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5"/>
  </p:notesMasterIdLst>
  <p:handoutMasterIdLst>
    <p:handoutMasterId r:id="rId66"/>
  </p:handoutMasterIdLst>
  <p:sldIdLst>
    <p:sldId id="508" r:id="rId2"/>
    <p:sldId id="509" r:id="rId3"/>
    <p:sldId id="761" r:id="rId4"/>
    <p:sldId id="599" r:id="rId5"/>
    <p:sldId id="609" r:id="rId6"/>
    <p:sldId id="762" r:id="rId7"/>
    <p:sldId id="763" r:id="rId8"/>
    <p:sldId id="764" r:id="rId9"/>
    <p:sldId id="722" r:id="rId10"/>
    <p:sldId id="682" r:id="rId11"/>
    <p:sldId id="706" r:id="rId12"/>
    <p:sldId id="721" r:id="rId13"/>
    <p:sldId id="686" r:id="rId14"/>
    <p:sldId id="684" r:id="rId15"/>
    <p:sldId id="723" r:id="rId16"/>
    <p:sldId id="716" r:id="rId17"/>
    <p:sldId id="685" r:id="rId18"/>
    <p:sldId id="724" r:id="rId19"/>
    <p:sldId id="717" r:id="rId20"/>
    <p:sldId id="725" r:id="rId21"/>
    <p:sldId id="718" r:id="rId22"/>
    <p:sldId id="726" r:id="rId23"/>
    <p:sldId id="719" r:id="rId24"/>
    <p:sldId id="532" r:id="rId25"/>
    <p:sldId id="709" r:id="rId26"/>
    <p:sldId id="526" r:id="rId27"/>
    <p:sldId id="528" r:id="rId28"/>
    <p:sldId id="529" r:id="rId29"/>
    <p:sldId id="530" r:id="rId30"/>
    <p:sldId id="734" r:id="rId31"/>
    <p:sldId id="531" r:id="rId32"/>
    <p:sldId id="727" r:id="rId33"/>
    <p:sldId id="729" r:id="rId34"/>
    <p:sldId id="730" r:id="rId35"/>
    <p:sldId id="736" r:id="rId36"/>
    <p:sldId id="737" r:id="rId37"/>
    <p:sldId id="731" r:id="rId38"/>
    <p:sldId id="739" r:id="rId39"/>
    <p:sldId id="738" r:id="rId40"/>
    <p:sldId id="742" r:id="rId41"/>
    <p:sldId id="740" r:id="rId42"/>
    <p:sldId id="741" r:id="rId43"/>
    <p:sldId id="743" r:id="rId44"/>
    <p:sldId id="744" r:id="rId45"/>
    <p:sldId id="511" r:id="rId46"/>
    <p:sldId id="512" r:id="rId47"/>
    <p:sldId id="759" r:id="rId48"/>
    <p:sldId id="760" r:id="rId49"/>
    <p:sldId id="714" r:id="rId50"/>
    <p:sldId id="715" r:id="rId51"/>
    <p:sldId id="745" r:id="rId52"/>
    <p:sldId id="746" r:id="rId53"/>
    <p:sldId id="747" r:id="rId54"/>
    <p:sldId id="748" r:id="rId55"/>
    <p:sldId id="749" r:id="rId56"/>
    <p:sldId id="712" r:id="rId57"/>
    <p:sldId id="533" r:id="rId58"/>
    <p:sldId id="545" r:id="rId59"/>
    <p:sldId id="732" r:id="rId60"/>
    <p:sldId id="735" r:id="rId61"/>
    <p:sldId id="554" r:id="rId62"/>
    <p:sldId id="401" r:id="rId63"/>
    <p:sldId id="493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4F0A0EE-2057-4776-9645-77555D04BE8F}">
          <p14:sldIdLst>
            <p14:sldId id="508"/>
            <p14:sldId id="509"/>
          </p14:sldIdLst>
        </p14:section>
        <p14:section name="Какво е тестване?" id="{7F956D1F-41F4-4C51-9B52-95991463C747}">
          <p14:sldIdLst>
            <p14:sldId id="761"/>
            <p14:sldId id="599"/>
            <p14:sldId id="609"/>
            <p14:sldId id="762"/>
            <p14:sldId id="763"/>
            <p14:sldId id="764"/>
          </p14:sldIdLst>
        </p14:section>
        <p14:section name="Frameworks за тестване" id="{B7A00AC6-AF30-4071-87EF-3B59C6C9BFF3}">
          <p14:sldIdLst>
            <p14:sldId id="722"/>
            <p14:sldId id="682"/>
            <p14:sldId id="706"/>
            <p14:sldId id="721"/>
          </p14:sldIdLst>
        </p14:section>
        <p14:section name="NUnit Първи стъпки" id="{F1C6CDC1-EE85-4771-8842-64CE17DBC4FD}">
          <p14:sldIdLst>
            <p14:sldId id="686"/>
            <p14:sldId id="684"/>
            <p14:sldId id="723"/>
            <p14:sldId id="716"/>
            <p14:sldId id="685"/>
            <p14:sldId id="724"/>
            <p14:sldId id="717"/>
            <p14:sldId id="725"/>
            <p14:sldId id="718"/>
            <p14:sldId id="726"/>
            <p14:sldId id="719"/>
            <p14:sldId id="532"/>
          </p14:sldIdLst>
        </p14:section>
        <p14:section name="The AAA Pattern" id="{AEB34C0B-A54E-4993-BAF7-77E24A52C0E4}">
          <p14:sldIdLst>
            <p14:sldId id="709"/>
            <p14:sldId id="526"/>
          </p14:sldIdLst>
        </p14:section>
        <p14:section name="Assertions" id="{FB782BE9-B065-479E-8417-44B6DC26F669}">
          <p14:sldIdLst>
            <p14:sldId id="528"/>
            <p14:sldId id="529"/>
            <p14:sldId id="530"/>
            <p14:sldId id="734"/>
            <p14:sldId id="531"/>
          </p14:sldIdLst>
        </p14:section>
        <p14:section name="Примери за компонентно тестове" id="{E9B27A06-9BC8-4248-92AB-48D21264EABF}">
          <p14:sldIdLst>
            <p14:sldId id="727"/>
            <p14:sldId id="729"/>
            <p14:sldId id="730"/>
            <p14:sldId id="736"/>
            <p14:sldId id="737"/>
            <p14:sldId id="731"/>
            <p14:sldId id="739"/>
            <p14:sldId id="738"/>
            <p14:sldId id="742"/>
            <p14:sldId id="740"/>
            <p14:sldId id="741"/>
            <p14:sldId id="743"/>
            <p14:sldId id="744"/>
          </p14:sldIdLst>
        </p14:section>
        <p14:section name="Data-Driven тестване" id="{CD83EA5A-0D81-44FB-948E-699322556915}">
          <p14:sldIdLst>
            <p14:sldId id="511"/>
            <p14:sldId id="512"/>
            <p14:sldId id="759"/>
            <p14:sldId id="760"/>
          </p14:sldIdLst>
        </p14:section>
        <p14:section name="Обхват на тестовете" id="{C3B7E277-E7BD-4164-A01E-63C1EDA7E2BE}">
          <p14:sldIdLst>
            <p14:sldId id="714"/>
            <p14:sldId id="715"/>
            <p14:sldId id="745"/>
            <p14:sldId id="746"/>
            <p14:sldId id="747"/>
            <p14:sldId id="748"/>
            <p14:sldId id="749"/>
          </p14:sldIdLst>
        </p14:section>
        <p14:section name="Утвърдени практики в компонентното тестване" id="{E2E80B56-9DC1-4185-8E1A-542525CCD051}">
          <p14:sldIdLst>
            <p14:sldId id="712"/>
            <p14:sldId id="533"/>
            <p14:sldId id="545"/>
            <p14:sldId id="732"/>
            <p14:sldId id="735"/>
          </p14:sldIdLst>
        </p14:section>
        <p14:section name="Обобщение" id="{6197A876-2776-4AA8-89B1-1DCC3F394E56}">
          <p14:sldIdLst>
            <p14:sldId id="554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3609" autoAdjust="0"/>
  </p:normalViewPr>
  <p:slideViewPr>
    <p:cSldViewPr showGuides="1">
      <p:cViewPr varScale="1">
        <p:scale>
          <a:sx n="106" d="100"/>
          <a:sy n="106" d="100"/>
        </p:scale>
        <p:origin x="474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121" d="100"/>
          <a:sy n="121" d="100"/>
        </p:scale>
        <p:origin x="3096" y="17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12.6.2023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8317A93-4236-4165-975C-EC32335B8B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0685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E9044-F5B1-42C9-BDC5-82143B784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7951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096257-DAD8-4812-B9B0-A70C1C7557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1171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9C90EBE-CAA3-4906-8687-C346596106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2800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015421-18D0-4E00-8EF3-8BEB3084C3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6433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6255EA-4573-4211-AC02-6DC8B7047A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44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015421-18D0-4E00-8EF3-8BEB3084C3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007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0F0B43-AD0D-4CA4-8058-D3DB721E98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1331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C38461-6F0A-4A86-8948-17CFD917A2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4580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5DED814-03B0-469D-9276-5086806852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9287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6413999-2AFC-48E4-AEB7-5F5999897C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9933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F26C07-D324-40D8-861A-F604A849B6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7940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nunit.org/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github.com/nakov/UnitTestingExample/blob/main/Collections/Collection.cs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2#0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21wf8A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microsoft.com/office/2007/relationships/hdphoto" Target="../media/hdphoto2.wdp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7.png"/><Relationship Id="rId4" Type="http://schemas.openxmlformats.org/officeDocument/2006/relationships/hyperlink" Target="https://softuni.b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1D49B2C-87F7-4355-AC11-AA46E3DD1A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97EB2A9-FEB1-4F95-9F4B-070522E228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E41DE5F-465F-458F-B96C-CC1A3A6DA3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78792C2-A5A6-4E58-99AD-FFDD293C3B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 Team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925C4127-B68F-4F92-B6B2-BA3451939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500" y="1475220"/>
            <a:ext cx="11835000" cy="136877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Концепции в компонентното тестване</a:t>
            </a:r>
            <a:r>
              <a:rPr lang="en-US" sz="3200" dirty="0"/>
              <a:t>. Frameworks</a:t>
            </a:r>
            <a:r>
              <a:rPr lang="bg-BG" sz="3200" dirty="0"/>
              <a:t> за тестване</a:t>
            </a:r>
            <a:r>
              <a:rPr lang="en-US" sz="3200" dirty="0"/>
              <a:t>.</a:t>
            </a:r>
            <a:br>
              <a:rPr lang="en-US" sz="3200" dirty="0"/>
            </a:br>
            <a:r>
              <a:rPr lang="en-US" sz="3200" dirty="0"/>
              <a:t>NUnit. </a:t>
            </a:r>
            <a:r>
              <a:rPr lang="bg-BG" sz="3200" dirty="0"/>
              <a:t>Автоматизирани тестове с</a:t>
            </a:r>
            <a:r>
              <a:rPr lang="en-US" sz="3200" dirty="0"/>
              <a:t> NUnit.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A62637B-ACCB-463D-A0BF-0525A5562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369000"/>
            <a:ext cx="11083636" cy="980775"/>
          </a:xfrm>
        </p:spPr>
        <p:txBody>
          <a:bodyPr>
            <a:normAutofit/>
          </a:bodyPr>
          <a:lstStyle/>
          <a:p>
            <a:r>
              <a:rPr lang="bg-BG" sz="5400" dirty="0"/>
              <a:t>Компонентно тестване (</a:t>
            </a:r>
            <a:r>
              <a:rPr lang="en-US" sz="5400" dirty="0"/>
              <a:t>Unit testing)</a:t>
            </a:r>
          </a:p>
        </p:txBody>
      </p:sp>
      <p:pic>
        <p:nvPicPr>
          <p:cNvPr id="1026" name="Picture 2" descr="unit testing Archives - ROXL">
            <a:extLst>
              <a:ext uri="{FF2B5EF4-FFF2-40B4-BE49-F238E27FC236}">
                <a16:creationId xmlns:a16="http://schemas.microsoft.com/office/drawing/2014/main" id="{21DF554D-B577-4180-8D1E-F6ECDC61F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7" r="10367"/>
          <a:stretch/>
        </p:blipFill>
        <p:spPr bwMode="auto">
          <a:xfrm>
            <a:off x="603322" y="3089179"/>
            <a:ext cx="2165142" cy="1517479"/>
          </a:xfrm>
          <a:prstGeom prst="roundRect">
            <a:avLst>
              <a:gd name="adj" fmla="val 492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AD3BD5-1323-4B6B-B43A-6FF4F62A5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000" y="3024412"/>
            <a:ext cx="3686658" cy="2009986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535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B591-CF32-4E52-91F1-B7F119153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Frameworks</a:t>
            </a:r>
            <a:r>
              <a:rPr lang="bg-BG" sz="3400" b="1" dirty="0">
                <a:solidFill>
                  <a:schemeClr val="bg1"/>
                </a:solidFill>
              </a:rPr>
              <a:t> за тестване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дават</a:t>
            </a:r>
            <a:r>
              <a:rPr lang="en-US" sz="3400" dirty="0"/>
              <a:t> </a:t>
            </a:r>
            <a:r>
              <a:rPr lang="bg-BG" sz="3400" b="1" dirty="0"/>
              <a:t>основа</a:t>
            </a:r>
            <a:r>
              <a:rPr lang="en-US" sz="3400" b="1" dirty="0"/>
              <a:t> </a:t>
            </a:r>
            <a:r>
              <a:rPr lang="bg-BG" sz="3400" b="1" dirty="0"/>
              <a:t>за автоматизация на тестове</a:t>
            </a:r>
            <a:endParaRPr lang="en-US" sz="3400" b="0" dirty="0"/>
          </a:p>
          <a:p>
            <a:pPr lvl="1"/>
            <a:r>
              <a:rPr lang="bg-BG" sz="3200" dirty="0"/>
              <a:t>Състоят се от </a:t>
            </a:r>
            <a:r>
              <a:rPr lang="bg-BG" sz="3200" b="1" dirty="0"/>
              <a:t>библиотеки</a:t>
            </a:r>
            <a:r>
              <a:rPr lang="en-US" sz="3200" dirty="0"/>
              <a:t>, </a:t>
            </a:r>
            <a:r>
              <a:rPr lang="bg-BG" sz="3200" b="1" dirty="0"/>
              <a:t>модули</a:t>
            </a:r>
            <a:r>
              <a:rPr lang="en-US" sz="3200" dirty="0"/>
              <a:t> </a:t>
            </a:r>
            <a:r>
              <a:rPr lang="bg-BG" sz="3200" dirty="0"/>
              <a:t>от код и</a:t>
            </a:r>
            <a:r>
              <a:rPr lang="en-US" sz="3200" dirty="0"/>
              <a:t> </a:t>
            </a:r>
            <a:r>
              <a:rPr lang="bg-BG" sz="3200" b="1" dirty="0"/>
              <a:t>инструменти</a:t>
            </a:r>
            <a:r>
              <a:rPr lang="en-US" sz="3200" dirty="0"/>
              <a:t> </a:t>
            </a:r>
            <a:r>
              <a:rPr lang="bg-BG" sz="3200" dirty="0"/>
              <a:t>за автоматизация на тестове</a:t>
            </a:r>
            <a:endParaRPr lang="en-US" sz="3200" dirty="0"/>
          </a:p>
          <a:p>
            <a:pPr lvl="1"/>
            <a:r>
              <a:rPr lang="bg-BG" sz="3200" b="1" dirty="0"/>
              <a:t>Тестовете се структурират </a:t>
            </a:r>
            <a:r>
              <a:rPr lang="bg-BG" sz="3200" dirty="0"/>
              <a:t>в йерархична или друга форма</a:t>
            </a:r>
            <a:endParaRPr lang="en-US" sz="3200" dirty="0"/>
          </a:p>
          <a:p>
            <a:pPr lvl="1"/>
            <a:r>
              <a:rPr lang="bg-BG" b="1" dirty="0"/>
              <a:t>Тестовете се имплементират</a:t>
            </a:r>
            <a:r>
              <a:rPr lang="en-US" dirty="0"/>
              <a:t>, </a:t>
            </a:r>
            <a:r>
              <a:rPr lang="bg-BG" b="1" dirty="0"/>
              <a:t>изпълняват се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/>
              <a:t>се генерират доклади</a:t>
            </a:r>
            <a:endParaRPr lang="en-US" sz="3200" dirty="0"/>
          </a:p>
          <a:p>
            <a:pPr lvl="1"/>
            <a:r>
              <a:rPr lang="en-US" sz="3200" b="1" dirty="0"/>
              <a:t>Assert</a:t>
            </a:r>
            <a:r>
              <a:rPr lang="en-US" sz="3200" b="0" dirty="0"/>
              <a:t> </a:t>
            </a:r>
            <a:r>
              <a:rPr lang="bg-BG" sz="3200" b="0" dirty="0"/>
              <a:t>резултатите и</a:t>
            </a:r>
            <a:r>
              <a:rPr lang="en-US" sz="3200" b="0" dirty="0"/>
              <a:t> </a:t>
            </a:r>
            <a:r>
              <a:rPr lang="bg-BG" sz="3200" b="0" dirty="0"/>
              <a:t>изходните условия</a:t>
            </a:r>
            <a:endParaRPr lang="en-US" sz="3200" b="0" dirty="0"/>
          </a:p>
          <a:p>
            <a:pPr lvl="1"/>
            <a:r>
              <a:rPr lang="bg-BG" sz="3200" b="0" dirty="0"/>
              <a:t>Извършва се инициализация при </a:t>
            </a:r>
            <a:r>
              <a:rPr lang="bg-BG" sz="3200" b="1" dirty="0"/>
              <a:t>стартиране</a:t>
            </a:r>
            <a:r>
              <a:rPr lang="en-US" sz="3200" b="1" dirty="0"/>
              <a:t> </a:t>
            </a:r>
            <a:r>
              <a:rPr lang="en-US" sz="3200" dirty="0"/>
              <a:t>and </a:t>
            </a:r>
            <a:r>
              <a:rPr lang="bg-BG" sz="3200" dirty="0"/>
              <a:t>зачистване</a:t>
            </a:r>
            <a:r>
              <a:rPr lang="en-US" sz="3200" b="0" dirty="0"/>
              <a:t> </a:t>
            </a:r>
            <a:r>
              <a:rPr lang="bg-BG" sz="3200" b="0" dirty="0"/>
              <a:t>при</a:t>
            </a:r>
            <a:r>
              <a:rPr lang="en-US" sz="3200" b="0" dirty="0"/>
              <a:t> </a:t>
            </a:r>
            <a:r>
              <a:rPr lang="bg-BG" sz="3200" b="1" dirty="0"/>
              <a:t>приключване</a:t>
            </a:r>
            <a:endParaRPr lang="en-US" sz="3200" b="1" dirty="0"/>
          </a:p>
          <a:p>
            <a:r>
              <a:rPr lang="bg-BG" b="1" dirty="0"/>
              <a:t>Примери</a:t>
            </a:r>
            <a:r>
              <a:rPr lang="en-US" b="1" dirty="0"/>
              <a:t> </a:t>
            </a:r>
            <a:r>
              <a:rPr lang="bg-BG" dirty="0"/>
              <a:t>за </a:t>
            </a:r>
            <a:r>
              <a:rPr lang="en-US" dirty="0"/>
              <a:t>frameworks</a:t>
            </a:r>
            <a:r>
              <a:rPr lang="bg-BG" dirty="0"/>
              <a:t> за тестване</a:t>
            </a:r>
            <a:r>
              <a:rPr lang="en-US" dirty="0"/>
              <a:t>:</a:t>
            </a:r>
          </a:p>
          <a:p>
            <a:pPr lvl="1"/>
            <a:r>
              <a:rPr lang="en-US" sz="3100" dirty="0"/>
              <a:t>NUnit, </a:t>
            </a:r>
            <a:r>
              <a:rPr lang="en-US" sz="3100" noProof="1"/>
              <a:t>xUnit</a:t>
            </a:r>
            <a:r>
              <a:rPr lang="en-US" sz="3100" dirty="0"/>
              <a:t>, </a:t>
            </a:r>
            <a:r>
              <a:rPr lang="en-US" sz="3100" noProof="1"/>
              <a:t>MSTest</a:t>
            </a:r>
            <a:r>
              <a:rPr lang="en-US" sz="3100" dirty="0"/>
              <a:t> (C#), JUnit (Java), Mocha (JS), </a:t>
            </a:r>
            <a:r>
              <a:rPr lang="en-US" sz="3100" noProof="1"/>
              <a:t>PyUnit</a:t>
            </a:r>
            <a:r>
              <a:rPr lang="en-US" sz="3100" dirty="0"/>
              <a:t> (Python)</a:t>
            </a:r>
          </a:p>
          <a:p>
            <a:endParaRPr lang="en-US" sz="3400" dirty="0"/>
          </a:p>
          <a:p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Frameworks</a:t>
            </a:r>
            <a:r>
              <a:rPr lang="bg-BG" dirty="0"/>
              <a:t> за тестване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D1C8855-A5DF-4357-8B20-7F4B48E4A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64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66F4-F396-48FA-90CB-5B719412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Frameworks</a:t>
            </a:r>
            <a:r>
              <a:rPr lang="en-US" sz="3000" b="1" dirty="0"/>
              <a:t> </a:t>
            </a:r>
            <a:r>
              <a:rPr lang="bg-BG" sz="3000" dirty="0"/>
              <a:t>за тестване опростяват автоматизираното тестване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Примери</a:t>
            </a:r>
            <a:r>
              <a:rPr lang="en-US" sz="3000" dirty="0"/>
              <a:t>: </a:t>
            </a:r>
            <a:r>
              <a:rPr lang="en-US" sz="3000" b="1" dirty="0">
                <a:solidFill>
                  <a:schemeClr val="bg1"/>
                </a:solidFill>
              </a:rPr>
              <a:t>NUnit</a:t>
            </a:r>
            <a:r>
              <a:rPr lang="en-US" sz="3000" dirty="0"/>
              <a:t> </a:t>
            </a:r>
            <a:r>
              <a:rPr lang="bg-BG" sz="3000" dirty="0"/>
              <a:t>е</a:t>
            </a:r>
            <a:r>
              <a:rPr lang="en-US" sz="3000" dirty="0"/>
              <a:t> framework</a:t>
            </a:r>
            <a:r>
              <a:rPr lang="bg-BG" sz="3000" dirty="0"/>
              <a:t> за тестване</a:t>
            </a:r>
            <a:r>
              <a:rPr lang="en-US" sz="3000" dirty="0"/>
              <a:t> </a:t>
            </a:r>
            <a:r>
              <a:rPr lang="bg-BG" sz="3000" dirty="0"/>
              <a:t>за</a:t>
            </a:r>
            <a:r>
              <a:rPr lang="en-US" sz="3000" dirty="0"/>
              <a:t> C#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24A33E-BB44-4090-B09C-48652FFD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</a:t>
            </a:r>
            <a:r>
              <a:rPr lang="bg-BG" dirty="0"/>
              <a:t>за тестване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31E251-E43A-40A3-AE5F-758E9E8081E8}"/>
              </a:ext>
            </a:extLst>
          </p:cNvPr>
          <p:cNvSpPr txBox="1">
            <a:spLocks/>
          </p:cNvSpPr>
          <p:nvPr/>
        </p:nvSpPr>
        <p:spPr>
          <a:xfrm>
            <a:off x="561000" y="2703015"/>
            <a:ext cx="6570000" cy="36959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using </a:t>
            </a:r>
            <a:r>
              <a:rPr lang="en-US" sz="2400" noProof="1">
                <a:solidFill>
                  <a:schemeClr val="bg1"/>
                </a:solidFill>
              </a:rPr>
              <a:t>NUnit.Framework</a:t>
            </a:r>
            <a:r>
              <a:rPr lang="en-US" sz="24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public class SummatorTests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public void </a:t>
            </a:r>
            <a:r>
              <a:rPr lang="en-US" sz="2400" noProof="1">
                <a:solidFill>
                  <a:schemeClr val="bg1"/>
                </a:solidFill>
              </a:rPr>
              <a:t>Test_SumTwoNumbers</a:t>
            </a:r>
            <a:r>
              <a:rPr lang="en-US" sz="2400" noProof="1"/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var sum = Sum(new int[] {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1,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2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Assert.AreEqual</a:t>
            </a:r>
            <a:r>
              <a:rPr lang="en-US" sz="2400" noProof="1"/>
              <a:t>(3,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DCD1CA-D4C4-41D7-AC79-ADB64B210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00" y="2703015"/>
            <a:ext cx="4055324" cy="221098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88130C3-A59A-4683-A1E6-938814FB4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97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5F775-09CA-4612-9568-120EDD54C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Framework </a:t>
            </a:r>
            <a:r>
              <a:rPr lang="bg-BG" b="1" dirty="0">
                <a:solidFill>
                  <a:schemeClr val="bg1"/>
                </a:solidFill>
              </a:rPr>
              <a:t>за компонентно тестване</a:t>
            </a:r>
            <a:r>
              <a:rPr lang="en-US" dirty="0"/>
              <a:t>== </a:t>
            </a:r>
            <a:r>
              <a:rPr lang="en-US" b="1" dirty="0"/>
              <a:t>framework </a:t>
            </a:r>
            <a:r>
              <a:rPr lang="bg-BG" b="1" dirty="0"/>
              <a:t>за автоматизирано тестване </a:t>
            </a:r>
            <a:r>
              <a:rPr lang="en-US" dirty="0"/>
              <a:t>== </a:t>
            </a:r>
            <a:r>
              <a:rPr lang="en-US" b="1" dirty="0"/>
              <a:t>framework</a:t>
            </a:r>
            <a:r>
              <a:rPr lang="bg-BG" b="1" dirty="0"/>
              <a:t> за тестване</a:t>
            </a:r>
            <a:endParaRPr lang="en-US" b="1" dirty="0"/>
          </a:p>
          <a:p>
            <a:pPr lvl="1"/>
            <a:r>
              <a:rPr lang="bg-BG" dirty="0"/>
              <a:t>Много имена за идентични концепции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bg-BG" dirty="0">
                <a:sym typeface="Wingdings" panose="05000000000000000000" pitchFamily="2" charset="2"/>
              </a:rPr>
              <a:t> защо</a:t>
            </a:r>
            <a:r>
              <a:rPr lang="en-US" dirty="0">
                <a:sym typeface="Wingdings" panose="05000000000000000000" pitchFamily="2" charset="2"/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dirty="0">
                <a:sym typeface="Wingdings" panose="05000000000000000000" pitchFamily="2" charset="2"/>
              </a:rPr>
              <a:t>Frameworks</a:t>
            </a:r>
            <a:r>
              <a:rPr lang="bg-BG" dirty="0">
                <a:sym typeface="Wingdings" panose="05000000000000000000" pitchFamily="2" charset="2"/>
              </a:rPr>
              <a:t> за тестване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като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JUnit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NUnit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първоначално са създадени за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b="1" dirty="0">
                <a:sym typeface="Wingdings" panose="05000000000000000000" pitchFamily="2" charset="2"/>
              </a:rPr>
              <a:t>компонентно тестване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bg-BG" dirty="0">
                <a:sym typeface="Wingdings" panose="05000000000000000000" pitchFamily="2" charset="2"/>
              </a:rPr>
              <a:t>но не се ограничават само с него.</a:t>
            </a:r>
            <a:endParaRPr lang="en-US" dirty="0"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</a:pPr>
            <a:r>
              <a:rPr lang="bg-BG" dirty="0">
                <a:sym typeface="Wingdings" panose="05000000000000000000" pitchFamily="2" charset="2"/>
              </a:rPr>
              <a:t>С допълнителни библиотеки</a:t>
            </a:r>
            <a:r>
              <a:rPr lang="en-US" dirty="0">
                <a:sym typeface="Wingdings" panose="05000000000000000000" pitchFamily="2" charset="2"/>
              </a:rPr>
              <a:t>, NUnit </a:t>
            </a:r>
            <a:r>
              <a:rPr lang="bg-BG" dirty="0">
                <a:sym typeface="Wingdings" panose="05000000000000000000" pitchFamily="2" charset="2"/>
              </a:rPr>
              <a:t>и</a:t>
            </a:r>
            <a:r>
              <a:rPr lang="en-US" dirty="0">
                <a:sym typeface="Wingdings" panose="05000000000000000000" pitchFamily="2" charset="2"/>
              </a:rPr>
              <a:t> JUnit </a:t>
            </a:r>
            <a:r>
              <a:rPr lang="bg-BG" dirty="0">
                <a:sym typeface="Wingdings" panose="05000000000000000000" pitchFamily="2" charset="2"/>
              </a:rPr>
              <a:t>се използват за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bg-BG" b="1" dirty="0">
                <a:sym typeface="Wingdings" panose="05000000000000000000" pitchFamily="2" charset="2"/>
              </a:rPr>
              <a:t>Интеграционни тестове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ym typeface="Wingdings" panose="05000000000000000000" pitchFamily="2" charset="2"/>
              </a:rPr>
              <a:t>API </a:t>
            </a:r>
            <a:r>
              <a:rPr lang="bg-BG" b="1" dirty="0">
                <a:sym typeface="Wingdings" panose="05000000000000000000" pitchFamily="2" charset="2"/>
              </a:rPr>
              <a:t>тестване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bg-BG" dirty="0">
                <a:sym typeface="Wingdings" panose="05000000000000000000" pitchFamily="2" charset="2"/>
              </a:rPr>
              <a:t>тестване на уеб услуги</a:t>
            </a:r>
            <a:endParaRPr lang="en-US" b="1" dirty="0">
              <a:sym typeface="Wingdings" panose="05000000000000000000" pitchFamily="2" charset="2"/>
            </a:endParaRP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End-to-end </a:t>
            </a:r>
            <a:r>
              <a:rPr lang="bg-BG" b="1" dirty="0">
                <a:sym typeface="Wingdings" panose="05000000000000000000" pitchFamily="2" charset="2"/>
              </a:rPr>
              <a:t>тестване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bg-BG" b="1" dirty="0">
                <a:sym typeface="Wingdings" panose="05000000000000000000" pitchFamily="2" charset="2"/>
              </a:rPr>
              <a:t>уеб</a:t>
            </a:r>
            <a:r>
              <a:rPr lang="en-US" b="1" dirty="0">
                <a:sym typeface="Wingdings" panose="05000000000000000000" pitchFamily="2" charset="2"/>
              </a:rPr>
              <a:t> UI </a:t>
            </a:r>
            <a:r>
              <a:rPr lang="bg-BG" b="1" dirty="0">
                <a:sym typeface="Wingdings" panose="05000000000000000000" pitchFamily="2" charset="2"/>
              </a:rPr>
              <a:t>тестване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bg-BG" b="1" dirty="0">
                <a:sym typeface="Wingdings" panose="05000000000000000000" pitchFamily="2" charset="2"/>
              </a:rPr>
              <a:t>мобилно тестване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B50D2-73BE-4C71-A29E-63F40C3F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Framework </a:t>
            </a:r>
            <a:r>
              <a:rPr lang="bg-BG" sz="3200" dirty="0"/>
              <a:t>за компонентно тестване </a:t>
            </a:r>
            <a:r>
              <a:rPr lang="en-US" sz="3200" dirty="0"/>
              <a:t>vs. </a:t>
            </a:r>
            <a:br>
              <a:rPr lang="bg-BG" sz="3200" dirty="0"/>
            </a:br>
            <a:r>
              <a:rPr lang="en-US" sz="3200" dirty="0"/>
              <a:t>Framework</a:t>
            </a:r>
            <a:r>
              <a:rPr lang="bg-BG" sz="3200" dirty="0"/>
              <a:t> за тестване</a:t>
            </a:r>
            <a:endParaRPr lang="en-US" sz="32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F367DB8-278D-40EE-A023-BFA17BD5D6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079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Конфигурация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първи тест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B1EB4-28F3-4052-AECF-E4477A508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43000"/>
            <a:ext cx="304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7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036BB7-01EF-41CE-833A-15F25E3F7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NUnit </a:t>
            </a:r>
            <a:r>
              <a:rPr lang="en-US" dirty="0"/>
              <a:t>== </a:t>
            </a:r>
            <a:r>
              <a:rPr lang="bg-BG" dirty="0"/>
              <a:t>популярен </a:t>
            </a:r>
            <a:r>
              <a:rPr lang="en-US" dirty="0"/>
              <a:t>framework</a:t>
            </a:r>
            <a:r>
              <a:rPr lang="bg-BG" dirty="0"/>
              <a:t> за тестване за</a:t>
            </a:r>
            <a:r>
              <a:rPr lang="en-US" dirty="0"/>
              <a:t> C# </a:t>
            </a:r>
            <a:endParaRPr lang="bg-BG" dirty="0"/>
          </a:p>
          <a:p>
            <a:r>
              <a:rPr lang="bg-BG" dirty="0"/>
              <a:t>Поддържа</a:t>
            </a:r>
            <a:r>
              <a:rPr lang="en-US" dirty="0"/>
              <a:t> test suites, test cases, before </a:t>
            </a:r>
            <a:r>
              <a:rPr lang="bg-BG" dirty="0"/>
              <a:t>и</a:t>
            </a:r>
            <a:r>
              <a:rPr lang="en-US" dirty="0"/>
              <a:t> after </a:t>
            </a:r>
            <a:r>
              <a:rPr lang="bg-BG" dirty="0"/>
              <a:t>код</a:t>
            </a:r>
            <a:r>
              <a:rPr lang="en-US" dirty="0"/>
              <a:t>, startup </a:t>
            </a:r>
            <a:r>
              <a:rPr lang="bg-BG" dirty="0"/>
              <a:t>и</a:t>
            </a:r>
            <a:r>
              <a:rPr lang="en-US" dirty="0"/>
              <a:t> cleanup code, timeouts, expected errors, …</a:t>
            </a:r>
          </a:p>
          <a:p>
            <a:pPr lvl="1"/>
            <a:r>
              <a:rPr lang="bg-BG" dirty="0"/>
              <a:t>Като</a:t>
            </a:r>
            <a:r>
              <a:rPr lang="en-US" dirty="0"/>
              <a:t> </a:t>
            </a:r>
            <a:r>
              <a:rPr lang="en-US" b="1" dirty="0"/>
              <a:t>JUnit</a:t>
            </a:r>
            <a:r>
              <a:rPr lang="en-US" dirty="0"/>
              <a:t> (</a:t>
            </a:r>
            <a:r>
              <a:rPr lang="bg-BG" dirty="0"/>
              <a:t>за</a:t>
            </a:r>
            <a:r>
              <a:rPr lang="en-US" dirty="0"/>
              <a:t> Java)</a:t>
            </a:r>
          </a:p>
          <a:p>
            <a:pPr lvl="1"/>
            <a:r>
              <a:rPr lang="bg-BG" dirty="0"/>
              <a:t>Безплатен</a:t>
            </a:r>
            <a:r>
              <a:rPr lang="en-US" dirty="0"/>
              <a:t>, open-source</a:t>
            </a:r>
          </a:p>
          <a:p>
            <a:pPr lvl="1"/>
            <a:r>
              <a:rPr lang="bg-BG" dirty="0"/>
              <a:t>Мощен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богат на функционалност</a:t>
            </a:r>
            <a:endParaRPr lang="en-US" dirty="0"/>
          </a:p>
          <a:p>
            <a:pPr lvl="1"/>
            <a:r>
              <a:rPr lang="bg-BG" dirty="0"/>
              <a:t>Голяма общност</a:t>
            </a:r>
            <a:endParaRPr lang="en-US" dirty="0"/>
          </a:p>
          <a:p>
            <a:pPr lvl="1"/>
            <a:r>
              <a:rPr lang="bg-BG" dirty="0"/>
              <a:t>Вградена поддръжка в </a:t>
            </a:r>
            <a:r>
              <a:rPr lang="en-US" dirty="0"/>
              <a:t>Visual Studio</a:t>
            </a:r>
          </a:p>
          <a:p>
            <a:pPr lvl="1"/>
            <a:r>
              <a:rPr lang="bg-BG" dirty="0"/>
              <a:t>Официален сайт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nunit.org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5DE8D-1907-462C-B133-CCE0AD61F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499" y="4519657"/>
            <a:ext cx="3005737" cy="147747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7950ED7-B31B-43B8-A521-C164013A76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0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16F60-F08F-420C-91E2-BA3EE9982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015" y="1228484"/>
            <a:ext cx="11845598" cy="5528766"/>
          </a:xfrm>
        </p:spPr>
        <p:txBody>
          <a:bodyPr/>
          <a:lstStyle/>
          <a:p>
            <a:r>
              <a:rPr lang="bg-BG" dirty="0"/>
              <a:t>Създайте </a:t>
            </a:r>
            <a:r>
              <a:rPr lang="bg-BG" b="1" dirty="0">
                <a:solidFill>
                  <a:schemeClr val="bg1"/>
                </a:solidFill>
              </a:rPr>
              <a:t>празно решение </a:t>
            </a:r>
            <a:r>
              <a:rPr lang="bg-BG" dirty="0"/>
              <a:t>(</a:t>
            </a:r>
            <a:r>
              <a:rPr lang="en-US" dirty="0"/>
              <a:t>blank solution) </a:t>
            </a:r>
            <a:r>
              <a:rPr lang="bg-BG" dirty="0"/>
              <a:t>във </a:t>
            </a:r>
            <a:r>
              <a:rPr lang="en-US" dirty="0"/>
              <a:t>Visual Studio</a:t>
            </a:r>
          </a:p>
          <a:p>
            <a:pPr lvl="1"/>
            <a:r>
              <a:rPr lang="bg-BG" dirty="0"/>
              <a:t>Ще съдържа </a:t>
            </a:r>
            <a:br>
              <a:rPr lang="en-US" dirty="0"/>
            </a:br>
            <a:r>
              <a:rPr lang="bg-BG" b="1" dirty="0">
                <a:solidFill>
                  <a:schemeClr val="bg1"/>
                </a:solidFill>
              </a:rPr>
              <a:t>проекта за тестване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проекта за </a:t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bg-BG" b="1" dirty="0">
                <a:solidFill>
                  <a:schemeClr val="bg1"/>
                </a:solidFill>
              </a:rPr>
              <a:t>компонентно тестване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празно решение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9824E9-4F99-4DDB-B929-B919350FC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279" y="2169000"/>
            <a:ext cx="6324334" cy="3870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8F04EEA-64D1-4011-8DF0-C9F5DB289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9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16F60-F08F-420C-91E2-BA3EE9982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Създайте </a:t>
            </a:r>
            <a:r>
              <a:rPr lang="bg-BG" sz="3000" b="1" dirty="0">
                <a:solidFill>
                  <a:schemeClr val="bg1"/>
                </a:solidFill>
              </a:rPr>
              <a:t>конзолно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приложение</a:t>
            </a:r>
            <a:r>
              <a:rPr lang="en-US" sz="3000" dirty="0"/>
              <a:t>, </a:t>
            </a:r>
            <a:r>
              <a:rPr lang="bg-BG" sz="3000" dirty="0"/>
              <a:t>което съдържа </a:t>
            </a:r>
            <a:r>
              <a:rPr lang="bg-BG" sz="3000" b="1" dirty="0">
                <a:solidFill>
                  <a:schemeClr val="bg1"/>
                </a:solidFill>
              </a:rPr>
              <a:t>кода за тестване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за тестване </a:t>
            </a:r>
            <a:r>
              <a:rPr lang="en-US" dirty="0"/>
              <a:t>(1)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33AEED-CE4D-4D6F-BD27-B73C3CBB9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80" y="2243073"/>
            <a:ext cx="4800840" cy="392667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65C86-0AE8-42C7-B52D-3F4639409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585" y="1968827"/>
            <a:ext cx="6337199" cy="447517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041726D-20FE-4320-A1B9-F7666ECA7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16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за тестване </a:t>
            </a:r>
            <a:r>
              <a:rPr lang="en-US" dirty="0"/>
              <a:t>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4DADF-65AA-4D0B-B75E-14ED9CC69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32" y="1299144"/>
            <a:ext cx="8883938" cy="537748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2F958-3995-4336-AAE1-A4882906D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00" y="3354886"/>
            <a:ext cx="4499234" cy="182094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125C178-D39D-4BC5-A3C6-989C48C748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91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NUnit </a:t>
            </a:r>
            <a:r>
              <a:rPr lang="bg-BG" dirty="0"/>
              <a:t>проект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20DAAB-62AD-4272-AC5C-7846D3EBA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61886"/>
            <a:ext cx="4800840" cy="392667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F9488-9FB7-4CE7-B0C9-A317ACD6D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937" y="1483216"/>
            <a:ext cx="8852159" cy="437578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55D02B1-B4CB-4E74-8B34-3E835535B8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69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53978C-1A31-40ED-AF74-B37A3DBF12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Добавете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проектна референция </a:t>
            </a:r>
            <a:r>
              <a:rPr lang="bg-BG" dirty="0"/>
              <a:t>към проекта за тестване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bg-BG" dirty="0"/>
              <a:t>Добавете проектна референция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BA4AE0-2E05-4D51-B3E3-0974000D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227" y="1854000"/>
            <a:ext cx="7404510" cy="2399815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E561D1-BF79-4204-9561-D3CC5515C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227" y="4337635"/>
            <a:ext cx="7404510" cy="2370779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5E02919-2571-445E-8C42-F559FE580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11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41766" y="1314000"/>
            <a:ext cx="11704234" cy="532260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bg-BG" sz="3400" dirty="0"/>
              <a:t>Какво представлява компонентното тестване?</a:t>
            </a:r>
            <a:r>
              <a:rPr lang="en-US" sz="34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3400" dirty="0"/>
              <a:t>Frameworks</a:t>
            </a:r>
            <a:r>
              <a:rPr lang="bg-BG" sz="3400" dirty="0"/>
              <a:t> за тестване</a:t>
            </a:r>
            <a:endParaRPr lang="en-US" sz="3400" dirty="0"/>
          </a:p>
          <a:p>
            <a:pPr>
              <a:lnSpc>
                <a:spcPct val="110000"/>
              </a:lnSpc>
            </a:pPr>
            <a:r>
              <a:rPr lang="bg-BG" sz="3400" dirty="0"/>
              <a:t>Първи стъпки с </a:t>
            </a:r>
            <a:r>
              <a:rPr lang="en-US" sz="3400" dirty="0"/>
              <a:t>NUnit</a:t>
            </a:r>
          </a:p>
          <a:p>
            <a:pPr>
              <a:lnSpc>
                <a:spcPct val="110000"/>
              </a:lnSpc>
            </a:pPr>
            <a:r>
              <a:rPr lang="bg-BG" sz="3400" dirty="0"/>
              <a:t>Моделът</a:t>
            </a:r>
            <a:r>
              <a:rPr lang="en-US" sz="3400" dirty="0"/>
              <a:t> AAA – Arrange, Act, Assert</a:t>
            </a:r>
          </a:p>
          <a:p>
            <a:pPr>
              <a:lnSpc>
                <a:spcPct val="110000"/>
              </a:lnSpc>
            </a:pPr>
            <a:r>
              <a:rPr lang="en-US" sz="3400" dirty="0"/>
              <a:t>Assertions</a:t>
            </a:r>
          </a:p>
          <a:p>
            <a:pPr>
              <a:lnSpc>
                <a:spcPct val="110000"/>
              </a:lnSpc>
            </a:pPr>
            <a:r>
              <a:rPr lang="bg-BG" sz="3400" dirty="0"/>
              <a:t>Примери за компонентно тестване</a:t>
            </a:r>
            <a:endParaRPr lang="en-US" sz="3400" dirty="0"/>
          </a:p>
          <a:p>
            <a:pPr>
              <a:lnSpc>
                <a:spcPct val="110000"/>
              </a:lnSpc>
            </a:pPr>
            <a:r>
              <a:rPr lang="en-US" sz="3400" dirty="0"/>
              <a:t>Data-Driven </a:t>
            </a:r>
            <a:r>
              <a:rPr lang="bg-BG" sz="3400" dirty="0"/>
              <a:t>тестване</a:t>
            </a:r>
            <a:endParaRPr lang="en-US" sz="3400" dirty="0"/>
          </a:p>
          <a:p>
            <a:pPr>
              <a:lnSpc>
                <a:spcPct val="110000"/>
              </a:lnSpc>
            </a:pPr>
            <a:r>
              <a:rPr lang="bg-BG" sz="3400" dirty="0"/>
              <a:t>Обхват на тестовете </a:t>
            </a:r>
          </a:p>
          <a:p>
            <a:pPr>
              <a:lnSpc>
                <a:spcPct val="110000"/>
              </a:lnSpc>
            </a:pPr>
            <a:r>
              <a:rPr lang="bg-BG" sz="3400" dirty="0"/>
              <a:t>Утвърдени практики в компонентното тестване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0CC9FD4-C8C7-4BAB-A32D-59D165E76D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4137A-FA97-4458-B4F6-B45BBE6A1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първия </a:t>
            </a:r>
            <a:r>
              <a:rPr lang="en-US" b="1" dirty="0">
                <a:solidFill>
                  <a:schemeClr val="bg1"/>
                </a:solidFill>
              </a:rPr>
              <a:t>NUnit </a:t>
            </a:r>
            <a:r>
              <a:rPr lang="bg-BG" b="1" dirty="0">
                <a:solidFill>
                  <a:schemeClr val="bg1"/>
                </a:solidFill>
              </a:rPr>
              <a:t>тест метод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E1D05C-3060-4EE0-A563-311E4D7C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Напишете първия тест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D56B8-CEF6-4372-BC71-7DA641501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00" y="1955776"/>
            <a:ext cx="9810000" cy="461829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BB79AB8-E40D-4F40-A2F1-F02C02E9E7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850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AB665-9087-4FD4-BCDD-3556B5254A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18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dirty="0"/>
              <a:t>Инструмента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[Test Explorer] </a:t>
            </a:r>
            <a:r>
              <a:rPr lang="bg-BG" sz="3000" dirty="0"/>
              <a:t>във </a:t>
            </a:r>
            <a:r>
              <a:rPr lang="en-US" sz="3000" dirty="0"/>
              <a:t>Visual Studio</a:t>
            </a:r>
          </a:p>
          <a:p>
            <a:pPr lvl="1"/>
            <a:r>
              <a:rPr lang="bg-BG" sz="3000" dirty="0"/>
              <a:t>Отворете </a:t>
            </a:r>
            <a:r>
              <a:rPr lang="en-US" sz="3000" dirty="0"/>
              <a:t>[Test Explorer]: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[Ctrl + E] + T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Визуализира се</a:t>
            </a:r>
            <a:br>
              <a:rPr lang="en-US" sz="3000" dirty="0"/>
            </a:br>
            <a:r>
              <a:rPr lang="bg-BG" sz="3000" b="1" dirty="0">
                <a:solidFill>
                  <a:schemeClr val="bg1"/>
                </a:solidFill>
              </a:rPr>
              <a:t>йерархията</a:t>
            </a:r>
            <a:r>
              <a:rPr lang="en-US" sz="3000" b="1" dirty="0"/>
              <a:t> </a:t>
            </a:r>
            <a:r>
              <a:rPr lang="bg-BG" sz="3000" dirty="0"/>
              <a:t>от тестове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Изпълняват</a:t>
            </a:r>
            <a:r>
              <a:rPr lang="en-US" sz="3000" dirty="0"/>
              <a:t> </a:t>
            </a:r>
            <a:r>
              <a:rPr lang="bg-BG" sz="3000" dirty="0"/>
              <a:t>се тестовете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Докладват</a:t>
            </a:r>
            <a:r>
              <a:rPr lang="en-US" sz="3000" dirty="0"/>
              <a:t> </a:t>
            </a:r>
            <a:r>
              <a:rPr lang="bg-BG" sz="3000" dirty="0"/>
              <a:t>се резултатите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9073F-952D-49EF-8282-2FC8BFBA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тестовете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707D9-0584-456A-BE8E-4EC95F811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999" y="1302256"/>
            <a:ext cx="6289521" cy="520474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1F3B5DB-F57E-444C-8608-6DF822CF0D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822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576F4A-B65B-4DB2-A571-65F31EF17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NuGet </a:t>
            </a:r>
            <a:r>
              <a:rPr lang="bg-BG" sz="2800" b="1" dirty="0">
                <a:solidFill>
                  <a:schemeClr val="bg1"/>
                </a:solidFill>
              </a:rPr>
              <a:t>пакети</a:t>
            </a:r>
            <a:r>
              <a:rPr lang="en-US" sz="2800" dirty="0"/>
              <a:t>, </a:t>
            </a:r>
            <a:r>
              <a:rPr lang="bg-BG" sz="2800" dirty="0"/>
              <a:t>нужни за изпълнение на </a:t>
            </a:r>
            <a:r>
              <a:rPr lang="en-US" sz="2800" dirty="0"/>
              <a:t>NUnit </a:t>
            </a:r>
            <a:r>
              <a:rPr lang="bg-BG" sz="2800" dirty="0"/>
              <a:t>тестове</a:t>
            </a:r>
            <a:r>
              <a:rPr lang="en-US" sz="2800" dirty="0"/>
              <a:t> </a:t>
            </a:r>
            <a:r>
              <a:rPr lang="bg-BG" sz="2800" dirty="0"/>
              <a:t>във</a:t>
            </a:r>
            <a:r>
              <a:rPr lang="en-US" sz="2800" dirty="0"/>
              <a:t> Visual Studio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DC6C6D-C5E6-48AF-8346-80A88A42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NUnit: NuGet </a:t>
            </a:r>
            <a:r>
              <a:rPr lang="bg-BG" dirty="0"/>
              <a:t>пакети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28F2BA-F758-47DE-8AFF-2A7B3CAA2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0" y="1957190"/>
            <a:ext cx="10890000" cy="457681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6C71823-5DF8-4B82-A385-F05DF7C52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856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91EE00-856E-41D6-A4B5-1677713F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Тестови класове и методи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729786-64E3-4348-A40C-D2F31B7A3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Тестовите класове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тестови методи</a:t>
            </a:r>
            <a:r>
              <a:rPr lang="en-US" dirty="0"/>
              <a:t>: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605C59B-2AF7-403C-BF30-B2C5580D918C}"/>
              </a:ext>
            </a:extLst>
          </p:cNvPr>
          <p:cNvSpPr txBox="1">
            <a:spLocks/>
          </p:cNvSpPr>
          <p:nvPr/>
        </p:nvSpPr>
        <p:spPr>
          <a:xfrm>
            <a:off x="696000" y="2034000"/>
            <a:ext cx="10800000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using </a:t>
            </a:r>
            <a:r>
              <a:rPr lang="en-US" sz="2600" noProof="1">
                <a:solidFill>
                  <a:schemeClr val="bg1"/>
                </a:solidFill>
              </a:rPr>
              <a:t>NUnit.Framework</a:t>
            </a:r>
            <a:r>
              <a:rPr lang="en-US" sz="26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[TestFixture]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class SummatorTests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</a:t>
            </a:r>
            <a:r>
              <a:rPr lang="en-US" sz="2600" noProof="1">
                <a:solidFill>
                  <a:schemeClr val="bg1"/>
                </a:solidFill>
              </a:rPr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public void </a:t>
            </a:r>
            <a:r>
              <a:rPr lang="en-US" sz="2600" noProof="1">
                <a:solidFill>
                  <a:schemeClr val="bg1"/>
                </a:solidFill>
              </a:rPr>
              <a:t>Test_SumTwoNumbers</a:t>
            </a:r>
            <a:r>
              <a:rPr lang="en-US" sz="2600" noProof="1"/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var sum = Sum(new int[] {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1,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2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Assert.AreEqual</a:t>
            </a:r>
            <a:r>
              <a:rPr lang="en-US" sz="2600" noProof="1"/>
              <a:t>(3,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48D4A160-13EF-41A1-89E8-D72F93B13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999" y="2580118"/>
            <a:ext cx="3688501" cy="578882"/>
          </a:xfrm>
          <a:prstGeom prst="wedgeRoundRectCallout">
            <a:avLst>
              <a:gd name="adj1" fmla="val -72087"/>
              <a:gd name="adj2" fmla="val 24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Опционална нотация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6BB47D31-AADF-4510-98FB-ED4ADEC2E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000" y="3440930"/>
            <a:ext cx="2250000" cy="578882"/>
          </a:xfrm>
          <a:prstGeom prst="wedgeRoundRectCallout">
            <a:avLst>
              <a:gd name="adj1" fmla="val -79601"/>
              <a:gd name="adj2" fmla="val -434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Тестов клас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9A3ABF7D-91CF-4FD2-AB7E-3FD96C889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999" y="3687338"/>
            <a:ext cx="2520001" cy="578882"/>
          </a:xfrm>
          <a:prstGeom prst="wedgeRoundRectCallout">
            <a:avLst>
              <a:gd name="adj1" fmla="val -71157"/>
              <a:gd name="adj2" fmla="val 354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Тестов метод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1F7CEC6F-05F7-43F7-A623-4C5A3215A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5713692"/>
            <a:ext cx="1845000" cy="578882"/>
          </a:xfrm>
          <a:prstGeom prst="wedgeRoundRectCallout">
            <a:avLst>
              <a:gd name="adj1" fmla="val -71157"/>
              <a:gd name="adj2" fmla="val -7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Assertion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CD9036B1-2572-4975-BE1B-4F48B0A01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1795378"/>
            <a:ext cx="3555000" cy="578882"/>
          </a:xfrm>
          <a:prstGeom prst="wedgeRoundRectCallout">
            <a:avLst>
              <a:gd name="adj1" fmla="val -74567"/>
              <a:gd name="adj2" fmla="val 45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Включване на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NUnit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B8458C-A6EA-4B82-A569-DF8A371D4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994" y="2586981"/>
            <a:ext cx="2580512" cy="222120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A7E56393-BF82-4611-85EA-680B625B1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52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Методи за инициализация и </a:t>
            </a:r>
            <a:r>
              <a:rPr lang="en-US" dirty="0"/>
              <a:t>cleanup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0808" y="1319240"/>
            <a:ext cx="11070000" cy="5323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Summator</a:t>
            </a: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summator;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[SetUp] 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или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[OneTimeSetUp]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TestInitialize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this.summator = new Summator();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[TearDown]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bg-BG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или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[OneTimeTearDown]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TestCleanup()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906000" y="1951655"/>
            <a:ext cx="2655000" cy="882654"/>
          </a:xfrm>
          <a:prstGeom prst="wedgeRoundRectCallout">
            <a:avLst>
              <a:gd name="adj1" fmla="val -75907"/>
              <a:gd name="adj2" fmla="val 349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Изпълнява се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преди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всеки тест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061000" y="5454000"/>
            <a:ext cx="2475000" cy="882654"/>
          </a:xfrm>
          <a:prstGeom prst="wedgeRoundRectCallout">
            <a:avLst>
              <a:gd name="adj1" fmla="val -72548"/>
              <a:gd name="adj2" fmla="val -618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Изпълнява се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след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всеки тест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2870312-5DB3-45EA-829A-71891D6C4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344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Arrange, Act, Assert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7E8A64-00D9-42CB-8419-B3264BD391C0}"/>
              </a:ext>
            </a:extLst>
          </p:cNvPr>
          <p:cNvSpPr txBox="1"/>
          <p:nvPr/>
        </p:nvSpPr>
        <p:spPr>
          <a:xfrm>
            <a:off x="4521001" y="1697144"/>
            <a:ext cx="3150000" cy="186204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1500" b="1" dirty="0">
                <a:solidFill>
                  <a:schemeClr val="bg2"/>
                </a:solidFill>
              </a:rPr>
              <a:t>AAA</a:t>
            </a:r>
          </a:p>
        </p:txBody>
      </p:sp>
    </p:spTree>
    <p:extLst>
      <p:ext uri="{BB962C8B-B14F-4D97-AF65-F5344CB8AC3E}">
        <p14:creationId xmlns:p14="http://schemas.microsoft.com/office/powerpoint/2010/main" val="190448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5905598" cy="5455891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dirty="0"/>
              <a:t>Автоматизираните тестове обикновено следват </a:t>
            </a:r>
            <a:r>
              <a:rPr lang="bg-BG" b="1" dirty="0"/>
              <a:t>модела</a:t>
            </a:r>
            <a:r>
              <a:rPr lang="bg-BG" dirty="0"/>
              <a:t> </a:t>
            </a:r>
            <a:r>
              <a:rPr lang="en-US" b="1" dirty="0"/>
              <a:t>"AAA"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rrange</a:t>
            </a:r>
            <a:r>
              <a:rPr lang="en-US" dirty="0"/>
              <a:t>: </a:t>
            </a:r>
            <a:r>
              <a:rPr lang="bg-BG" dirty="0"/>
              <a:t>подготовка на </a:t>
            </a:r>
            <a:r>
              <a:rPr lang="bg-BG" b="1" dirty="0"/>
              <a:t>входните данни</a:t>
            </a:r>
            <a:r>
              <a:rPr lang="en-US" dirty="0"/>
              <a:t> </a:t>
            </a:r>
            <a:r>
              <a:rPr lang="bg-BG" dirty="0"/>
              <a:t>и входящите условия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ct</a:t>
            </a:r>
            <a:r>
              <a:rPr lang="en-US" dirty="0"/>
              <a:t>: </a:t>
            </a:r>
            <a:r>
              <a:rPr lang="bg-BG" dirty="0"/>
              <a:t>извикване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b="1" dirty="0"/>
              <a:t>действието</a:t>
            </a:r>
            <a:r>
              <a:rPr lang="en-US" dirty="0"/>
              <a:t> </a:t>
            </a:r>
            <a:r>
              <a:rPr lang="bg-BG" dirty="0"/>
              <a:t>за тестване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ssert</a:t>
            </a:r>
            <a:r>
              <a:rPr lang="bg-BG" dirty="0"/>
              <a:t>: Проверка на </a:t>
            </a:r>
            <a:r>
              <a:rPr lang="bg-BG" b="1" dirty="0"/>
              <a:t>изхода</a:t>
            </a:r>
            <a:r>
              <a:rPr lang="en-US" dirty="0"/>
              <a:t> </a:t>
            </a:r>
            <a:r>
              <a:rPr lang="bg-BG" dirty="0"/>
              <a:t>и изходните условия</a:t>
            </a: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Моделът за тестване </a:t>
            </a:r>
            <a:r>
              <a:rPr lang="en-US" dirty="0"/>
              <a:t>"AAA"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6A674F-9150-48A3-833A-E580EEFA3D06}"/>
              </a:ext>
            </a:extLst>
          </p:cNvPr>
          <p:cNvSpPr txBox="1">
            <a:spLocks/>
          </p:cNvSpPr>
          <p:nvPr/>
        </p:nvSpPr>
        <p:spPr>
          <a:xfrm>
            <a:off x="6159640" y="1469096"/>
            <a:ext cx="563839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void Test_SumNumbers()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Arrange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nums = new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int[]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{3,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5};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sum = Sum(nums);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Assert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Assert.AreEqual(8,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D0762C6-CF60-4C34-82D0-36EC8AAE7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2701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0A76-8479-4155-8044-508DEF77D0E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14000"/>
            <a:ext cx="10961783" cy="768084"/>
          </a:xfrm>
        </p:spPr>
        <p:txBody>
          <a:bodyPr/>
          <a:lstStyle/>
          <a:p>
            <a:r>
              <a:rPr lang="bg-BG" dirty="0"/>
              <a:t>Проверка на резултатите и </a:t>
            </a:r>
            <a:br>
              <a:rPr lang="bg-BG" dirty="0"/>
            </a:br>
            <a:r>
              <a:rPr lang="bg-BG" dirty="0"/>
              <a:t>изходните изисквания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B9CD0-2B6D-45DF-9F39-84E2CA7D2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60" y="1384300"/>
            <a:ext cx="2479280" cy="24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Очакване</a:t>
            </a:r>
            <a:r>
              <a:rPr lang="en-GB" dirty="0"/>
              <a:t> </a:t>
            </a:r>
            <a:r>
              <a:rPr lang="bg-BG" b="1" dirty="0">
                <a:solidFill>
                  <a:schemeClr val="bg1"/>
                </a:solidFill>
              </a:rPr>
              <a:t>условието</a:t>
            </a:r>
            <a:r>
              <a:rPr lang="en-GB" dirty="0"/>
              <a:t> </a:t>
            </a:r>
            <a:r>
              <a:rPr lang="bg-BG" dirty="0"/>
              <a:t>да е вярно (</a:t>
            </a:r>
            <a:r>
              <a:rPr lang="en-US" dirty="0"/>
              <a:t>true)</a:t>
            </a:r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Сравнение</a:t>
            </a:r>
            <a:r>
              <a:rPr lang="en-GB" dirty="0"/>
              <a:t> (</a:t>
            </a:r>
            <a:r>
              <a:rPr lang="bg-BG" dirty="0"/>
              <a:t>равно</a:t>
            </a:r>
            <a:r>
              <a:rPr lang="en-GB" dirty="0"/>
              <a:t>, </a:t>
            </a:r>
            <a:r>
              <a:rPr lang="bg-BG" dirty="0"/>
              <a:t>по-голямо</a:t>
            </a:r>
            <a:r>
              <a:rPr lang="en-GB" dirty="0"/>
              <a:t>, </a:t>
            </a:r>
            <a:r>
              <a:rPr lang="bg-BG" dirty="0"/>
              <a:t>по-малко или равно</a:t>
            </a:r>
            <a:r>
              <a:rPr lang="en-GB" dirty="0"/>
              <a:t>, …)</a:t>
            </a:r>
          </a:p>
          <a:p>
            <a:endParaRPr lang="en-GB" dirty="0"/>
          </a:p>
          <a:p>
            <a:endParaRPr lang="en-GB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Диапазон</a:t>
            </a:r>
            <a:endParaRPr lang="en-GB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 (1)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44904" y="3283952"/>
            <a:ext cx="10571097" cy="576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Assert.That(actual,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Is.EqualTo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(expected));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44904" y="1915916"/>
            <a:ext cx="10571097" cy="576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That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(bool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55ABFFF-B137-4374-BF6D-864A29F75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04" y="4077883"/>
            <a:ext cx="10571097" cy="576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Assert.AreEqual(expected, actual);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09E0DBF-8930-4057-9BA5-969DFF7DD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10" y="5482076"/>
            <a:ext cx="10723580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percentage = 99.95;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Assert.That(percentage,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Is.InRange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(80, 100));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1EB2D09-9700-4D46-9DED-38DE5B7E26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09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Тестове за </a:t>
            </a:r>
            <a:r>
              <a:rPr lang="bg-BG" b="1" dirty="0">
                <a:solidFill>
                  <a:schemeClr val="bg1"/>
                </a:solidFill>
              </a:rPr>
              <a:t>стринг</a:t>
            </a:r>
            <a:endParaRPr lang="en-GB" dirty="0"/>
          </a:p>
          <a:p>
            <a:endParaRPr lang="en-GB" sz="2799" b="1" dirty="0"/>
          </a:p>
          <a:p>
            <a:endParaRPr lang="en-GB" sz="1400" b="1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dirty="0"/>
              <a:t>Тестове за </a:t>
            </a:r>
            <a:r>
              <a:rPr lang="bg-BG" b="1" dirty="0">
                <a:solidFill>
                  <a:schemeClr val="bg1"/>
                </a:solidFill>
              </a:rPr>
              <a:t>съвпадение с </a:t>
            </a:r>
            <a:r>
              <a:rPr lang="bg-BG" b="1" dirty="0" err="1">
                <a:solidFill>
                  <a:schemeClr val="bg1"/>
                </a:solidFill>
              </a:rPr>
              <a:t>регекс</a:t>
            </a:r>
            <a:endParaRPr lang="en-GB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endParaRPr lang="en-GB" b="1" dirty="0"/>
          </a:p>
          <a:p>
            <a:pPr>
              <a:spcBef>
                <a:spcPts val="3300"/>
              </a:spcBef>
              <a:buClr>
                <a:schemeClr val="tx1"/>
              </a:buClr>
            </a:pPr>
            <a:r>
              <a:rPr lang="bg-BG" dirty="0"/>
              <a:t>Тестове за </a:t>
            </a:r>
            <a:r>
              <a:rPr lang="bg-BG" b="1" dirty="0">
                <a:solidFill>
                  <a:schemeClr val="bg1"/>
                </a:solidFill>
              </a:rPr>
              <a:t>очаквани изключения (</a:t>
            </a:r>
            <a:r>
              <a:rPr lang="en-US" b="1" dirty="0">
                <a:solidFill>
                  <a:schemeClr val="bg1"/>
                </a:solidFill>
              </a:rPr>
              <a:t>expected exceptions)</a:t>
            </a:r>
            <a:endParaRPr lang="en-GB" b="1" dirty="0">
              <a:solidFill>
                <a:schemeClr val="bg1"/>
              </a:solidFill>
            </a:endParaRP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 (2)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7210" y="1874096"/>
            <a:ext cx="10723580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Assert.That(string actual,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Does.Contain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(string expected));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7208" y="5464048"/>
            <a:ext cx="10723579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Assert.That(() =&gt; { code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Throws.InstanceOf&lt;</a:t>
            </a:r>
            <a:r>
              <a:rPr lang="en-US" sz="2799" b="1" noProof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ArgumentOutOfRangeException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());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6251179-C61A-4E6E-860A-8BA68C2E2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8" y="3662748"/>
            <a:ext cx="10723579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799" b="1" noProof="1">
                <a:latin typeface="Consolas" pitchFamily="49" charset="0"/>
                <a:cs typeface="Consolas" pitchFamily="49" charset="0"/>
              </a:rPr>
              <a:t>string date = "7/11/2021";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799" b="1" noProof="1">
                <a:latin typeface="Consolas" pitchFamily="49" charset="0"/>
                <a:cs typeface="Consolas" pitchFamily="49" charset="0"/>
              </a:rPr>
              <a:t>Assert.That(date, </a:t>
            </a:r>
            <a:r>
              <a:rPr lang="nb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Does.Match</a:t>
            </a:r>
            <a:r>
              <a:rPr lang="nb-NO" sz="2799" b="1" noProof="1">
                <a:latin typeface="Consolas" pitchFamily="49" charset="0"/>
                <a:cs typeface="Consolas" pitchFamily="49" charset="0"/>
              </a:rPr>
              <a:t>(@"</a:t>
            </a:r>
            <a:r>
              <a:rPr lang="nb-NO" sz="2799" b="1" noProof="1">
                <a:solidFill>
                  <a:schemeClr val="bg1">
                    <a:lumMod val="75000"/>
                  </a:schemeClr>
                </a:solidFill>
                <a:cs typeface="Consolas" pitchFamily="49" charset="0"/>
              </a:rPr>
              <a:t>^\d{1,2}/\d{1,2}/\d{4}$</a:t>
            </a:r>
            <a:r>
              <a:rPr lang="nb-NO" sz="2799" b="1" noProof="1">
                <a:latin typeface="Consolas" pitchFamily="49" charset="0"/>
                <a:cs typeface="Consolas" pitchFamily="49" charset="0"/>
              </a:rPr>
              <a:t>"));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1085559-FF08-46FB-B10E-DB64CD879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76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66F4-F396-48FA-90CB-5B719412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2371"/>
            <a:ext cx="11818096" cy="548487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Тестването</a:t>
            </a:r>
            <a:r>
              <a:rPr lang="ru-RU" dirty="0"/>
              <a:t> е процес на проверка с цел да се установи дали</a:t>
            </a:r>
            <a:r>
              <a:rPr lang="en-US" dirty="0"/>
              <a:t> </a:t>
            </a:r>
            <a:r>
              <a:rPr lang="bg-BG" dirty="0"/>
              <a:t>кодът</a:t>
            </a:r>
            <a:r>
              <a:rPr lang="ru-RU" dirty="0"/>
              <a:t>: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работи правилно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отговаря на определени стандарти или критерии 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има някакви проблеми или дефекти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24A33E-BB44-4090-B09C-48652FFD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тестване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5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dirty="0"/>
              <a:t>Тестове за</a:t>
            </a:r>
            <a:r>
              <a:rPr lang="en-GB" dirty="0"/>
              <a:t> </a:t>
            </a:r>
            <a:r>
              <a:rPr lang="bg-BG" b="1" dirty="0">
                <a:solidFill>
                  <a:schemeClr val="bg1"/>
                </a:solidFill>
              </a:rPr>
              <a:t>колекции</a:t>
            </a:r>
            <a:endParaRPr lang="en-GB" dirty="0"/>
          </a:p>
          <a:p>
            <a:pPr>
              <a:spcBef>
                <a:spcPts val="1200"/>
              </a:spcBef>
            </a:pPr>
            <a:endParaRPr lang="en-GB" b="1" dirty="0"/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bg-BG" dirty="0"/>
              <a:t>Тестове за </a:t>
            </a:r>
            <a:r>
              <a:rPr lang="bg-BG" b="1" dirty="0">
                <a:solidFill>
                  <a:schemeClr val="bg1"/>
                </a:solidFill>
              </a:rPr>
              <a:t>диапазон на колекцията</a:t>
            </a:r>
            <a:endParaRPr lang="en-GB" dirty="0"/>
          </a:p>
          <a:p>
            <a:endParaRPr lang="en-GB" b="1" dirty="0"/>
          </a:p>
          <a:p>
            <a:endParaRPr lang="en-GB" sz="1200" b="1" dirty="0"/>
          </a:p>
          <a:p>
            <a:pPr>
              <a:spcBef>
                <a:spcPts val="1500"/>
              </a:spcBef>
              <a:buClr>
                <a:schemeClr val="tx1"/>
              </a:buClr>
            </a:pPr>
            <a:r>
              <a:rPr lang="bg-BG" dirty="0"/>
              <a:t>Тестове за </a:t>
            </a:r>
            <a:r>
              <a:rPr lang="bg-BG" b="1" dirty="0">
                <a:solidFill>
                  <a:schemeClr val="bg1"/>
                </a:solidFill>
              </a:rPr>
              <a:t>файл</a:t>
            </a:r>
            <a:r>
              <a:rPr lang="en-GB" dirty="0"/>
              <a:t> / </a:t>
            </a:r>
            <a:r>
              <a:rPr lang="bg-BG" b="1" dirty="0">
                <a:solidFill>
                  <a:schemeClr val="bg1"/>
                </a:solidFill>
              </a:rPr>
              <a:t>директория</a:t>
            </a:r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 (3)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7208" y="3682076"/>
            <a:ext cx="10723579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percentages = new int[] { 10, 30, 50, 100 };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Assert.That(percentages,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Is.All.InRange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(0, 100));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EE2711C-F928-4ED8-A950-37DD9139C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02" y="1882076"/>
            <a:ext cx="10571098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expected,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Has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.Member(object actual));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AC14427-9391-48A5-B4F7-F2C7EE510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8" y="5522268"/>
            <a:ext cx="10723579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Assert.That(string filePath,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Does.Exist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DirectoryAssert.Exists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(string path);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DC8452E-CBB7-4B09-A7F1-D518A1E92F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64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Assertion</a:t>
            </a:r>
            <a:r>
              <a:rPr lang="bg-BG" dirty="0"/>
              <a:t>-ите</a:t>
            </a:r>
            <a:r>
              <a:rPr lang="en-US" dirty="0"/>
              <a:t> </a:t>
            </a:r>
            <a:r>
              <a:rPr lang="bg-BG" dirty="0"/>
              <a:t>може да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показват съобщения</a:t>
            </a:r>
            <a:r>
              <a:rPr lang="bg-BG" dirty="0"/>
              <a:t>, които</a:t>
            </a:r>
            <a:r>
              <a:rPr lang="en-US" dirty="0"/>
              <a:t> </a:t>
            </a:r>
            <a:r>
              <a:rPr lang="bg-BG" dirty="0"/>
              <a:t>помагат с </a:t>
            </a:r>
            <a:r>
              <a:rPr lang="bg-BG" b="1" dirty="0">
                <a:solidFill>
                  <a:schemeClr val="bg1"/>
                </a:solidFill>
              </a:rPr>
              <a:t>диагностиката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 </a:t>
            </a:r>
            <a:r>
              <a:rPr lang="bg-BG" dirty="0"/>
              <a:t>съобщения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000" y="2619000"/>
            <a:ext cx="10800000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Assert.That(axe.DurabilityPoints, Is.EqualTo(12),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"Axe Durability doesn't change after attack"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  <a:endParaRPr lang="en-GB" sz="27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1" y="4072965"/>
            <a:ext cx="6165000" cy="2076131"/>
          </a:xfrm>
          <a:prstGeom prst="roundRect">
            <a:avLst>
              <a:gd name="adj" fmla="val 10240"/>
            </a:avLst>
          </a:prstGeom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76200" contourW="12700">
            <a:bevelT w="165100" prst="coolSlant"/>
            <a:extrusionClr>
              <a:schemeClr val="tx1"/>
            </a:extrusionClr>
            <a:contourClr>
              <a:schemeClr val="tx1"/>
            </a:contourClr>
          </a:sp3d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446000" y="4072965"/>
            <a:ext cx="4410000" cy="1038066"/>
          </a:xfrm>
          <a:prstGeom prst="wedgeRoundRectCallout">
            <a:avLst>
              <a:gd name="adj1" fmla="val -61840"/>
              <a:gd name="adj2" fmla="val 311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Съобщенията от тестовете ни помагат да открием проблема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2B5ED34-0DBD-4A80-96BA-BA1739923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929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14000"/>
            <a:ext cx="10961783" cy="768084"/>
          </a:xfrm>
        </p:spPr>
        <p:txBody>
          <a:bodyPr/>
          <a:lstStyle/>
          <a:p>
            <a:r>
              <a:rPr lang="bg-BG" dirty="0"/>
              <a:t>Имплементиране на</a:t>
            </a:r>
            <a:r>
              <a:rPr lang="en-US" dirty="0"/>
              <a:t> NUnit </a:t>
            </a:r>
            <a:br>
              <a:rPr lang="bg-BG" dirty="0"/>
            </a:br>
            <a:r>
              <a:rPr lang="bg-BG" dirty="0"/>
              <a:t>тестови</a:t>
            </a:r>
            <a:r>
              <a:rPr lang="en-US" dirty="0"/>
              <a:t> Case</a:t>
            </a:r>
            <a:r>
              <a:rPr lang="bg-BG" dirty="0"/>
              <a:t>-</a:t>
            </a:r>
            <a:r>
              <a:rPr lang="bg-BG" dirty="0" err="1"/>
              <a:t>ове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81DF6-A0AD-4F5B-BADE-C5EB68F16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6" y="1281546"/>
            <a:ext cx="2770909" cy="27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44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7BDA0D-5E86-42D7-A350-FB0142C3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Имплементиране на тестове за клас </a:t>
            </a: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Collection&lt;T&gt;</a:t>
            </a:r>
            <a:endParaRPr lang="en-US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F1632D-2A93-4EED-AC94-46D2CB21F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00" y="1359000"/>
            <a:ext cx="11323126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Collection&lt;T&gt;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(params T[] items)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(T item)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AddRange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(params T[] items)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[int index]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InsertAt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 index, T item)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Exchange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 index1, int index2)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 index)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override string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B0345-C894-4CE8-AA41-B8CB710188FA}"/>
              </a:ext>
            </a:extLst>
          </p:cNvPr>
          <p:cNvSpPr txBox="1"/>
          <p:nvPr/>
        </p:nvSpPr>
        <p:spPr>
          <a:xfrm>
            <a:off x="2503125" y="6305721"/>
            <a:ext cx="9270001" cy="369332"/>
          </a:xfrm>
          <a:prstGeom prst="rect">
            <a:avLst/>
          </a:prstGeom>
          <a:solidFill>
            <a:srgbClr val="E0E3E9">
              <a:alpha val="50196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Source code: </a:t>
            </a:r>
            <a:r>
              <a:rPr lang="en-US" dirty="0">
                <a:hlinkClick r:id="rId2"/>
              </a:rPr>
              <a:t>https://github.com/nakov/UnitTestingExample/blob/main/Collections/Collection.cs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D3B19D2-1653-46E1-B6C5-E31E80322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306" y="1404000"/>
            <a:ext cx="4074000" cy="18900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15A4DE11-0A24-478F-9037-5D619BD93D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418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FBC43E-B615-479C-BF58-EA420994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тестове </a:t>
            </a:r>
            <a:r>
              <a:rPr lang="en-US" dirty="0"/>
              <a:t>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D962A-ECCC-467E-82C9-A359454D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3" y="1404000"/>
            <a:ext cx="11169068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CollectionTests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Test_Collection_EmptyConstructor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Test_Collection_ConstructorSingleItem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Test_Collection_ConstructorMultipleItems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Test_Collection_Add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Test_Collection_AddWithGrow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Test_Collection_AddRange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Test_Collection_GetByIndex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Test_Collection_GetByInvalidIndex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Test_Collection_SetByIndex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Test_Collection_SetByInvalidIndex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9391AC7-9E06-48F0-8369-16ECB5E150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96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FBC43E-B615-479C-BF58-EA420994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тестове </a:t>
            </a:r>
            <a:r>
              <a:rPr lang="en-US" dirty="0"/>
              <a:t>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D962A-ECCC-467E-82C9-A359454D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3" y="1404000"/>
            <a:ext cx="11169068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Test_Collection_AddRangeWithGrow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Test_Collection_InsertAtStart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Test_Collection_InsertAtEnd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Test_Collection_InsertAtMiddle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Test_Collection_InsertAtWithGrow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Test_Collection_InsertAtInvalidIndex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Test_Collection_ExchangeMiddle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Test_Collection_ExchangeFirstLast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Test_Collection_ExchangeInvalidIndexes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Test_Collection_RemoveAtStart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Test_Collection_RemoveAtEnd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44BF66E-5BAE-4C75-809A-EEB55C132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769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FBC43E-B615-479C-BF58-EA420994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тестове </a:t>
            </a:r>
            <a:r>
              <a:rPr lang="en-US" dirty="0"/>
              <a:t>(3)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D962A-ECCC-467E-82C9-A359454D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904" y="1404000"/>
            <a:ext cx="1132312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Test_Collection_RemoveAtMiddle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Test_Collection_RemoveAtInvalidIndex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Test_Collection_RemoveAll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Test_Collection_Clear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Test_Collection_CountAndCapacity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Test_Collection_ToStringEmpty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Test_Collection_ToStringSingle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Test_Collection_ToStringMultiple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Test_Collection_ToStringNestedCollections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Test_Collection_1MillionItems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3351016-EFDD-4AF9-9AB3-F9444972AB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987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Тестови</a:t>
            </a:r>
            <a:r>
              <a:rPr lang="en-US" dirty="0"/>
              <a:t> case</a:t>
            </a:r>
            <a:r>
              <a:rPr lang="bg-BG" dirty="0"/>
              <a:t>-</a:t>
            </a:r>
            <a:r>
              <a:rPr lang="bg-BG" dirty="0" err="1"/>
              <a:t>ове</a:t>
            </a:r>
            <a:r>
              <a:rPr lang="en-US" dirty="0"/>
              <a:t>: </a:t>
            </a:r>
            <a:r>
              <a:rPr lang="bg-BG" dirty="0"/>
              <a:t>Празен конструктор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572608"/>
            <a:ext cx="10989068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Test_Collection_EmptyConstructor()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nums = new Collection&lt;int&gt;();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Assert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Assert.That(nums.ToString(), Is.EqualTo("[]"));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8D89D-92CF-43D7-A7F8-48ADA269C383}"/>
              </a:ext>
            </a:extLst>
          </p:cNvPr>
          <p:cNvSpPr txBox="1"/>
          <p:nvPr/>
        </p:nvSpPr>
        <p:spPr>
          <a:xfrm>
            <a:off x="761801" y="6189428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sz="1799" u="sng" dirty="0">
                <a:hlinkClick r:id="rId2"/>
              </a:rPr>
              <a:t>https://judge.softuni.bg/Contests/Practice/Index/3162#0</a:t>
            </a:r>
            <a:endParaRPr lang="en-US" sz="17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0FA71FF-0908-42B3-BB68-13F51D06AF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452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00" y="144000"/>
            <a:ext cx="9840000" cy="882654"/>
          </a:xfrm>
        </p:spPr>
        <p:txBody>
          <a:bodyPr>
            <a:noAutofit/>
          </a:bodyPr>
          <a:lstStyle/>
          <a:p>
            <a:r>
              <a:rPr lang="bg-BG" sz="3100" dirty="0"/>
              <a:t>Тестване на конструктор с един</a:t>
            </a:r>
            <a:r>
              <a:rPr lang="en-US" sz="3100" dirty="0"/>
              <a:t>/</a:t>
            </a:r>
            <a:r>
              <a:rPr lang="bg-BG" sz="3100" dirty="0"/>
              <a:t>множество</a:t>
            </a:r>
            <a:r>
              <a:rPr lang="en-US" sz="3100" dirty="0"/>
              <a:t> </a:t>
            </a:r>
            <a:r>
              <a:rPr lang="bg-BG" sz="3100" dirty="0"/>
              <a:t>параметри</a:t>
            </a:r>
            <a:endParaRPr lang="en-US" sz="3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314000"/>
            <a:ext cx="10989068" cy="2546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Test_Collection_ConstructorSingleItem()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nums = new Collection&lt;int&gt;(5);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Assert.That(nums.ToString(), Is.EqualTo("[5]"));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8B0C00-65C5-4345-8CD0-F5A661020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4016668"/>
            <a:ext cx="10989068" cy="2546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Test_Collection_ConstructorMultipleItems()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nums = new Collection&lt;int&gt;(5, 10, 15);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Assert.That(nums.ToString(), Is.EqualTo("[5, 10, 15]"));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2DC76E3-AF78-44B2-8BAE-D14322552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463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500" dirty="0"/>
              <a:t>Имплементиране на тестови </a:t>
            </a:r>
            <a:r>
              <a:rPr lang="en-US" sz="3500" dirty="0"/>
              <a:t>case-o</a:t>
            </a:r>
            <a:r>
              <a:rPr lang="bg-BG" sz="3500" dirty="0"/>
              <a:t>ве</a:t>
            </a:r>
            <a:r>
              <a:rPr lang="en-US" sz="3500" dirty="0"/>
              <a:t>: </a:t>
            </a:r>
            <a:r>
              <a:rPr lang="bg-BG" sz="3500" dirty="0"/>
              <a:t>Добавяне</a:t>
            </a:r>
            <a:endParaRPr lang="en-US" sz="3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494000"/>
            <a:ext cx="10989068" cy="4822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public void Test_Collections_Add()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var nums = new Collection&lt;int&gt;();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nums.Add(5);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nums.Add(6);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Assert.That(nums.ToString(), Is.Equal("[5, 6]"));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22D7FDC-EB09-4E9D-8806-E9B383DBF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9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8362AE-DF59-48FD-9999-7BE39A06E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45598" cy="5410891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Компонентни тестове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Тестват </a:t>
            </a:r>
            <a:r>
              <a:rPr lang="bg-BG" b="1" dirty="0"/>
              <a:t>единичен компонент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NUnit, JUnit, PyUnit, Mocha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Интеграционни тестове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Тестват </a:t>
            </a:r>
            <a:r>
              <a:rPr lang="bg-BG" b="1" dirty="0"/>
              <a:t>комуникацията</a:t>
            </a:r>
            <a:r>
              <a:rPr lang="en-US" dirty="0"/>
              <a:t> </a:t>
            </a:r>
            <a:r>
              <a:rPr lang="bg-BG" dirty="0"/>
              <a:t>между</a:t>
            </a:r>
            <a:br>
              <a:rPr lang="en-US" dirty="0"/>
            </a:br>
            <a:r>
              <a:rPr lang="bg-BG" dirty="0"/>
              <a:t>компонентите</a:t>
            </a:r>
            <a:r>
              <a:rPr lang="en-US" dirty="0"/>
              <a:t>, </a:t>
            </a:r>
            <a:r>
              <a:rPr lang="bg-BG" dirty="0"/>
              <a:t>напр. </a:t>
            </a:r>
            <a:r>
              <a:rPr lang="en-US" b="1" dirty="0"/>
              <a:t>API </a:t>
            </a:r>
            <a:r>
              <a:rPr lang="bg-BG" b="1" dirty="0"/>
              <a:t>тестове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Системни тестове </a:t>
            </a:r>
            <a:r>
              <a:rPr lang="en-US" dirty="0"/>
              <a:t>/ </a:t>
            </a:r>
            <a:r>
              <a:rPr lang="bg-BG" b="1" dirty="0">
                <a:solidFill>
                  <a:schemeClr val="bg1"/>
                </a:solidFill>
              </a:rPr>
              <a:t>приемни тестове </a:t>
            </a:r>
            <a:r>
              <a:rPr lang="en-US" dirty="0"/>
              <a:t>/ </a:t>
            </a:r>
            <a:r>
              <a:rPr lang="en-US" b="1" dirty="0">
                <a:solidFill>
                  <a:schemeClr val="bg1"/>
                </a:solidFill>
              </a:rPr>
              <a:t>end-to-end </a:t>
            </a:r>
            <a:r>
              <a:rPr lang="bg-BG" b="1" dirty="0">
                <a:solidFill>
                  <a:schemeClr val="bg1"/>
                </a:solidFill>
              </a:rPr>
              <a:t>тестове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Тестване на </a:t>
            </a:r>
            <a:r>
              <a:rPr lang="bg-BG" b="1" dirty="0"/>
              <a:t>цялата система</a:t>
            </a:r>
            <a:r>
              <a:rPr lang="en-US" dirty="0"/>
              <a:t>, </a:t>
            </a:r>
            <a:r>
              <a:rPr lang="bg-BG" dirty="0" err="1"/>
              <a:t>напр</a:t>
            </a:r>
            <a:r>
              <a:rPr lang="en-US" dirty="0"/>
              <a:t>. Selenium, Appium, Cypress, Playwright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Нива на тестване</a:t>
            </a:r>
            <a:endParaRPr lang="en-US" sz="4400" dirty="0"/>
          </a:p>
        </p:txBody>
      </p:sp>
      <p:pic>
        <p:nvPicPr>
          <p:cNvPr id="2050" name="Picture 2" descr="Software Testing Levels. What are they? | by Arine Baghdasaryan ...">
            <a:extLst>
              <a:ext uri="{FF2B5EF4-FFF2-40B4-BE49-F238E27FC236}">
                <a16:creationId xmlns:a16="http://schemas.microsoft.com/office/drawing/2014/main" id="{49DFD9EC-0ADF-4031-BE85-691D1814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66" y="1449000"/>
            <a:ext cx="5157634" cy="301500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CE9F074-6E3D-4728-8C52-38DAC5F10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8899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00" y="144000"/>
            <a:ext cx="9370594" cy="794404"/>
          </a:xfrm>
        </p:spPr>
        <p:txBody>
          <a:bodyPr>
            <a:normAutofit fontScale="90000"/>
          </a:bodyPr>
          <a:lstStyle/>
          <a:p>
            <a:r>
              <a:rPr lang="bg-BG" dirty="0"/>
              <a:t>Имплементиране на тестови </a:t>
            </a:r>
            <a:r>
              <a:rPr lang="en-US" dirty="0"/>
              <a:t>case-</a:t>
            </a:r>
            <a:r>
              <a:rPr lang="bg-BG" dirty="0" err="1"/>
              <a:t>ове</a:t>
            </a:r>
            <a:r>
              <a:rPr lang="en-US" dirty="0"/>
              <a:t>: </a:t>
            </a:r>
            <a:br>
              <a:rPr lang="bg-BG" dirty="0"/>
            </a:br>
            <a:r>
              <a:rPr lang="bg-BG" dirty="0"/>
              <a:t>Диапазон </a:t>
            </a:r>
            <a:r>
              <a:rPr lang="en-US" dirty="0"/>
              <a:t>+ </a:t>
            </a:r>
            <a:r>
              <a:rPr lang="bg-BG" dirty="0"/>
              <a:t>разширяване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34" y="1494000"/>
            <a:ext cx="11439066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public void Test_Collection_AddRangeWithGrow()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var nums = new Collection&lt;int&gt;();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int oldCapacity = nums.Capacity;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var newNums = Enumerable.Range(1000, 2000).ToArray();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nums.AddRange(newNums);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string expectedNums = "[" + string.Join(", ", newNums) + "]";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Assert.That(nums.ToString(), Is.EqualTo(expectedNums));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Assert.That(nums.Capacity, Is.GreaterThanOrEqualTo(oldCapacity));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Assert.That(nums.Capacity, Is.GreaterThanOrEqualTo(nums.Count));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DA82819-CCE6-4C17-8F91-9EDC4963C5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586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Тестови </a:t>
            </a:r>
            <a:r>
              <a:rPr lang="en-US" dirty="0"/>
              <a:t>case-</a:t>
            </a:r>
            <a:r>
              <a:rPr lang="bg-BG" dirty="0" err="1"/>
              <a:t>ове</a:t>
            </a:r>
            <a:r>
              <a:rPr lang="en-US" dirty="0"/>
              <a:t>: </a:t>
            </a:r>
            <a:r>
              <a:rPr lang="bg-BG" dirty="0"/>
              <a:t>Взимане по индекс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449000"/>
            <a:ext cx="10989068" cy="5049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Test_Collection_GetByIndex()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names = new Collection&lt;string&gt;("Peter", "Maria");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Act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item0 = names[0];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item1 = names[1];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Assert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Assert.That(item0, Is.EqualTo("Peter"));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Assert.That(item1, Is.EqualTo("Maria"));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4136499-2F2D-4E4E-BDD7-B18BA031B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19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Тестови </a:t>
            </a:r>
            <a:r>
              <a:rPr lang="en-US" sz="3400" dirty="0"/>
              <a:t>case-</a:t>
            </a:r>
            <a:r>
              <a:rPr lang="bg-BG" sz="3400" dirty="0" err="1"/>
              <a:t>ове</a:t>
            </a:r>
            <a:r>
              <a:rPr lang="en-US" sz="3400" dirty="0"/>
              <a:t>: </a:t>
            </a:r>
            <a:r>
              <a:rPr lang="bg-BG" sz="3400" dirty="0"/>
              <a:t>Взимане по невалиден индекс</a:t>
            </a:r>
            <a:endParaRPr lang="en-US" sz="3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404000"/>
            <a:ext cx="10989068" cy="51519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Test_Collection_GetByInvalidIndex()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names = new Collection&lt;string&gt;("Bob", "Joe");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Assert.That(() =&gt; { var name = names[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];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.InstanceOf&lt;ArgumentOutOfRangeException&gt;());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Assert.That(() =&gt; { var name = names[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];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.InstanceOf&lt;ArgumentOutOfRangeException&gt;());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Assert.That(() =&gt; { var name = names[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500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];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.InstanceOf&lt;ArgumentOutOfRangeException&gt;());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Assert.That(names.ToString(), Is.EqualTo("[Bob, Joe]"));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7FEC4E-80B2-4328-AB5F-4E5EA4D70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203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Тестови </a:t>
            </a:r>
            <a:r>
              <a:rPr lang="en-US" sz="3400" dirty="0"/>
              <a:t>case-</a:t>
            </a:r>
            <a:r>
              <a:rPr lang="bg-BG" sz="3400" dirty="0" err="1"/>
              <a:t>ове</a:t>
            </a:r>
            <a:r>
              <a:rPr lang="en-US" sz="3400" dirty="0"/>
              <a:t>: </a:t>
            </a:r>
            <a:r>
              <a:rPr lang="en-US" sz="3400" noProof="1"/>
              <a:t>ToString() </a:t>
            </a:r>
            <a:r>
              <a:rPr lang="bg-BG" sz="3400" dirty="0"/>
              <a:t>за вложени колекции</a:t>
            </a:r>
            <a:endParaRPr lang="en-US" sz="3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544612"/>
            <a:ext cx="10989068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Test_Collection_ToStringNestedCollections()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names = new Collection&lt;string&gt;("Teddy", "Gerry");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nums = new Collection&lt;int&gt;(10, 20);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dates = new Collection&lt;DateTime&gt;();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nested = new Collection&lt;object&gt;(names, nums, dates);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string nestedToString = nested.ToString();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Assert.That(nestedToString, 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Is.EqualTo("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[[Teddy, Gerry], [10, 20], []]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446A82-5FF4-4FC5-B60A-733AE26BC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88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noProof="1"/>
              <a:t>Тестване с </a:t>
            </a:r>
            <a:r>
              <a:rPr lang="en-US" noProof="1"/>
              <a:t>1 </a:t>
            </a:r>
            <a:r>
              <a:rPr lang="bg-BG" noProof="1"/>
              <a:t>милион</a:t>
            </a:r>
            <a:r>
              <a:rPr lang="en-US" noProof="1"/>
              <a:t> </a:t>
            </a:r>
            <a:r>
              <a:rPr lang="bg-BG" noProof="1"/>
              <a:t>елемента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4" y="1314000"/>
            <a:ext cx="10989066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Timeout(1000)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void Test_Collection_1MillionItems()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const int itemsCount = 1000000;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var nums = new Collection&lt;int&gt;();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AddRange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(Enumerable.Range(1, itemsCount).ToArray());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Assert.That(nums.Count == itemsCount);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Assert.That(nums.Capacity &gt;= nums.Count);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(int i = itemsCount - 1; i &gt;= 0; i--)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nums.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Assert.That(nums.ToString() == "[]");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Assert.That(nums.Capacity &gt;= nums.Count);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C764CB9-AE09-4332-97D6-C284BA4D95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610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DAB241-A7F5-4B53-AB06-32370598F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114" y="684000"/>
            <a:ext cx="7897773" cy="3739629"/>
          </a:xfrm>
          <a:prstGeom prst="roundRect">
            <a:avLst>
              <a:gd name="adj" fmla="val 4324"/>
            </a:avLst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B362970-88CF-4FCD-B536-50DE82292B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Data-Driven </a:t>
            </a:r>
            <a:r>
              <a:rPr lang="bg-BG" dirty="0"/>
              <a:t>тестване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448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0029F-444A-4C95-96E9-D4AC2950E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Data-driven </a:t>
            </a:r>
            <a:r>
              <a:rPr lang="bg-BG" sz="3000" b="1" dirty="0">
                <a:solidFill>
                  <a:schemeClr val="bg1"/>
                </a:solidFill>
              </a:rPr>
              <a:t>тестване</a:t>
            </a:r>
            <a:r>
              <a:rPr lang="en-US" sz="3000" dirty="0"/>
              <a:t> == </a:t>
            </a:r>
            <a:r>
              <a:rPr lang="bg-BG" sz="3000" dirty="0"/>
              <a:t>изпълнение на един тестов </a:t>
            </a:r>
            <a:r>
              <a:rPr lang="en-US" sz="3000" dirty="0"/>
              <a:t>case </a:t>
            </a:r>
            <a:r>
              <a:rPr lang="bg-BG" sz="3000" dirty="0"/>
              <a:t>с</a:t>
            </a:r>
            <a:r>
              <a:rPr lang="en-US" sz="3000" dirty="0"/>
              <a:t> </a:t>
            </a:r>
            <a:r>
              <a:rPr lang="bg-BG" sz="3000" dirty="0"/>
              <a:t>различни данни </a:t>
            </a:r>
            <a:r>
              <a:rPr lang="en-US" sz="3000" dirty="0"/>
              <a:t>(</a:t>
            </a:r>
            <a:r>
              <a:rPr lang="bg-BG" sz="3000" dirty="0"/>
              <a:t>например </a:t>
            </a:r>
            <a:r>
              <a:rPr lang="en-US" sz="3000" dirty="0"/>
              <a:t>dataset</a:t>
            </a:r>
            <a:r>
              <a:rPr lang="bg-BG" sz="3000" dirty="0"/>
              <a:t>-</a:t>
            </a:r>
            <a:r>
              <a:rPr lang="bg-BG" sz="3000" dirty="0" err="1"/>
              <a:t>ове</a:t>
            </a:r>
            <a:r>
              <a:rPr lang="en-US" sz="3000" dirty="0"/>
              <a:t> </a:t>
            </a:r>
            <a:r>
              <a:rPr lang="bg-BG" sz="3000" dirty="0"/>
              <a:t>от </a:t>
            </a:r>
            <a:r>
              <a:rPr lang="en-US" sz="3000" dirty="0"/>
              <a:t>C# code / Excel spreadsheet)</a:t>
            </a:r>
          </a:p>
          <a:p>
            <a:pPr marL="0" indent="0">
              <a:buNone/>
            </a:pPr>
            <a:endParaRPr lang="bg-BG" sz="3000" dirty="0"/>
          </a:p>
          <a:p>
            <a:endParaRPr lang="en-US" sz="30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Data-Driven </a:t>
            </a:r>
            <a:r>
              <a:rPr lang="bg-BG" dirty="0"/>
              <a:t>тестване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6AE97E-981C-499D-B26B-86121F41B511}"/>
              </a:ext>
            </a:extLst>
          </p:cNvPr>
          <p:cNvSpPr txBox="1"/>
          <p:nvPr/>
        </p:nvSpPr>
        <p:spPr>
          <a:xfrm>
            <a:off x="146604" y="6055780"/>
            <a:ext cx="11888961" cy="53860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900" b="1" dirty="0">
                <a:solidFill>
                  <a:schemeClr val="bg1"/>
                </a:solidFill>
              </a:rPr>
              <a:t>Data-driven framework</a:t>
            </a:r>
            <a:r>
              <a:rPr lang="bg-BG" sz="2900" b="1" dirty="0">
                <a:solidFill>
                  <a:schemeClr val="bg1"/>
                </a:solidFill>
              </a:rPr>
              <a:t> за тестване</a:t>
            </a:r>
            <a:r>
              <a:rPr lang="en-US" sz="2900" dirty="0"/>
              <a:t>: </a:t>
            </a:r>
            <a:r>
              <a:rPr lang="bg-BG" sz="2900" dirty="0"/>
              <a:t>кода</a:t>
            </a:r>
            <a:r>
              <a:rPr lang="en-US" sz="2900" dirty="0"/>
              <a:t> </a:t>
            </a:r>
            <a:r>
              <a:rPr lang="bg-BG" sz="2900" dirty="0"/>
              <a:t>и</a:t>
            </a:r>
            <a:r>
              <a:rPr lang="en-US" sz="2900" dirty="0"/>
              <a:t> </a:t>
            </a:r>
            <a:r>
              <a:rPr lang="bg-BG" sz="2900" dirty="0"/>
              <a:t>данните</a:t>
            </a:r>
            <a:r>
              <a:rPr lang="en-US" sz="2900" dirty="0"/>
              <a:t> </a:t>
            </a:r>
            <a:r>
              <a:rPr lang="bg-BG" sz="2900" dirty="0"/>
              <a:t>се съхраняват отделно</a:t>
            </a:r>
            <a:endParaRPr lang="en-US" sz="29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E780B59-2A13-443F-8128-4AB434839808}"/>
              </a:ext>
            </a:extLst>
          </p:cNvPr>
          <p:cNvGrpSpPr/>
          <p:nvPr/>
        </p:nvGrpSpPr>
        <p:grpSpPr>
          <a:xfrm>
            <a:off x="516000" y="2593150"/>
            <a:ext cx="4631320" cy="3310850"/>
            <a:chOff x="519680" y="3428999"/>
            <a:chExt cx="4406320" cy="315000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976E516-0531-4E14-8A48-06A221B475CE}"/>
                </a:ext>
              </a:extLst>
            </p:cNvPr>
            <p:cNvSpPr/>
            <p:nvPr/>
          </p:nvSpPr>
          <p:spPr bwMode="auto">
            <a:xfrm>
              <a:off x="519680" y="3428999"/>
              <a:ext cx="4406320" cy="3150001"/>
            </a:xfrm>
            <a:prstGeom prst="roundRect">
              <a:avLst>
                <a:gd name="adj" fmla="val 1837"/>
              </a:avLst>
            </a:prstGeom>
            <a:solidFill>
              <a:srgbClr val="234465">
                <a:alpha val="10196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CF3C1C-8374-40F2-8F23-681A93F6CF6F}"/>
                </a:ext>
              </a:extLst>
            </p:cNvPr>
            <p:cNvSpPr txBox="1"/>
            <p:nvPr/>
          </p:nvSpPr>
          <p:spPr>
            <a:xfrm>
              <a:off x="651000" y="3535780"/>
              <a:ext cx="4167007" cy="52322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/>
                <a:t>Data Set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453C10E-5138-485E-B90E-1EF44923E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9680" y="4149000"/>
              <a:ext cx="3866320" cy="21634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E6D5A77-AA1B-4550-A354-51D09C48005F}"/>
              </a:ext>
            </a:extLst>
          </p:cNvPr>
          <p:cNvSpPr/>
          <p:nvPr/>
        </p:nvSpPr>
        <p:spPr bwMode="auto">
          <a:xfrm>
            <a:off x="5329949" y="4046075"/>
            <a:ext cx="591802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EF4CF4-BD4B-42ED-841C-2F4CB0759DDA}"/>
              </a:ext>
            </a:extLst>
          </p:cNvPr>
          <p:cNvGrpSpPr/>
          <p:nvPr/>
        </p:nvGrpSpPr>
        <p:grpSpPr>
          <a:xfrm>
            <a:off x="6104380" y="2593150"/>
            <a:ext cx="5479531" cy="3310850"/>
            <a:chOff x="6194381" y="2664000"/>
            <a:chExt cx="5213322" cy="315000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BD66FD7-CDBD-4D40-9E6F-954A55C18131}"/>
                </a:ext>
              </a:extLst>
            </p:cNvPr>
            <p:cNvGrpSpPr/>
            <p:nvPr/>
          </p:nvGrpSpPr>
          <p:grpSpPr>
            <a:xfrm>
              <a:off x="6194381" y="2664000"/>
              <a:ext cx="5213322" cy="3150001"/>
              <a:chOff x="519680" y="3428999"/>
              <a:chExt cx="4406320" cy="3150001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9FB1E9B7-EABD-4991-9C83-AF299F60A316}"/>
                  </a:ext>
                </a:extLst>
              </p:cNvPr>
              <p:cNvSpPr/>
              <p:nvPr/>
            </p:nvSpPr>
            <p:spPr bwMode="auto">
              <a:xfrm>
                <a:off x="519680" y="3428999"/>
                <a:ext cx="4406320" cy="3150001"/>
              </a:xfrm>
              <a:prstGeom prst="roundRect">
                <a:avLst>
                  <a:gd name="adj" fmla="val 1837"/>
                </a:avLst>
              </a:prstGeom>
              <a:solidFill>
                <a:srgbClr val="234465">
                  <a:alpha val="10196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DEB043-3143-480E-A295-FDEC19156E4C}"/>
                  </a:ext>
                </a:extLst>
              </p:cNvPr>
              <p:cNvSpPr txBox="1"/>
              <p:nvPr/>
            </p:nvSpPr>
            <p:spPr>
              <a:xfrm>
                <a:off x="651000" y="3535780"/>
                <a:ext cx="4167007" cy="52322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/>
                  <a:t>Testing Scripts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DA1A5A8-761F-4769-A0DA-565C6EADC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6009" y="3384001"/>
              <a:ext cx="4607803" cy="216339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386F580F-07EA-4C3F-918B-21E733F477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751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0029F-444A-4C95-96E9-D4AC2950E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00" dirty="0"/>
              <a:t>Атрибутът</a:t>
            </a:r>
            <a:r>
              <a:rPr lang="en-US" sz="3300" dirty="0"/>
              <a:t> </a:t>
            </a:r>
            <a:r>
              <a:rPr lang="en-US" sz="3300" b="1" noProof="1">
                <a:solidFill>
                  <a:schemeClr val="bg1"/>
                </a:solidFill>
              </a:rPr>
              <a:t>[TestCase]</a:t>
            </a:r>
            <a:r>
              <a:rPr lang="en-US" sz="3300" dirty="0">
                <a:solidFill>
                  <a:schemeClr val="bg1"/>
                </a:solidFill>
              </a:rPr>
              <a:t> </a:t>
            </a:r>
            <a:r>
              <a:rPr lang="bg-BG" sz="3300" dirty="0"/>
              <a:t>в</a:t>
            </a:r>
            <a:r>
              <a:rPr lang="en-US" sz="3300" dirty="0"/>
              <a:t> NUnit </a:t>
            </a:r>
            <a:r>
              <a:rPr lang="bg-BG" sz="3300" dirty="0"/>
              <a:t>задава</a:t>
            </a:r>
            <a:r>
              <a:rPr lang="en-US" sz="3300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няколко групи от данни </a:t>
            </a:r>
            <a:r>
              <a:rPr lang="bg-BG" sz="3300" dirty="0"/>
              <a:t>е параметрите на тестовия метод</a:t>
            </a:r>
            <a:endParaRPr lang="en-US" sz="3300" dirty="0"/>
          </a:p>
          <a:p>
            <a:pPr marL="0" indent="0">
              <a:buNone/>
            </a:pPr>
            <a:endParaRPr lang="bg-BG" sz="3300" dirty="0"/>
          </a:p>
          <a:p>
            <a:endParaRPr lang="en-US" sz="33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Data-Driven </a:t>
            </a:r>
            <a:r>
              <a:rPr lang="bg-BG" dirty="0"/>
              <a:t>тестване</a:t>
            </a:r>
            <a:r>
              <a:rPr lang="en-US" dirty="0"/>
              <a:t> </a:t>
            </a:r>
            <a:r>
              <a:rPr lang="bg-BG" dirty="0"/>
              <a:t>с</a:t>
            </a:r>
            <a:r>
              <a:rPr lang="en-US" dirty="0"/>
              <a:t> NUnit (1)</a:t>
            </a:r>
            <a:endParaRPr lang="bg-B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519276-ED50-49C7-B4E1-0171A801D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14" y="2573999"/>
            <a:ext cx="8602731" cy="393300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529F857-A443-4F2C-9B34-4E6C12797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251" y="1954873"/>
            <a:ext cx="5083435" cy="131642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A6BEAE3-59A4-4DC7-B917-7165CDA7BB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9262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2E4BF40-7179-4485-A9A6-0A7340E75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/>
          <a:lstStyle/>
          <a:p>
            <a:r>
              <a:rPr lang="bg-BG" dirty="0"/>
              <a:t>Друг пример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Data-Driven Testing </a:t>
            </a:r>
            <a:r>
              <a:rPr lang="bg-BG" dirty="0"/>
              <a:t>с</a:t>
            </a:r>
            <a:r>
              <a:rPr lang="en-US" dirty="0"/>
              <a:t> NUnit (2)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3138A3-105A-4BCC-8BFC-32615FD3A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75" y="1888952"/>
            <a:ext cx="7715250" cy="466725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199182-C945-412E-9014-C7AAA34A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000" y="1434128"/>
            <a:ext cx="6011325" cy="236492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B9810BE-C08E-42CD-8866-68EF8D846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8694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14000"/>
            <a:ext cx="10961783" cy="768084"/>
          </a:xfrm>
        </p:spPr>
        <p:txBody>
          <a:bodyPr/>
          <a:lstStyle/>
          <a:p>
            <a:r>
              <a:rPr lang="bg-BG" dirty="0"/>
              <a:t>Проверяване на кода, </a:t>
            </a:r>
            <a:br>
              <a:rPr lang="bg-BG" dirty="0"/>
            </a:br>
            <a:r>
              <a:rPr lang="bg-BG" dirty="0"/>
              <a:t>обхванат от компонентните тестове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0707BD-8BD1-4C1B-B3EB-CB8F0499B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943" y="1622701"/>
            <a:ext cx="2417827" cy="2016011"/>
          </a:xfrm>
          <a:prstGeom prst="roundRect">
            <a:avLst>
              <a:gd name="adj" fmla="val 718"/>
            </a:avLst>
          </a:prstGeom>
        </p:spPr>
      </p:pic>
    </p:spTree>
    <p:extLst>
      <p:ext uri="{BB962C8B-B14F-4D97-AF65-F5344CB8AC3E}">
        <p14:creationId xmlns:p14="http://schemas.microsoft.com/office/powerpoint/2010/main" val="299319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66F4-F396-48FA-90CB-5B719412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2371"/>
            <a:ext cx="11818096" cy="548487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Компонентен тест </a:t>
            </a:r>
            <a:r>
              <a:rPr lang="en-US" dirty="0"/>
              <a:t>== </a:t>
            </a:r>
            <a:r>
              <a:rPr lang="bg-BG" dirty="0"/>
              <a:t>код, който </a:t>
            </a:r>
            <a:r>
              <a:rPr lang="bg-BG" b="1" dirty="0"/>
              <a:t>тества конкретна</a:t>
            </a:r>
            <a:br>
              <a:rPr lang="en-US" b="1" dirty="0"/>
            </a:br>
            <a:r>
              <a:rPr lang="bg-BG" b="1" dirty="0"/>
              <a:t>функционалност</a:t>
            </a:r>
            <a:r>
              <a:rPr lang="en-US" dirty="0"/>
              <a:t> </a:t>
            </a:r>
            <a:r>
              <a:rPr lang="bg-BG" dirty="0"/>
              <a:t>в определен софтуерен компонент </a:t>
            </a:r>
            <a:r>
              <a:rPr lang="en-US" dirty="0"/>
              <a:t>(unit)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24A33E-BB44-4090-B09C-48652FFD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Компонентно тестване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23423FA-D02D-41B1-A57D-E121B0885523}"/>
              </a:ext>
            </a:extLst>
          </p:cNvPr>
          <p:cNvSpPr txBox="1">
            <a:spLocks/>
          </p:cNvSpPr>
          <p:nvPr/>
        </p:nvSpPr>
        <p:spPr>
          <a:xfrm>
            <a:off x="426000" y="2683144"/>
            <a:ext cx="4320000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int </a:t>
            </a:r>
            <a:r>
              <a:rPr lang="en-US" sz="2600" noProof="1">
                <a:solidFill>
                  <a:schemeClr val="bg1"/>
                </a:solidFill>
              </a:rPr>
              <a:t>Sum(int[] arr)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int sum = arr[0];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for (int i=1; i&lt;arr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.Length;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  sum += arr[i];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return sum;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31E251-E43A-40A3-AE5F-758E9E8081E8}"/>
              </a:ext>
            </a:extLst>
          </p:cNvPr>
          <p:cNvSpPr txBox="1">
            <a:spLocks/>
          </p:cNvSpPr>
          <p:nvPr/>
        </p:nvSpPr>
        <p:spPr>
          <a:xfrm>
            <a:off x="4987963" y="2683144"/>
            <a:ext cx="682309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void Test</a:t>
            </a:r>
            <a:r>
              <a:rPr lang="bg-BG" sz="2600" noProof="1"/>
              <a:t>_</a:t>
            </a:r>
            <a:r>
              <a:rPr lang="en-US" sz="2600" noProof="1"/>
              <a:t>SumTwoNumbers()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if (Sum(new int[]</a:t>
            </a:r>
            <a:r>
              <a:rPr lang="en-US" sz="2600" noProof="1">
                <a:solidFill>
                  <a:schemeClr val="bg1"/>
                </a:solidFill>
              </a:rPr>
              <a:t>{1, 2}</a:t>
            </a:r>
            <a:r>
              <a:rPr lang="en-US" sz="2600" noProof="1"/>
              <a:t>) != </a:t>
            </a:r>
            <a:r>
              <a:rPr lang="en-US" sz="2600" noProof="1">
                <a:solidFill>
                  <a:schemeClr val="bg1"/>
                </a:solidFill>
              </a:rPr>
              <a:t>3</a:t>
            </a:r>
            <a:r>
              <a:rPr lang="en-US" sz="2600" noProof="1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throw new Exception("</a:t>
            </a:r>
            <a:r>
              <a:rPr lang="en-US" sz="2600" noProof="1">
                <a:latin typeface="+mn-lt"/>
              </a:rPr>
              <a:t>1+2 != 3</a:t>
            </a:r>
            <a:r>
              <a:rPr lang="en-US" sz="2600" noProof="1"/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86EED-73AD-4BC0-BCD3-23BE0C122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000" y="5652179"/>
            <a:ext cx="1828829" cy="1205821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1090A24-0F40-4F73-A16D-77C292DBDF4F}"/>
              </a:ext>
            </a:extLst>
          </p:cNvPr>
          <p:cNvSpPr txBox="1">
            <a:spLocks/>
          </p:cNvSpPr>
          <p:nvPr/>
        </p:nvSpPr>
        <p:spPr>
          <a:xfrm>
            <a:off x="4987963" y="4723105"/>
            <a:ext cx="682309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void Test_SumEmptyArray()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noProof="1"/>
              <a:t>  </a:t>
            </a:r>
            <a:r>
              <a:rPr lang="en-US" sz="2600" noProof="1"/>
              <a:t>if (Sum(new int[]</a:t>
            </a:r>
            <a:r>
              <a:rPr lang="en-US" sz="2600" noProof="1">
                <a:solidFill>
                  <a:schemeClr val="bg1"/>
                </a:solidFill>
              </a:rPr>
              <a:t>{ }</a:t>
            </a:r>
            <a:r>
              <a:rPr lang="en-US" sz="2600" noProof="1"/>
              <a:t>) != </a:t>
            </a:r>
            <a:r>
              <a:rPr lang="en-US" sz="2600" noProof="1">
                <a:solidFill>
                  <a:schemeClr val="bg1"/>
                </a:solidFill>
              </a:rPr>
              <a:t>0</a:t>
            </a:r>
            <a:r>
              <a:rPr lang="en-US" sz="2600" noProof="1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throw new Exception("</a:t>
            </a:r>
            <a:r>
              <a:rPr lang="en-US" sz="2600" noProof="1">
                <a:latin typeface="+mn-lt"/>
              </a:rPr>
              <a:t>sum [] != 0</a:t>
            </a:r>
            <a:r>
              <a:rPr lang="en-US" sz="2600" noProof="1"/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F866A00-EFDA-4A74-94BF-93CF9C3956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7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2D777-94BA-427A-B65D-10307497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08056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Инструментите за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обхват на тестовете </a:t>
            </a:r>
            <a:r>
              <a:rPr lang="bg-BG" sz="3200" dirty="0"/>
              <a:t>измерват</a:t>
            </a:r>
            <a:r>
              <a:rPr lang="en-US" sz="3200" dirty="0"/>
              <a:t> </a:t>
            </a:r>
            <a:r>
              <a:rPr lang="bg-BG" sz="3200" dirty="0"/>
              <a:t>колко реда код </a:t>
            </a:r>
            <a:r>
              <a:rPr lang="en-US" sz="3200" dirty="0"/>
              <a:t>(LOC) </a:t>
            </a:r>
            <a:r>
              <a:rPr lang="bg-BG" sz="3200" dirty="0"/>
              <a:t>са </a:t>
            </a:r>
            <a:r>
              <a:rPr lang="bg-BG" sz="3200" b="1" dirty="0"/>
              <a:t>обхванати</a:t>
            </a:r>
            <a:r>
              <a:rPr lang="en-US" sz="3200" b="1" dirty="0"/>
              <a:t> </a:t>
            </a:r>
            <a:r>
              <a:rPr lang="bg-BG" sz="3200" dirty="0"/>
              <a:t>от тестовете</a:t>
            </a:r>
            <a:endParaRPr lang="en-US" sz="3200" dirty="0"/>
          </a:p>
          <a:p>
            <a:pPr lvl="1"/>
            <a:r>
              <a:rPr lang="bg-BG" sz="2800" dirty="0"/>
              <a:t>Редовете, изпълнени поне веднъж, са оцветени в </a:t>
            </a:r>
            <a:r>
              <a:rPr lang="bg-BG" sz="2800" b="1" dirty="0">
                <a:solidFill>
                  <a:schemeClr val="accent2">
                    <a:lumMod val="75000"/>
                  </a:schemeClr>
                </a:solidFill>
              </a:rPr>
              <a:t>зелено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bg-BG" sz="2800" dirty="0"/>
              <a:t>Редовете, които не са изпълнени </a:t>
            </a:r>
            <a:r>
              <a:rPr lang="en-US" sz="2800" dirty="0"/>
              <a:t>(</a:t>
            </a:r>
            <a:r>
              <a:rPr lang="bg-BG" sz="2800" dirty="0" err="1"/>
              <a:t>нетествани</a:t>
            </a:r>
            <a:r>
              <a:rPr lang="bg-BG" sz="2800" dirty="0"/>
              <a:t> редове</a:t>
            </a:r>
            <a:r>
              <a:rPr lang="en-US" sz="2800" dirty="0"/>
              <a:t>) </a:t>
            </a:r>
            <a:r>
              <a:rPr lang="bg-BG" sz="2800" dirty="0"/>
              <a:t>са</a:t>
            </a:r>
            <a:r>
              <a:rPr lang="en-US" sz="2800" dirty="0"/>
              <a:t> </a:t>
            </a:r>
            <a:r>
              <a:rPr lang="bg-BG" sz="2800" b="1" dirty="0">
                <a:solidFill>
                  <a:srgbClr val="FF0000"/>
                </a:solidFill>
              </a:rPr>
              <a:t>червени</a:t>
            </a:r>
            <a:endParaRPr lang="en-US" sz="2800" b="1" dirty="0">
              <a:solidFill>
                <a:srgbClr val="FF0000"/>
              </a:solidFill>
            </a:endParaRPr>
          </a:p>
          <a:p>
            <a:pPr lvl="1"/>
            <a:r>
              <a:rPr lang="bg-BG" sz="2800" dirty="0"/>
              <a:t>Частично изпълнените редове са </a:t>
            </a:r>
            <a:r>
              <a:rPr lang="bg-BG" sz="2800" b="1" dirty="0">
                <a:solidFill>
                  <a:schemeClr val="bg1"/>
                </a:solidFill>
              </a:rPr>
              <a:t>оранжеви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Обхвата на кода </a:t>
            </a:r>
            <a:r>
              <a:rPr lang="bg-BG" sz="3200" b="1" dirty="0"/>
              <a:t>за автоматизираните тестове </a:t>
            </a:r>
            <a:r>
              <a:rPr lang="bg-BG" sz="3200" dirty="0"/>
              <a:t>е важен </a:t>
            </a:r>
            <a:r>
              <a:rPr lang="bg-BG" sz="3200" b="1" dirty="0"/>
              <a:t>показател</a:t>
            </a:r>
            <a:r>
              <a:rPr lang="en-US" sz="3200" dirty="0"/>
              <a:t> </a:t>
            </a:r>
            <a:r>
              <a:rPr lang="bg-BG" sz="3200" dirty="0"/>
              <a:t>в софтуерното инженерство</a:t>
            </a:r>
            <a:endParaRPr lang="en-US" sz="3200" dirty="0"/>
          </a:p>
          <a:p>
            <a:pPr lvl="1"/>
            <a:r>
              <a:rPr lang="bg-BG" sz="2800" dirty="0"/>
              <a:t>Обхват на тестовете от </a:t>
            </a:r>
            <a:r>
              <a:rPr lang="en-US" sz="2800" b="1" dirty="0"/>
              <a:t>70 - 80%</a:t>
            </a:r>
            <a:r>
              <a:rPr lang="en-US" sz="2800" dirty="0"/>
              <a:t> </a:t>
            </a:r>
            <a:r>
              <a:rPr lang="bg-BG" sz="2800" dirty="0"/>
              <a:t>е добра цел за повечето проекти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E69E31-677C-42CC-8221-7A97F0C1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Обхват на тестовете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5F649-9AA9-4DD3-868C-2D2036F61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717" y="3429231"/>
            <a:ext cx="1993727" cy="1662392"/>
          </a:xfrm>
          <a:prstGeom prst="roundRect">
            <a:avLst>
              <a:gd name="adj" fmla="val 718"/>
            </a:avLst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DD79FCF-C893-4A93-A065-79B74FC470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788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A37B55-BF8D-46F4-B41A-FE818442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Обхват на тестовете</a:t>
            </a:r>
            <a:r>
              <a:rPr lang="en-US" dirty="0"/>
              <a:t>: </a:t>
            </a:r>
            <a:r>
              <a:rPr lang="bg-BG" dirty="0"/>
              <a:t>Примери</a:t>
            </a:r>
            <a:r>
              <a:rPr lang="en-US" dirty="0"/>
              <a:t> (1)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4C5E6E-E658-4A6C-B27D-60DDBD5DC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69" y="1735568"/>
            <a:ext cx="11314062" cy="439343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A1B45E-C6C6-4679-922B-5D3CAD694B8B}"/>
              </a:ext>
            </a:extLst>
          </p:cNvPr>
          <p:cNvSpPr/>
          <p:nvPr/>
        </p:nvSpPr>
        <p:spPr bwMode="auto">
          <a:xfrm>
            <a:off x="336000" y="1735568"/>
            <a:ext cx="11520000" cy="2908432"/>
          </a:xfrm>
          <a:prstGeom prst="rect">
            <a:avLst/>
          </a:prstGeom>
          <a:noFill/>
          <a:ln w="38100">
            <a:solidFill>
              <a:schemeClr val="accent2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9D4F-5954-41A8-945B-0E6A84CD8692}"/>
              </a:ext>
            </a:extLst>
          </p:cNvPr>
          <p:cNvSpPr/>
          <p:nvPr/>
        </p:nvSpPr>
        <p:spPr bwMode="auto">
          <a:xfrm>
            <a:off x="336000" y="4779000"/>
            <a:ext cx="11520000" cy="1440000"/>
          </a:xfrm>
          <a:prstGeom prst="rect">
            <a:avLst/>
          </a:prstGeom>
          <a:noFill/>
          <a:ln w="38100">
            <a:solidFill>
              <a:srgbClr val="FF0000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3442C8C6-0AD9-4080-B77B-2ED24A763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000" y="3114000"/>
            <a:ext cx="3015000" cy="951131"/>
          </a:xfrm>
          <a:prstGeom prst="wedgeRoundRectCallout">
            <a:avLst>
              <a:gd name="adj1" fmla="val -68839"/>
              <a:gd name="adj2" fmla="val -258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Този код е изцяло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покрит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от тестовете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B3063C79-466C-4280-B6A6-51DF3650B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000" y="5023434"/>
            <a:ext cx="3240000" cy="951131"/>
          </a:xfrm>
          <a:prstGeom prst="wedgeRoundRectCallout">
            <a:avLst>
              <a:gd name="adj1" fmla="val -67506"/>
              <a:gd name="adj2" fmla="val -269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Този код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 е покрит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от тестове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D216C02-7C85-45E7-90D7-177E79CDE2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131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A37B55-BF8D-46F4-B41A-FE818442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Обхват на тестовете</a:t>
            </a:r>
            <a:r>
              <a:rPr lang="en-US" dirty="0"/>
              <a:t>: </a:t>
            </a:r>
            <a:r>
              <a:rPr lang="bg-BG" dirty="0"/>
              <a:t>Примери</a:t>
            </a:r>
            <a:r>
              <a:rPr lang="en-US" dirty="0"/>
              <a:t>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751BE-7D24-410A-9683-642F539A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0" y="1660876"/>
            <a:ext cx="10710000" cy="473812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4" name="AutoShape 6">
            <a:extLst>
              <a:ext uri="{FF2B5EF4-FFF2-40B4-BE49-F238E27FC236}">
                <a16:creationId xmlns:a16="http://schemas.microsoft.com/office/drawing/2014/main" id="{AB5E3259-1A51-467E-AB79-1ACEBE6EA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000" y="1215341"/>
            <a:ext cx="4185000" cy="997881"/>
          </a:xfrm>
          <a:prstGeom prst="wedgeRoundRectCallout">
            <a:avLst>
              <a:gd name="adj1" fmla="val -65112"/>
              <a:gd name="adj2" fmla="val 572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Кодът е само </a:t>
            </a:r>
          </a:p>
          <a:p>
            <a:pPr algn="ctr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частично покрит </a:t>
            </a:r>
            <a:r>
              <a:rPr lang="bg-BG" sz="2399" b="1" dirty="0">
                <a:solidFill>
                  <a:srgbClr val="FFFFFF"/>
                </a:solidFill>
              </a:rPr>
              <a:t>от тестовете</a:t>
            </a:r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46A755B8-7036-4AB7-B3B8-8515C261C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2341119"/>
            <a:ext cx="3600000" cy="997881"/>
          </a:xfrm>
          <a:prstGeom prst="wedgeRoundRectCallout">
            <a:avLst>
              <a:gd name="adj1" fmla="val -62937"/>
              <a:gd name="adj2" fmla="val 552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Нуждаем се от тест за</a:t>
            </a:r>
            <a:br>
              <a:rPr lang="en-US" sz="2399" b="1" dirty="0">
                <a:solidFill>
                  <a:srgbClr val="FFFFFF"/>
                </a:solidFill>
              </a:rPr>
            </a:br>
            <a:r>
              <a:rPr lang="en-US" sz="2399" b="1" dirty="0">
                <a:solidFill>
                  <a:srgbClr val="FFFFFF"/>
                </a:solidFill>
              </a:rPr>
              <a:t>"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grow capacity</a:t>
            </a:r>
            <a:r>
              <a:rPr lang="en-US" sz="2399" b="1" dirty="0">
                <a:solidFill>
                  <a:srgbClr val="FFFFFF"/>
                </a:solidFill>
              </a:rPr>
              <a:t>"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C11428-E854-4A88-8688-AA6601A131D9}"/>
              </a:ext>
            </a:extLst>
          </p:cNvPr>
          <p:cNvSpPr/>
          <p:nvPr/>
        </p:nvSpPr>
        <p:spPr bwMode="auto">
          <a:xfrm>
            <a:off x="2073036" y="2466047"/>
            <a:ext cx="5912964" cy="557953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75B29A6-D17C-495F-A774-9C027F910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910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67EBF-A32A-4985-AEEA-71467AE2AF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Visual Studio</a:t>
            </a:r>
            <a:r>
              <a:rPr lang="en-US" sz="3400" dirty="0"/>
              <a:t> </a:t>
            </a:r>
            <a:r>
              <a:rPr lang="bg-BG" sz="3400" dirty="0"/>
              <a:t>поддържа</a:t>
            </a:r>
            <a:r>
              <a:rPr lang="en-US" sz="3400" dirty="0"/>
              <a:t> </a:t>
            </a:r>
            <a:r>
              <a:rPr lang="bg-BG" sz="3400" b="1" dirty="0"/>
              <a:t>обхват на тестовете </a:t>
            </a:r>
            <a:r>
              <a:rPr lang="bg-BG" sz="3400" dirty="0"/>
              <a:t>за</a:t>
            </a:r>
            <a:r>
              <a:rPr lang="bg-BG" sz="3400" b="1" dirty="0"/>
              <a:t> </a:t>
            </a:r>
            <a:r>
              <a:rPr lang="en-US" sz="3400" dirty="0"/>
              <a:t>C# </a:t>
            </a:r>
            <a:r>
              <a:rPr lang="bg-BG" sz="3400" dirty="0"/>
              <a:t>само в </a:t>
            </a:r>
            <a:r>
              <a:rPr lang="en-US" sz="3400" b="1" dirty="0"/>
              <a:t>Enterprise edition </a:t>
            </a:r>
            <a:r>
              <a:rPr lang="en-US" sz="3400" dirty="0"/>
              <a:t>(</a:t>
            </a:r>
            <a:r>
              <a:rPr lang="bg-BG" sz="3400" dirty="0"/>
              <a:t>платен продукт</a:t>
            </a:r>
            <a:r>
              <a:rPr lang="en-US" sz="3400" dirty="0"/>
              <a:t>)</a:t>
            </a:r>
          </a:p>
          <a:p>
            <a:r>
              <a:rPr lang="bg-BG" sz="3400" dirty="0"/>
              <a:t>Алтернатива</a:t>
            </a:r>
            <a:r>
              <a:rPr lang="en-US" sz="3400" dirty="0"/>
              <a:t>:</a:t>
            </a:r>
            <a:r>
              <a:rPr lang="bg-BG" sz="3400" dirty="0"/>
              <a:t> Безплатното разширение</a:t>
            </a:r>
            <a:r>
              <a:rPr lang="en-US" sz="3400" dirty="0"/>
              <a:t> </a:t>
            </a:r>
            <a:r>
              <a:rPr lang="en-US" sz="3400" b="1" dirty="0"/>
              <a:t>Fine Code Coverage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1D4265-0185-4C94-819C-9C1F9861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 за обхват на тестовете за </a:t>
            </a:r>
            <a:r>
              <a:rPr lang="en-US" dirty="0"/>
              <a:t>C#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AA07C2-A491-4422-A045-8BE97BCE1A4B}"/>
              </a:ext>
            </a:extLst>
          </p:cNvPr>
          <p:cNvGrpSpPr/>
          <p:nvPr/>
        </p:nvGrpSpPr>
        <p:grpSpPr>
          <a:xfrm>
            <a:off x="2458147" y="3204000"/>
            <a:ext cx="7275706" cy="3303000"/>
            <a:chOff x="696000" y="3204000"/>
            <a:chExt cx="7275706" cy="3303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06C81D-8C34-4964-B198-2226D3383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000" y="3204000"/>
              <a:ext cx="7275706" cy="3303000"/>
            </a:xfrm>
            <a:prstGeom prst="rect">
              <a:avLst/>
            </a:prstGeom>
            <a:ln>
              <a:solidFill>
                <a:schemeClr val="bg2">
                  <a:lumMod val="85000"/>
                </a:schemeClr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7CA785-9E99-4F79-805E-7A5AD2A6F190}"/>
                </a:ext>
              </a:extLst>
            </p:cNvPr>
            <p:cNvSpPr txBox="1"/>
            <p:nvPr/>
          </p:nvSpPr>
          <p:spPr>
            <a:xfrm>
              <a:off x="4656000" y="3658706"/>
              <a:ext cx="3194658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hlinkClick r:id="rId3"/>
                </a:rPr>
                <a:t>https://bit.ly/321wf8A</a:t>
              </a:r>
              <a:r>
                <a:rPr lang="en-US" sz="2400" dirty="0"/>
                <a:t> </a:t>
              </a:r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7FBDDC04-B753-48DE-B193-86E04663C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27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EA00F5-B67D-4D91-82A6-ACF7B8A6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b="1" dirty="0"/>
              <a:t>Инсталиране на</a:t>
            </a:r>
            <a:r>
              <a:rPr lang="en-US" sz="4000" b="1" dirty="0"/>
              <a:t> "Fine Code Coverage" </a:t>
            </a:r>
            <a:r>
              <a:rPr lang="bg-BG" sz="4000" b="1" dirty="0"/>
              <a:t>във</a:t>
            </a:r>
            <a:r>
              <a:rPr lang="en-US" sz="4000" b="1" dirty="0"/>
              <a:t> VS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D729F7-C107-4879-B587-0111AEC7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0" y="1379096"/>
            <a:ext cx="10890000" cy="5226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47A35-7499-4EFD-9171-DF04524A1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08" y="5004000"/>
            <a:ext cx="3182473" cy="126000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8249A057-4A30-416B-9BEB-7C1BBA64EB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6975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EDF4B4-EB49-431F-8372-2D35BD388D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Изпълнете компонентните тестове, за да видите </a:t>
            </a:r>
            <a:r>
              <a:rPr lang="bg-BG" b="1" dirty="0">
                <a:sym typeface="Wingdings" panose="05000000000000000000" pitchFamily="2" charset="2"/>
              </a:rPr>
              <a:t>обхванатите редове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b="1" dirty="0">
                <a:solidFill>
                  <a:schemeClr val="accent2">
                    <a:lumMod val="75000"/>
                  </a:schemeClr>
                </a:solidFill>
              </a:rPr>
              <a:t>зелено</a:t>
            </a:r>
            <a:r>
              <a:rPr lang="en-US" dirty="0"/>
              <a:t> / </a:t>
            </a:r>
            <a:r>
              <a:rPr lang="bg-BG" b="1" dirty="0">
                <a:solidFill>
                  <a:srgbClr val="FF0000"/>
                </a:solidFill>
              </a:rPr>
              <a:t>червено</a:t>
            </a:r>
            <a:r>
              <a:rPr lang="en-US" dirty="0"/>
              <a:t> / </a:t>
            </a:r>
            <a:r>
              <a:rPr lang="bg-BG" b="1" dirty="0">
                <a:solidFill>
                  <a:schemeClr val="bg1"/>
                </a:solidFill>
              </a:rPr>
              <a:t>оранжево</a:t>
            </a:r>
            <a:r>
              <a:rPr lang="en-US" dirty="0"/>
              <a:t> (</a:t>
            </a:r>
            <a:r>
              <a:rPr lang="bg-BG" dirty="0"/>
              <a:t>налага се да се изчака, оцветяването отнема време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EA00F5-B67D-4D91-82A6-ACF7B8A6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Активиране на</a:t>
            </a:r>
            <a:r>
              <a:rPr lang="en-US" dirty="0"/>
              <a:t> "Fine Code Coverage" </a:t>
            </a:r>
            <a:r>
              <a:rPr lang="bg-BG" dirty="0"/>
              <a:t>във</a:t>
            </a:r>
            <a:r>
              <a:rPr lang="en-US" dirty="0"/>
              <a:t> VS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9DA22-14B4-4F6B-B8E1-F46A9C65B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0" y="3069000"/>
            <a:ext cx="7335001" cy="3283738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A998BBE6-C791-4F0E-8F44-88AEA7E55EE4}"/>
              </a:ext>
            </a:extLst>
          </p:cNvPr>
          <p:cNvSpPr txBox="1">
            <a:spLocks/>
          </p:cNvSpPr>
          <p:nvPr/>
        </p:nvSpPr>
        <p:spPr>
          <a:xfrm>
            <a:off x="8121000" y="2960619"/>
            <a:ext cx="3752498" cy="2579211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Вижте </a:t>
            </a:r>
            <a:r>
              <a:rPr lang="bg-BG" sz="3200" b="1" dirty="0">
                <a:solidFill>
                  <a:schemeClr val="bg1"/>
                </a:solidFill>
              </a:rPr>
              <a:t>доклада</a:t>
            </a:r>
            <a:r>
              <a:rPr lang="en-US" sz="3200" dirty="0"/>
              <a:t> </a:t>
            </a:r>
            <a:r>
              <a:rPr lang="bg-BG" sz="3200" dirty="0"/>
              <a:t>за обхвата на тестовете в прозореца </a:t>
            </a:r>
            <a:r>
              <a:rPr lang="en-US" sz="3200" dirty="0"/>
              <a:t>[Fine Code Coverage]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339247F-D5A8-4470-A28A-B996A9C42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176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7F13A-6D50-4605-AB7B-E1D7510C747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26000" y="4914000"/>
            <a:ext cx="11340000" cy="768084"/>
          </a:xfrm>
        </p:spPr>
        <p:txBody>
          <a:bodyPr/>
          <a:lstStyle/>
          <a:p>
            <a:r>
              <a:rPr lang="bg-BG" dirty="0"/>
              <a:t>Утвърдени практики</a:t>
            </a:r>
            <a:br>
              <a:rPr lang="bg-BG" dirty="0"/>
            </a:br>
            <a:r>
              <a:rPr lang="bg-BG" dirty="0"/>
              <a:t>в компонентното тестване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BBCEE-7BB3-4206-9C7C-4D1D0C6C93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646" y="1458512"/>
            <a:ext cx="1782710" cy="249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1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/>
              <a:t>Имената </a:t>
            </a:r>
            <a:r>
              <a:rPr lang="bg-BG" sz="3000" dirty="0"/>
              <a:t>трябва да отговарят на въпроса </a:t>
            </a:r>
            <a:r>
              <a:rPr lang="en-US" sz="3000" dirty="0"/>
              <a:t>“</a:t>
            </a:r>
            <a:r>
              <a:rPr lang="bg-BG" sz="3000" i="1" dirty="0"/>
              <a:t>какво има в метода</a:t>
            </a:r>
            <a:r>
              <a:rPr lang="en-US" sz="3000" i="1" dirty="0"/>
              <a:t>?</a:t>
            </a:r>
            <a:r>
              <a:rPr lang="en-US" sz="3000" dirty="0"/>
              <a:t>"</a:t>
            </a:r>
          </a:p>
          <a:p>
            <a:pPr lvl="1"/>
            <a:r>
              <a:rPr lang="bg-BG" sz="3000" dirty="0"/>
              <a:t>Трябва да бъдат </a:t>
            </a:r>
            <a:r>
              <a:rPr lang="bg-BG" sz="3000" b="1" dirty="0">
                <a:solidFill>
                  <a:schemeClr val="bg1"/>
                </a:solidFill>
              </a:rPr>
              <a:t>описателни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четими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lvl="1"/>
            <a:endParaRPr lang="en-US" sz="3000" dirty="0"/>
          </a:p>
          <a:p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Именуване на тестови методи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1175" y="4375011"/>
            <a:ext cx="9508752" cy="1199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Test_DepositAddsMoneyToBalance()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Test_DepositNegativeShouldNotAddMoney()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Test_TransferSubtractsFromSourceAddsToDestAccount() {}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1175" y="2875027"/>
            <a:ext cx="9508752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IncrementNumber()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Test1()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TestTransfer() {}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000" y="4535555"/>
            <a:ext cx="878927" cy="87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22970" y="3142541"/>
            <a:ext cx="664987" cy="66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81D75298-329A-4B3E-9AF7-D677DFBD9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922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Тестовите </a:t>
            </a:r>
            <a:r>
              <a:rPr lang="en-US" dirty="0"/>
              <a:t>case-</a:t>
            </a:r>
            <a:r>
              <a:rPr lang="bg-BG" dirty="0" err="1"/>
              <a:t>ове</a:t>
            </a:r>
            <a:r>
              <a:rPr lang="bg-BG" dirty="0"/>
              <a:t> трябва да </a:t>
            </a:r>
            <a:r>
              <a:rPr lang="bg-BG" b="1" dirty="0">
                <a:solidFill>
                  <a:schemeClr val="bg1"/>
                </a:solidFill>
              </a:rPr>
              <a:t>бъдат </a:t>
            </a:r>
            <a:r>
              <a:rPr lang="bg-BG" b="1" dirty="0" err="1">
                <a:solidFill>
                  <a:schemeClr val="bg1"/>
                </a:solidFill>
              </a:rPr>
              <a:t>повтаряеми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Трябва да имат еднакво поведение, ако се извикат множество пъти</a:t>
            </a:r>
            <a:endParaRPr lang="en-US" dirty="0"/>
          </a:p>
          <a:p>
            <a:pPr lvl="1"/>
            <a:r>
              <a:rPr lang="bg-BG" dirty="0"/>
              <a:t>Очакваните резултати трябва да бъдат </a:t>
            </a:r>
            <a:r>
              <a:rPr lang="bg-BG" b="1" dirty="0">
                <a:solidFill>
                  <a:schemeClr val="bg1"/>
                </a:solidFill>
              </a:rPr>
              <a:t>постоянни</a:t>
            </a:r>
            <a:r>
              <a:rPr lang="en-US" dirty="0"/>
              <a:t> </a:t>
            </a:r>
            <a:r>
              <a:rPr lang="bg-BG" dirty="0"/>
              <a:t>и лесно потвърдени</a:t>
            </a:r>
            <a:endParaRPr lang="en-US" dirty="0"/>
          </a:p>
          <a:p>
            <a:r>
              <a:rPr lang="bg-BG" dirty="0"/>
              <a:t>Тестовите </a:t>
            </a:r>
            <a:r>
              <a:rPr lang="en-US" dirty="0"/>
              <a:t>case-</a:t>
            </a:r>
            <a:r>
              <a:rPr lang="bg-BG" dirty="0" err="1"/>
              <a:t>ове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не трябва да имат зависимости (</a:t>
            </a:r>
            <a:r>
              <a:rPr lang="en-US" b="1" dirty="0">
                <a:solidFill>
                  <a:schemeClr val="bg1"/>
                </a:solidFill>
              </a:rPr>
              <a:t>dependencies)</a:t>
            </a:r>
          </a:p>
          <a:p>
            <a:pPr lvl="1"/>
            <a:r>
              <a:rPr lang="bg-BG" dirty="0"/>
              <a:t>Редът на изпълнение на тестовете не трябва да е от значение</a:t>
            </a:r>
            <a:endParaRPr lang="en-US" dirty="0"/>
          </a:p>
          <a:p>
            <a:pPr lvl="1"/>
            <a:r>
              <a:rPr lang="bg-BG" dirty="0"/>
              <a:t>Входните данни и</a:t>
            </a:r>
            <a:r>
              <a:rPr lang="en-US" dirty="0"/>
              <a:t> </a:t>
            </a:r>
            <a:r>
              <a:rPr lang="bg-BG" dirty="0"/>
              <a:t>входящите условия трябва да се задават в теста</a:t>
            </a:r>
            <a:endParaRPr lang="en-US" dirty="0"/>
          </a:p>
          <a:p>
            <a:pPr lvl="1"/>
            <a:r>
              <a:rPr lang="bg-BG" dirty="0"/>
              <a:t>Тестовите </a:t>
            </a:r>
            <a:r>
              <a:rPr lang="en-US" dirty="0"/>
              <a:t>case-</a:t>
            </a:r>
            <a:r>
              <a:rPr lang="bg-BG" dirty="0" err="1"/>
              <a:t>ове</a:t>
            </a:r>
            <a:r>
              <a:rPr lang="bg-BG" dirty="0"/>
              <a:t> може да зависят само от инициализацията на тестовете</a:t>
            </a:r>
            <a:r>
              <a:rPr lang="en-US" dirty="0"/>
              <a:t>: </a:t>
            </a:r>
            <a:r>
              <a:rPr lang="en-US" b="1" noProof="1">
                <a:solidFill>
                  <a:schemeClr val="bg1"/>
                </a:solidFill>
              </a:rPr>
              <a:t>[SetUp]</a:t>
            </a:r>
          </a:p>
          <a:p>
            <a:pPr lvl="1"/>
            <a:r>
              <a:rPr lang="bg-BG" dirty="0"/>
              <a:t>Тестовете трябва да </a:t>
            </a:r>
            <a:r>
              <a:rPr lang="bg-BG" b="1" dirty="0"/>
              <a:t>зачистват (</a:t>
            </a:r>
            <a:r>
              <a:rPr lang="en-US" b="1" dirty="0"/>
              <a:t>cleanup)</a:t>
            </a:r>
            <a:r>
              <a:rPr lang="en-US" dirty="0"/>
              <a:t> </a:t>
            </a:r>
            <a:r>
              <a:rPr lang="bg-BG" dirty="0"/>
              <a:t>всички използвани ресурси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Автоматизирани тестове</a:t>
            </a:r>
            <a:r>
              <a:rPr lang="en-US" sz="3400" dirty="0"/>
              <a:t>: </a:t>
            </a:r>
            <a:r>
              <a:rPr lang="bg-BG" sz="3400" dirty="0"/>
              <a:t>Утвърдени практики </a:t>
            </a:r>
            <a:r>
              <a:rPr lang="en-US" sz="3400" dirty="0"/>
              <a:t>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E073BF-8E36-404B-A54F-46B346CB16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273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15F9B-65C9-4CC0-93B5-DE43C73AA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Един сценарий </a:t>
            </a:r>
            <a:r>
              <a:rPr lang="bg-BG" dirty="0"/>
              <a:t>за всеки тестов </a:t>
            </a:r>
            <a:r>
              <a:rPr lang="en-US" dirty="0"/>
              <a:t>case, </a:t>
            </a:r>
            <a:r>
              <a:rPr lang="bg-BG" dirty="0"/>
              <a:t>не повече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59F437-9254-46FA-8DC4-F83CDB45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Автоматизирани тестове</a:t>
            </a:r>
            <a:r>
              <a:rPr lang="en-US" sz="3400" dirty="0"/>
              <a:t>: </a:t>
            </a:r>
            <a:r>
              <a:rPr lang="bg-BG" sz="3400" dirty="0"/>
              <a:t>Утвърдени практики </a:t>
            </a:r>
            <a:r>
              <a:rPr lang="en-US" sz="3400" dirty="0"/>
              <a:t>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A13E1-1CB2-4766-9CCD-F5181198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0" y="1973147"/>
            <a:ext cx="8486775" cy="370522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050" name="Picture 2" descr="Cancel Icon Icons Matt Symbol PNG | Picpng">
            <a:extLst>
              <a:ext uri="{FF2B5EF4-FFF2-40B4-BE49-F238E27FC236}">
                <a16:creationId xmlns:a16="http://schemas.microsoft.com/office/drawing/2014/main" id="{F7AB0749-7A91-4282-8B1B-982941D88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000" y="4814650"/>
            <a:ext cx="649562" cy="6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7D9203-6F2F-4477-B894-568C714D8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413" y="2171336"/>
            <a:ext cx="8737023" cy="226868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4E741E-6C4A-4E47-8348-BD9D1ED21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821" y="2979000"/>
            <a:ext cx="9030600" cy="235619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0F12E0-8D0F-4105-B28E-C51471104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229" y="3752174"/>
            <a:ext cx="9030600" cy="234688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370EC59-277E-4389-AA46-57114ED4D6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0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CC75BC3E-EB38-239C-5AA1-5519B5987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44F0802-D038-2322-414C-78DC09140C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Какво е интеграционно тестване</a:t>
            </a:r>
            <a:r>
              <a:rPr lang="en-US" sz="3600" dirty="0"/>
              <a:t>? </a:t>
            </a:r>
          </a:p>
          <a:p>
            <a:pPr lvl="1">
              <a:buClr>
                <a:schemeClr val="tx1"/>
              </a:buClr>
            </a:pPr>
            <a:r>
              <a:rPr lang="ru-RU" sz="3600" b="1" i="0" dirty="0">
                <a:solidFill>
                  <a:schemeClr val="bg1"/>
                </a:solidFill>
                <a:effectLst/>
                <a:latin typeface="inter-regular"/>
              </a:rPr>
              <a:t>Второ ниво </a:t>
            </a:r>
            <a:r>
              <a:rPr lang="ru-RU" sz="3600" i="0" dirty="0">
                <a:effectLst/>
                <a:latin typeface="inter-regular"/>
              </a:rPr>
              <a:t>на процеса на тестване на софтуера</a:t>
            </a:r>
          </a:p>
          <a:p>
            <a:pPr lvl="1">
              <a:buClr>
                <a:schemeClr val="tx1"/>
              </a:buClr>
            </a:pPr>
            <a:r>
              <a:rPr lang="ru-RU" sz="3600" i="0" dirty="0" err="1">
                <a:effectLst/>
                <a:latin typeface="inter-regular"/>
              </a:rPr>
              <a:t>Целта</a:t>
            </a:r>
            <a:r>
              <a:rPr lang="ru-RU" sz="3600" i="0" dirty="0">
                <a:effectLst/>
                <a:latin typeface="inter-regular"/>
              </a:rPr>
              <a:t> на </a:t>
            </a:r>
            <a:r>
              <a:rPr lang="ru-RU" sz="3600" i="0" dirty="0" err="1">
                <a:effectLst/>
                <a:latin typeface="inter-regular"/>
              </a:rPr>
              <a:t>интеграционното</a:t>
            </a:r>
            <a:r>
              <a:rPr lang="ru-RU" sz="3600" i="0" dirty="0">
                <a:effectLst/>
                <a:latin typeface="inter-regular"/>
              </a:rPr>
              <a:t> </a:t>
            </a:r>
            <a:r>
              <a:rPr lang="ru-RU" sz="3600" i="0" dirty="0" err="1">
                <a:effectLst/>
                <a:latin typeface="inter-regular"/>
              </a:rPr>
              <a:t>тестване</a:t>
            </a:r>
            <a:r>
              <a:rPr lang="ru-RU" sz="3600" i="0" dirty="0">
                <a:effectLst/>
                <a:latin typeface="inter-regular"/>
              </a:rPr>
              <a:t> е да се провери съответствието на системата или компонента с посочените функционални изисквания</a:t>
            </a:r>
            <a:endParaRPr lang="en-US" sz="3600" i="0" dirty="0">
              <a:effectLst/>
              <a:latin typeface="inter-regular"/>
            </a:endParaRPr>
          </a:p>
          <a:p>
            <a:endParaRPr lang="bg-BG" sz="36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4A3190D-8C2B-9B5F-4A9C-CC011A3B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Интеграционни тестове</a:t>
            </a:r>
          </a:p>
        </p:txBody>
      </p:sp>
    </p:spTree>
    <p:extLst>
      <p:ext uri="{BB962C8B-B14F-4D97-AF65-F5344CB8AC3E}">
        <p14:creationId xmlns:p14="http://schemas.microsoft.com/office/powerpoint/2010/main" val="372004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D45E0-CD34-40B3-85D5-4F6215700E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Частните методи </a:t>
            </a:r>
            <a:r>
              <a:rPr lang="bg-BG" sz="3000" dirty="0"/>
              <a:t>трябва да се тестват индиректно</a:t>
            </a:r>
            <a:endParaRPr lang="en-US" sz="3000" dirty="0"/>
          </a:p>
          <a:p>
            <a:pPr lvl="1"/>
            <a:r>
              <a:rPr lang="bg-BG" sz="3000" dirty="0"/>
              <a:t>Чрез тестване на </a:t>
            </a:r>
            <a:r>
              <a:rPr lang="bg-BG" sz="3000" b="1" dirty="0"/>
              <a:t>публичните методи </a:t>
            </a:r>
            <a:r>
              <a:rPr lang="bg-BG" sz="3000" dirty="0"/>
              <a:t>със правилен вход и</a:t>
            </a:r>
            <a:r>
              <a:rPr lang="en-US" sz="3000" dirty="0"/>
              <a:t> </a:t>
            </a:r>
            <a:r>
              <a:rPr lang="bg-BG" sz="3000" dirty="0"/>
              <a:t>входящи условия</a:t>
            </a:r>
            <a:r>
              <a:rPr lang="en-US" sz="3000" dirty="0"/>
              <a:t>, </a:t>
            </a:r>
            <a:r>
              <a:rPr lang="bg-BG" sz="3000" dirty="0"/>
              <a:t>ще се извикат съответните </a:t>
            </a:r>
            <a:r>
              <a:rPr lang="bg-BG" sz="3000" b="1" dirty="0"/>
              <a:t>частни методи</a:t>
            </a:r>
            <a:endParaRPr lang="en-US" sz="3000" dirty="0"/>
          </a:p>
          <a:p>
            <a:pPr lvl="1"/>
            <a:r>
              <a:rPr lang="bg-BG" sz="3000" dirty="0"/>
              <a:t>Проверете </a:t>
            </a:r>
            <a:r>
              <a:rPr lang="bg-BG" sz="3000" b="1" dirty="0"/>
              <a:t>обхвата на тестовете</a:t>
            </a:r>
            <a:r>
              <a:rPr lang="bg-BG" sz="3000" dirty="0"/>
              <a:t>, за да се уверите, че всички редове от кода са тествани</a:t>
            </a:r>
            <a:r>
              <a:rPr lang="en-US" sz="3000" dirty="0"/>
              <a:t>!</a:t>
            </a:r>
          </a:p>
          <a:p>
            <a:r>
              <a:rPr lang="bg-BG" sz="3000" dirty="0"/>
              <a:t>Пример</a:t>
            </a:r>
            <a:r>
              <a:rPr lang="en-US" sz="3000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DC6479-439F-49A2-AA4F-097E40EA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частни методи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C2F561-CC6C-4612-A621-AFA078E86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422" y="3879000"/>
            <a:ext cx="6077935" cy="269543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27760C-AD6E-478E-94E6-FCE10FF0E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32" y="4711296"/>
            <a:ext cx="4988561" cy="186264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83F953B-A057-4DDC-845B-0832FA40C15C}"/>
              </a:ext>
            </a:extLst>
          </p:cNvPr>
          <p:cNvSpPr/>
          <p:nvPr/>
        </p:nvSpPr>
        <p:spPr bwMode="auto">
          <a:xfrm>
            <a:off x="4387752" y="5287039"/>
            <a:ext cx="2068247" cy="407000"/>
          </a:xfrm>
          <a:prstGeom prst="rightArrow">
            <a:avLst>
              <a:gd name="adj1" fmla="val 35187"/>
              <a:gd name="adj2" fmla="val 9951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0DCE458-0F98-43F8-AB00-85297D4D2E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767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100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381093" y="4557623"/>
            <a:ext cx="1739351" cy="1882415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490" y="1584000"/>
            <a:ext cx="9564510" cy="4856038"/>
          </a:xfrm>
        </p:spPr>
        <p:txBody>
          <a:bodyPr>
            <a:normAutofit fontScale="850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Компонентно тестване </a:t>
            </a:r>
            <a:r>
              <a:rPr lang="en-US" dirty="0"/>
              <a:t>== </a:t>
            </a:r>
            <a:r>
              <a:rPr lang="bg-BG" dirty="0"/>
              <a:t>автоматизирано тестване на конкретен компонент </a:t>
            </a:r>
            <a:r>
              <a:rPr lang="en-US" dirty="0"/>
              <a:t>(unit)</a:t>
            </a:r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Framework</a:t>
            </a: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за тестване</a:t>
            </a:r>
            <a:r>
              <a:rPr lang="en-US" dirty="0"/>
              <a:t> == </a:t>
            </a:r>
            <a:r>
              <a:rPr lang="bg-BG" dirty="0"/>
              <a:t>основата за писане на тестове</a:t>
            </a:r>
            <a:endParaRPr lang="en-US" dirty="0"/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NUnit</a:t>
            </a:r>
            <a:r>
              <a:rPr lang="en-US" dirty="0"/>
              <a:t> == </a:t>
            </a:r>
            <a:r>
              <a:rPr lang="bg-BG" dirty="0"/>
              <a:t>автоматизиран</a:t>
            </a:r>
            <a:r>
              <a:rPr lang="en-US" dirty="0"/>
              <a:t> framework </a:t>
            </a:r>
            <a:r>
              <a:rPr lang="bg-BG" dirty="0"/>
              <a:t>за тестване за</a:t>
            </a:r>
            <a:r>
              <a:rPr lang="en-US" dirty="0"/>
              <a:t> C#</a:t>
            </a:r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Моделът</a:t>
            </a: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AAA</a:t>
            </a:r>
            <a:r>
              <a:rPr lang="en-US" dirty="0"/>
              <a:t>: Arrange, Act, Assert</a:t>
            </a:r>
            <a:endParaRPr lang="bg-BG" dirty="0"/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Assertion</a:t>
            </a:r>
            <a:r>
              <a:rPr lang="bg-BG" dirty="0"/>
              <a:t> == проверка на резултатите </a:t>
            </a:r>
            <a:r>
              <a:rPr lang="en-US" dirty="0"/>
              <a:t>/ </a:t>
            </a:r>
            <a:r>
              <a:rPr lang="bg-BG" dirty="0"/>
              <a:t>изходните условия</a:t>
            </a:r>
            <a:endParaRPr lang="en-US" dirty="0"/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Обхват на тестовете </a:t>
            </a:r>
            <a:r>
              <a:rPr lang="en-US" dirty="0"/>
              <a:t>== </a:t>
            </a:r>
            <a:r>
              <a:rPr lang="bg-BG" dirty="0"/>
              <a:t>проследява кои редове код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en-US" dirty="0"/>
              <a:t>LOC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са тествани</a:t>
            </a:r>
            <a:endParaRPr lang="en-US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8C66A8D-8531-4B82-824A-B2589C807A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87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2693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0A63BCB-ED80-4686-8667-6AA9E12BA0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926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CC75BC3E-EB38-239C-5AA1-5519B5987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44F0802-D038-2322-414C-78DC09140C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>
                <a:latin typeface="+mj-lt"/>
              </a:rPr>
              <a:t>Какво е системно тестване</a:t>
            </a:r>
            <a:r>
              <a:rPr lang="en-US" sz="3600" dirty="0">
                <a:latin typeface="+mj-lt"/>
              </a:rPr>
              <a:t>? </a:t>
            </a:r>
          </a:p>
          <a:p>
            <a:pPr lvl="1">
              <a:buClr>
                <a:schemeClr val="tx1"/>
              </a:buClr>
            </a:pPr>
            <a:r>
              <a:rPr lang="ru-RU" sz="3600" b="1" i="0" dirty="0">
                <a:solidFill>
                  <a:schemeClr val="bg1"/>
                </a:solidFill>
                <a:effectLst/>
                <a:latin typeface="+mj-lt"/>
              </a:rPr>
              <a:t>Третото ниво </a:t>
            </a:r>
            <a:r>
              <a:rPr lang="ru-RU" sz="3600" i="0" dirty="0">
                <a:effectLst/>
                <a:latin typeface="+mj-lt"/>
              </a:rPr>
              <a:t>на процеса на тестване на софтуера</a:t>
            </a:r>
          </a:p>
          <a:p>
            <a:pPr lvl="1">
              <a:buClr>
                <a:schemeClr val="tx1"/>
              </a:buClr>
            </a:pPr>
            <a:r>
              <a:rPr lang="bg-BG" sz="3600" b="0" i="0" dirty="0">
                <a:effectLst/>
                <a:latin typeface="+mj-lt"/>
              </a:rPr>
              <a:t>Фокусира се върху цялата система:</a:t>
            </a:r>
          </a:p>
          <a:p>
            <a:pPr lvl="2">
              <a:buClr>
                <a:schemeClr val="tx1"/>
              </a:buClr>
            </a:pPr>
            <a:r>
              <a:rPr lang="bg-BG" sz="3600" b="0" i="0" dirty="0">
                <a:effectLst/>
                <a:latin typeface="+mj-lt"/>
              </a:rPr>
              <a:t>Нейното поведение (какво прави системата) </a:t>
            </a:r>
          </a:p>
          <a:p>
            <a:pPr lvl="2">
              <a:buClr>
                <a:schemeClr val="tx1"/>
              </a:buClr>
            </a:pPr>
            <a:r>
              <a:rPr lang="ru-RU" sz="3600" b="0" i="0" dirty="0">
                <a:effectLst/>
                <a:latin typeface="+mj-lt"/>
              </a:rPr>
              <a:t>Възможностите ѝ (как системата го прави)</a:t>
            </a:r>
            <a:endParaRPr lang="bg-BG" sz="3600" b="0" i="0" dirty="0">
              <a:effectLst/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ru-RU" sz="3600" i="0" dirty="0">
                <a:effectLst/>
                <a:latin typeface="+mj-lt"/>
              </a:rPr>
              <a:t>Целта на системното тестване е да се оцени съответствието на системата със спецификациите от край до край</a:t>
            </a:r>
            <a:endParaRPr lang="bg-BG" sz="3600" dirty="0">
              <a:latin typeface="+mj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4A3190D-8C2B-9B5F-4A9C-CC011A3B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Системно тестване</a:t>
            </a:r>
          </a:p>
        </p:txBody>
      </p:sp>
    </p:spTree>
    <p:extLst>
      <p:ext uri="{BB962C8B-B14F-4D97-AF65-F5344CB8AC3E}">
        <p14:creationId xmlns:p14="http://schemas.microsoft.com/office/powerpoint/2010/main" val="41844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D23494CF-8236-EC12-B846-40CAB5714A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AA72DC9-436F-597D-D387-EA0C402511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Какво е приемно тестване</a:t>
            </a:r>
            <a:r>
              <a:rPr lang="en-US" sz="3600" dirty="0"/>
              <a:t>? </a:t>
            </a:r>
            <a:endParaRPr lang="bg-BG" sz="3600" b="1" i="0" dirty="0">
              <a:solidFill>
                <a:schemeClr val="bg1"/>
              </a:solidFill>
              <a:effectLst/>
              <a:latin typeface="+mj-lt"/>
            </a:endParaRPr>
          </a:p>
          <a:p>
            <a:pPr lvl="1">
              <a:buClr>
                <a:schemeClr val="tx2"/>
              </a:buClr>
            </a:pPr>
            <a:r>
              <a:rPr lang="bg-BG" sz="3600" b="1" i="0" dirty="0">
                <a:solidFill>
                  <a:schemeClr val="bg1"/>
                </a:solidFill>
                <a:effectLst/>
                <a:latin typeface="+mj-lt"/>
              </a:rPr>
              <a:t>Финално ниво </a:t>
            </a:r>
            <a:r>
              <a:rPr lang="ru-RU" sz="3600" dirty="0">
                <a:effectLst/>
                <a:latin typeface="+mj-lt"/>
              </a:rPr>
              <a:t>на процеса на тестване на софтуера</a:t>
            </a:r>
            <a:endParaRPr lang="bg-BG" sz="3600" dirty="0">
              <a:latin typeface="+mj-lt"/>
            </a:endParaRPr>
          </a:p>
          <a:p>
            <a:pPr lvl="1"/>
            <a:r>
              <a:rPr lang="bg-BG" sz="3600" i="0" dirty="0">
                <a:effectLst/>
                <a:latin typeface="+mj-lt"/>
              </a:rPr>
              <a:t>Обикновено преди </a:t>
            </a:r>
            <a:r>
              <a:rPr lang="bg-BG" sz="3600" b="1" i="0" dirty="0">
                <a:solidFill>
                  <a:schemeClr val="bg1"/>
                </a:solidFill>
                <a:effectLst/>
                <a:latin typeface="+mj-lt"/>
              </a:rPr>
              <a:t>деплойване</a:t>
            </a:r>
            <a:endParaRPr lang="en-US" sz="3600" b="1" dirty="0">
              <a:latin typeface="+mj-lt"/>
            </a:endParaRPr>
          </a:p>
          <a:p>
            <a:pPr lvl="1"/>
            <a:r>
              <a:rPr lang="ru-RU" sz="3600" i="0" dirty="0">
                <a:effectLst/>
                <a:latin typeface="+mj-lt"/>
              </a:rPr>
              <a:t>Целта </a:t>
            </a:r>
            <a:r>
              <a:rPr lang="ru-RU" sz="3600" i="0" dirty="0" err="1">
                <a:effectLst/>
                <a:latin typeface="+mj-lt"/>
              </a:rPr>
              <a:t>му</a:t>
            </a:r>
            <a:r>
              <a:rPr lang="ru-RU" sz="3600" i="0" dirty="0">
                <a:effectLst/>
                <a:latin typeface="+mj-lt"/>
              </a:rPr>
              <a:t> е да се провери дали продуктът отговаря на изискванията на клиента и дали може да бъде приет</a:t>
            </a:r>
            <a:endParaRPr lang="bg-BG" sz="3600" dirty="0">
              <a:latin typeface="+mj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AA85F20-1E82-A311-5E65-A55B07CF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Приемно тестване</a:t>
            </a:r>
          </a:p>
        </p:txBody>
      </p:sp>
    </p:spTree>
    <p:extLst>
      <p:ext uri="{BB962C8B-B14F-4D97-AF65-F5344CB8AC3E}">
        <p14:creationId xmlns:p14="http://schemas.microsoft.com/office/powerpoint/2010/main" val="148236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B36EF010-6E50-434B-8C09-CB2CF70DD0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604083" y="3113726"/>
            <a:ext cx="7206918" cy="844892"/>
          </a:xfrm>
        </p:spPr>
        <p:txBody>
          <a:bodyPr/>
          <a:lstStyle/>
          <a:p>
            <a:r>
              <a:rPr lang="bg-BG" sz="3800" dirty="0"/>
              <a:t>Концепции</a:t>
            </a:r>
            <a:endParaRPr lang="en-US" sz="38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0B76CFA-00C0-4DDE-BD16-6B629CEA64A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604083" y="2034000"/>
            <a:ext cx="7206918" cy="990275"/>
          </a:xfrm>
        </p:spPr>
        <p:txBody>
          <a:bodyPr/>
          <a:lstStyle/>
          <a:p>
            <a:r>
              <a:rPr lang="en-US" dirty="0"/>
              <a:t>Frameworks</a:t>
            </a:r>
            <a:r>
              <a:rPr lang="bg-BG" dirty="0"/>
              <a:t> за тестване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BD2C9-9151-40FD-8B03-7F36ACB6F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00" y="1833267"/>
            <a:ext cx="3198347" cy="213223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05B758C-C4F1-4739-98F6-647522733E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2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6999</TotalTime>
  <Words>3594</Words>
  <Application>Microsoft Office PowerPoint</Application>
  <PresentationFormat>Широк екран</PresentationFormat>
  <Paragraphs>543</Paragraphs>
  <Slides>63</Slides>
  <Notes>12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63</vt:i4>
      </vt:variant>
    </vt:vector>
  </HeadingPairs>
  <TitlesOfParts>
    <vt:vector size="70" baseType="lpstr">
      <vt:lpstr>Arial</vt:lpstr>
      <vt:lpstr>Calibri</vt:lpstr>
      <vt:lpstr>Consolas</vt:lpstr>
      <vt:lpstr>inter-regular</vt:lpstr>
      <vt:lpstr>Wingdings</vt:lpstr>
      <vt:lpstr>Wingdings 2</vt:lpstr>
      <vt:lpstr>SoftUni</vt:lpstr>
      <vt:lpstr>Компонентно тестване (Unit testing)</vt:lpstr>
      <vt:lpstr>Съдържание</vt:lpstr>
      <vt:lpstr>Какво е тестване</vt:lpstr>
      <vt:lpstr>Нива на тестване</vt:lpstr>
      <vt:lpstr>Компонентно тестване</vt:lpstr>
      <vt:lpstr>Интеграционни тестове</vt:lpstr>
      <vt:lpstr>Системно тестване</vt:lpstr>
      <vt:lpstr>Приемно тестване</vt:lpstr>
      <vt:lpstr>Frameworks за тестване</vt:lpstr>
      <vt:lpstr>Frameworks за тестване</vt:lpstr>
      <vt:lpstr>Framework за тестване – Пример</vt:lpstr>
      <vt:lpstr>Framework за компонентно тестване vs.  Framework за тестване</vt:lpstr>
      <vt:lpstr>Конфигурация и първи тест</vt:lpstr>
      <vt:lpstr>NUnit</vt:lpstr>
      <vt:lpstr>Създаване на празно решение</vt:lpstr>
      <vt:lpstr>Създаване на проект за тестване (1)</vt:lpstr>
      <vt:lpstr>Създаване на проект за тестване (2)</vt:lpstr>
      <vt:lpstr>Създаване на NUnit проект</vt:lpstr>
      <vt:lpstr>Добавете проектна референция</vt:lpstr>
      <vt:lpstr>Напишете първия тест</vt:lpstr>
      <vt:lpstr>Изпълнение на тестовете</vt:lpstr>
      <vt:lpstr>NUnit: NuGet пакети</vt:lpstr>
      <vt:lpstr>Тестови класове и методи</vt:lpstr>
      <vt:lpstr>Методи за инициализация и cleanup</vt:lpstr>
      <vt:lpstr>Arrange, Act, Assert</vt:lpstr>
      <vt:lpstr>Моделът за тестване "AAA"</vt:lpstr>
      <vt:lpstr>Проверка на резултатите и  изходните изисквания</vt:lpstr>
      <vt:lpstr>Assertions (1)</vt:lpstr>
      <vt:lpstr>Assertions (2)</vt:lpstr>
      <vt:lpstr>Assertions (3)</vt:lpstr>
      <vt:lpstr>Assertion съобщения</vt:lpstr>
      <vt:lpstr>Имплементиране на NUnit  тестови Case-ове</vt:lpstr>
      <vt:lpstr>Имплементиране на тестове за клас Collection&lt;T&gt;</vt:lpstr>
      <vt:lpstr>Дефиниране на тестове (1)</vt:lpstr>
      <vt:lpstr>Дефиниране на тестове (2)</vt:lpstr>
      <vt:lpstr>Дефиниране на тестове (3)</vt:lpstr>
      <vt:lpstr>Тестови case-ове: Празен конструктор</vt:lpstr>
      <vt:lpstr>Тестване на конструктор с един/множество параметри</vt:lpstr>
      <vt:lpstr>Имплементиране на тестови case-oве: Добавяне</vt:lpstr>
      <vt:lpstr>Имплементиране на тестови case-ове:  Диапазон + разширяване</vt:lpstr>
      <vt:lpstr>Тестови case-ове: Взимане по индекс</vt:lpstr>
      <vt:lpstr>Тестови case-ове: Взимане по невалиден индекс</vt:lpstr>
      <vt:lpstr>Тестови case-ове: ToString() за вложени колекции</vt:lpstr>
      <vt:lpstr>Тестване с 1 милион елемента</vt:lpstr>
      <vt:lpstr>Data-Driven тестване</vt:lpstr>
      <vt:lpstr>Data-Driven тестване</vt:lpstr>
      <vt:lpstr>Data-Driven тестване с NUnit (1)</vt:lpstr>
      <vt:lpstr>Data-Driven Testing с NUnit (2)</vt:lpstr>
      <vt:lpstr>Проверяване на кода,  обхванат от компонентните тестове</vt:lpstr>
      <vt:lpstr>Обхват на тестовете</vt:lpstr>
      <vt:lpstr>Обхват на тестовете: Примери (1)</vt:lpstr>
      <vt:lpstr>Обхват на тестовете: Примери (2)</vt:lpstr>
      <vt:lpstr>Инструменти за обхват на тестовете за C#</vt:lpstr>
      <vt:lpstr>Инсталиране на "Fine Code Coverage" във VS</vt:lpstr>
      <vt:lpstr>Активиране на "Fine Code Coverage" във VS</vt:lpstr>
      <vt:lpstr>Утвърдени практики в компонентното тестване</vt:lpstr>
      <vt:lpstr>Именуване на тестови методи</vt:lpstr>
      <vt:lpstr>Автоматизирани тестове: Утвърдени практики (1)</vt:lpstr>
      <vt:lpstr>Автоматизирани тестове: Утвърдени практики (2)</vt:lpstr>
      <vt:lpstr>Тестване на частни методи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Компонентно тестване</dc:title>
  <dc:subject>Модул 1 - ООП</dc:subject>
  <dc:creator>Software University</dc:creator>
  <cp:keywords>SoftUni; Programming; Software</cp:keywords>
  <dc:description>© SoftUni – https://softuni.org_x000d_
© Software University – https://softuni.bg_x000d_
_x000d_
Copyrighted document. Unauthorized copy, reproduction or use is not permitted.</dc:description>
  <cp:lastModifiedBy>Stefan Kuiumdjiev</cp:lastModifiedBy>
  <cp:revision>239</cp:revision>
  <dcterms:created xsi:type="dcterms:W3CDTF">2018-05-23T13:08:44Z</dcterms:created>
  <dcterms:modified xsi:type="dcterms:W3CDTF">2023-06-12T15:03:55Z</dcterms:modified>
  <cp:category>computer programming;programming;software development;software engineering</cp:category>
</cp:coreProperties>
</file>