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9"/>
  </p:notesMasterIdLst>
  <p:handoutMasterIdLst>
    <p:handoutMasterId r:id="rId30"/>
  </p:handoutMasterIdLst>
  <p:sldIdLst>
    <p:sldId id="402" r:id="rId2"/>
    <p:sldId id="493" r:id="rId3"/>
    <p:sldId id="467" r:id="rId4"/>
    <p:sldId id="468" r:id="rId5"/>
    <p:sldId id="580" r:id="rId6"/>
    <p:sldId id="469" r:id="rId7"/>
    <p:sldId id="470" r:id="rId8"/>
    <p:sldId id="471" r:id="rId9"/>
    <p:sldId id="472" r:id="rId10"/>
    <p:sldId id="480" r:id="rId11"/>
    <p:sldId id="481" r:id="rId12"/>
    <p:sldId id="482" r:id="rId13"/>
    <p:sldId id="483" r:id="rId14"/>
    <p:sldId id="484" r:id="rId15"/>
    <p:sldId id="485" r:id="rId16"/>
    <p:sldId id="486" r:id="rId17"/>
    <p:sldId id="487" r:id="rId18"/>
    <p:sldId id="488" r:id="rId19"/>
    <p:sldId id="489" r:id="rId20"/>
    <p:sldId id="490" r:id="rId21"/>
    <p:sldId id="491" r:id="rId22"/>
    <p:sldId id="539" r:id="rId23"/>
    <p:sldId id="540" r:id="rId24"/>
    <p:sldId id="541" r:id="rId25"/>
    <p:sldId id="349" r:id="rId26"/>
    <p:sldId id="401" r:id="rId27"/>
    <p:sldId id="58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767C3DC0-FBA3-4E76-A4FF-3E4F3A02CF10}">
          <p14:sldIdLst>
            <p14:sldId id="402"/>
            <p14:sldId id="493"/>
          </p14:sldIdLst>
        </p14:section>
        <p14:section name="Arrays" id="{54F981AB-CEC0-48A2-A249-7775A9BCB625}">
          <p14:sldIdLst>
            <p14:sldId id="467"/>
            <p14:sldId id="468"/>
            <p14:sldId id="580"/>
            <p14:sldId id="469"/>
            <p14:sldId id="470"/>
            <p14:sldId id="471"/>
            <p14:sldId id="472"/>
          </p14:sldIdLst>
        </p14:section>
        <p14:section name="Reading Arrays from the Console" id="{6C937A98-260C-4C25-9B7A-68DBE7F65D6A}">
          <p14:sldIdLst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</p14:sldIdLst>
        </p14:section>
        <p14:section name="Foreach Loop" id="{4CAC1631-6319-4511-8CB8-1B24C07CF450}">
          <p14:sldIdLst>
            <p14:sldId id="539"/>
            <p14:sldId id="540"/>
            <p14:sldId id="541"/>
          </p14:sldIdLst>
        </p14:section>
        <p14:section name="Conclusion" id="{1DF6513F-769F-4656-9542-E603E9055C2E}">
          <p14:sldIdLst>
            <p14:sldId id="349"/>
            <p14:sldId id="401"/>
            <p14:sldId id="58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CA7409-79DA-FD56-919E-4E15CA83DBFE}" v="1074" dt="2023-01-09T20:56:56.168"/>
    <p1510:client id="{2EB31526-A1DD-1D3F-B613-1AC6CBB95D6E}" v="387" dt="2023-01-11T19:57:50.274"/>
    <p1510:client id="{97FE650E-9FCF-06AA-9869-81D8E1AD23CB}" v="1907" dt="2023-01-10T15:59:54.422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84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11.1.2023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/>
              <a:t>© SoftUni – </a:t>
            </a:r>
            <a:r>
              <a:rPr lang="en-US" sz="1100" u="sng">
                <a:hlinkClick r:id="rId2"/>
              </a:rPr>
              <a:t>https://softuni.org</a:t>
            </a:r>
            <a:r>
              <a:rPr lang="en-US" sz="110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396873-9171-4398-A419-826EF0A9567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654651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1F9B728-7762-4207-A1A0-60DBCAE016E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995066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FA798CB-E8D3-42F8-9570-F344980C4AE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61744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752A242-821B-40D6-8F80-C9ABBFE6298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981597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CFE5E97-8D68-4134-8407-17031A0C4E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3676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440DE1F-FF39-450B-9BB2-FD91A9B920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67550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171#1" TargetMode="Externa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thsisfun.com/numbers/rounding-methods.html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3171#2" TargetMode="External"/><Relationship Id="rId2" Type="http://schemas.openxmlformats.org/officeDocument/2006/relationships/hyperlink" Target="https://www.mathsisfun.com/numbers/rounding-methods.html" TargetMode="Externa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171#3" TargetMode="Externa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171#0" TargetMode="Externa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550" err="1">
                <a:ea typeface="+mn-lt"/>
                <a:cs typeface="+mn-lt"/>
              </a:rPr>
              <a:t>Съвкубност</a:t>
            </a:r>
            <a:r>
              <a:rPr lang="en-US" sz="3550">
                <a:ea typeface="+mn-lt"/>
                <a:cs typeface="+mn-lt"/>
              </a:rPr>
              <a:t> </a:t>
            </a:r>
            <a:r>
              <a:rPr lang="en-US" sz="3550" err="1">
                <a:ea typeface="+mn-lt"/>
                <a:cs typeface="+mn-lt"/>
              </a:rPr>
              <a:t>от</a:t>
            </a:r>
            <a:r>
              <a:rPr lang="en-US" sz="3550">
                <a:ea typeface="+mn-lt"/>
                <a:cs typeface="+mn-lt"/>
              </a:rPr>
              <a:t> </a:t>
            </a:r>
            <a:r>
              <a:rPr lang="en-US" sz="3550" err="1">
                <a:ea typeface="+mn-lt"/>
                <a:cs typeface="+mn-lt"/>
              </a:rPr>
              <a:t>елементи</a:t>
            </a:r>
            <a:r>
              <a:rPr lang="en-US" sz="3550">
                <a:ea typeface="+mn-lt"/>
                <a:cs typeface="+mn-lt"/>
              </a:rPr>
              <a:t> с </a:t>
            </a:r>
            <a:r>
              <a:rPr lang="en-US" sz="3550" err="1">
                <a:ea typeface="+mn-lt"/>
                <a:cs typeface="+mn-lt"/>
              </a:rPr>
              <a:t>определена</a:t>
            </a:r>
            <a:r>
              <a:rPr lang="en-US" sz="3550">
                <a:ea typeface="+mn-lt"/>
                <a:cs typeface="+mn-lt"/>
              </a:rPr>
              <a:t> </a:t>
            </a:r>
            <a:r>
              <a:rPr lang="en-US" sz="3550" err="1">
                <a:ea typeface="+mn-lt"/>
                <a:cs typeface="+mn-lt"/>
              </a:rPr>
              <a:t>дължина</a:t>
            </a:r>
            <a:endParaRPr lang="bg-BG" err="1"/>
          </a:p>
          <a:p>
            <a:endParaRPr lang="en-US" sz="3550">
              <a:ea typeface="Calibri"/>
              <a:cs typeface="Calibri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750" err="1"/>
              <a:t>Масиви</a:t>
            </a:r>
            <a:endParaRPr lang="bg-BG" err="1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950" err="1"/>
              <a:t>Софтуерен</a:t>
            </a:r>
            <a:r>
              <a:rPr lang="en-US" sz="1950"/>
              <a:t> </a:t>
            </a:r>
            <a:r>
              <a:rPr lang="en-US" sz="1950" err="1"/>
              <a:t>университет</a:t>
            </a:r>
            <a:endParaRPr lang="bg-BG" err="1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z="2750"/>
              <a:t>СофтУни</a:t>
            </a:r>
            <a:endParaRPr lang="bg-BG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158168"/>
            <a:ext cx="3311375" cy="788064"/>
          </a:xfrm>
        </p:spPr>
        <p:txBody>
          <a:bodyPr/>
          <a:lstStyle/>
          <a:p>
            <a:r>
              <a:rPr lang="en-US" sz="2350"/>
              <a:t>Преподавателски екип</a:t>
            </a:r>
            <a:endParaRPr lang="bg-BG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3329197" y="2406236"/>
            <a:ext cx="5533606" cy="2045531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/>
                <a:t>0</a:t>
              </a:r>
              <a:endParaRPr lang="en-US" sz="400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/>
                <a:t>1</a:t>
              </a:r>
              <a:endParaRPr lang="en-US" sz="400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/>
                <a:t>2</a:t>
              </a:r>
              <a:endParaRPr lang="en-US" sz="400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/>
                <a:t>3</a:t>
              </a:r>
              <a:endParaRPr lang="en-US" sz="40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/>
                <a:t>4</a:t>
              </a:r>
              <a:endParaRPr lang="en-US" sz="4000"/>
            </a:p>
          </p:txBody>
        </p:sp>
      </p:grpSp>
    </p:spTree>
    <p:extLst>
      <p:ext uri="{BB962C8B-B14F-4D97-AF65-F5344CB8AC3E}">
        <p14:creationId xmlns:p14="http://schemas.microsoft.com/office/powerpoint/2010/main" val="1863986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C5E41F70-3D28-4438-9552-CF30F529098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351702" y="4695418"/>
            <a:ext cx="11545042" cy="768084"/>
          </a:xfrm>
        </p:spPr>
        <p:txBody>
          <a:bodyPr/>
          <a:lstStyle/>
          <a:p>
            <a:r>
              <a:rPr lang="en-GB" sz="5350" err="1">
                <a:cs typeface="Arial"/>
              </a:rPr>
              <a:t>Използване</a:t>
            </a:r>
            <a:r>
              <a:rPr lang="en-GB" sz="5350">
                <a:cs typeface="Arial"/>
              </a:rPr>
              <a:t> </a:t>
            </a:r>
            <a:r>
              <a:rPr lang="en-GB" sz="5350" err="1">
                <a:cs typeface="Arial"/>
              </a:rPr>
              <a:t>на</a:t>
            </a:r>
            <a:r>
              <a:rPr lang="en-GB" sz="5350">
                <a:cs typeface="Arial"/>
              </a:rPr>
              <a:t> цикъл или String.Split()</a:t>
            </a:r>
            <a:endParaRPr lang="bg-BG" sz="5350"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EDA488-2E0F-463A-BEF5-72AA9956F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1" y="1143000"/>
            <a:ext cx="2743198" cy="2743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86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3">
            <a:extLst>
              <a:ext uri="{FF2B5EF4-FFF2-40B4-BE49-F238E27FC236}">
                <a16:creationId xmlns:a16="http://schemas.microsoft.com/office/drawing/2014/main" id="{75405290-0DED-42FC-9949-3A24F9222687}"/>
              </a:ext>
            </a:extLst>
          </p:cNvPr>
          <p:cNvSpPr txBox="1">
            <a:spLocks noChangeArrowheads="1"/>
          </p:cNvSpPr>
          <p:nvPr/>
        </p:nvSpPr>
        <p:spPr>
          <a:xfrm>
            <a:off x="190353" y="1196124"/>
            <a:ext cx="11815018" cy="5561125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spcBef>
                <a:spcPct val="0"/>
              </a:spcBef>
            </a:pPr>
            <a:r>
              <a:rPr lang="en-US" sz="3600" dirty="0" err="1"/>
              <a:t>Първо</a:t>
            </a:r>
            <a:r>
              <a:rPr lang="en-US" sz="3600" dirty="0"/>
              <a:t> </a:t>
            </a:r>
            <a:r>
              <a:rPr lang="en-US" sz="3600" dirty="0" err="1"/>
              <a:t>четем</a:t>
            </a:r>
            <a:r>
              <a:rPr lang="en-US" sz="3600" dirty="0"/>
              <a:t> </a:t>
            </a:r>
            <a:r>
              <a:rPr lang="en-US" sz="3600" b="1" dirty="0" err="1">
                <a:solidFill>
                  <a:schemeClr val="bg1"/>
                </a:solidFill>
                <a:ea typeface="+mn-lt"/>
                <a:cs typeface="+mn-lt"/>
              </a:rPr>
              <a:t>дължината</a:t>
            </a:r>
            <a:r>
              <a:rPr lang="en-US" sz="3600" dirty="0"/>
              <a:t> </a:t>
            </a:r>
            <a:r>
              <a:rPr lang="en-US" sz="3600" dirty="0" err="1"/>
              <a:t>на</a:t>
            </a:r>
            <a:r>
              <a:rPr lang="en-US" sz="3600" dirty="0"/>
              <a:t> </a:t>
            </a:r>
            <a:r>
              <a:rPr lang="en-US" sz="3600" dirty="0" err="1"/>
              <a:t>масива</a:t>
            </a:r>
            <a:r>
              <a:rPr lang="en-US" sz="3600" dirty="0"/>
              <a:t> </a:t>
            </a:r>
            <a:r>
              <a:rPr lang="en-US" sz="3600" dirty="0" err="1"/>
              <a:t>от</a:t>
            </a:r>
            <a:r>
              <a:rPr lang="en-US" sz="3600" dirty="0"/>
              <a:t> </a:t>
            </a:r>
            <a:r>
              <a:rPr lang="en-US" sz="3600" dirty="0" err="1"/>
              <a:t>конзолата</a:t>
            </a:r>
            <a:r>
              <a:rPr lang="en-US" sz="3600" dirty="0"/>
              <a:t>:</a:t>
            </a:r>
          </a:p>
          <a:p>
            <a:pPr marL="360045" indent="-360045">
              <a:lnSpc>
                <a:spcPct val="100000"/>
              </a:lnSpc>
              <a:spcBef>
                <a:spcPct val="0"/>
              </a:spcBef>
            </a:pPr>
            <a:endParaRPr lang="en-US" sz="3600">
              <a:ea typeface="Calibri"/>
              <a:cs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1200"/>
              </a:spcBef>
            </a:pPr>
            <a:r>
              <a:rPr lang="en-US" sz="3600" dirty="0" err="1"/>
              <a:t>След</a:t>
            </a:r>
            <a:r>
              <a:rPr lang="en-US" sz="3600" dirty="0"/>
              <a:t> </a:t>
            </a:r>
            <a:r>
              <a:rPr lang="en-US" sz="3600" dirty="0" err="1"/>
              <a:t>това</a:t>
            </a:r>
            <a:r>
              <a:rPr lang="en-US" sz="3600" dirty="0"/>
              <a:t> </a:t>
            </a:r>
            <a:r>
              <a:rPr lang="en-US" sz="3600" dirty="0" err="1"/>
              <a:t>създаваме</a:t>
            </a:r>
            <a:r>
              <a:rPr lang="en-US" sz="3600" dirty="0"/>
              <a:t> </a:t>
            </a:r>
            <a:r>
              <a:rPr lang="en-US" sz="3600" dirty="0" err="1"/>
              <a:t>масив</a:t>
            </a:r>
            <a:r>
              <a:rPr lang="en-US" sz="3600" dirty="0"/>
              <a:t> с </a:t>
            </a:r>
            <a:r>
              <a:rPr lang="en-US" sz="3600" dirty="0" err="1"/>
              <a:t>дължина</a:t>
            </a:r>
            <a:r>
              <a:rPr lang="en-US" sz="3600" dirty="0">
                <a:solidFill>
                  <a:srgbClr val="234465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sz="3600" b="1" dirty="0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n</a:t>
            </a:r>
            <a:r>
              <a:rPr lang="en-US" sz="3600" dirty="0"/>
              <a:t> и</a:t>
            </a:r>
            <a:r>
              <a:rPr lang="en-US" sz="3600" dirty="0">
                <a:solidFill>
                  <a:srgbClr val="234465"/>
                </a:solidFill>
              </a:rPr>
              <a:t> </a:t>
            </a:r>
            <a:r>
              <a:rPr lang="en-US" sz="3600" dirty="0" err="1"/>
              <a:t>четем</a:t>
            </a:r>
            <a:r>
              <a:rPr lang="en-US" sz="3600" dirty="0"/>
              <a:t> </a:t>
            </a:r>
            <a:r>
              <a:rPr lang="en-US" sz="3600" dirty="0" err="1"/>
              <a:t>неговите</a:t>
            </a:r>
            <a:r>
              <a:rPr lang="en-US" sz="3600" dirty="0"/>
              <a:t> </a:t>
            </a:r>
            <a:r>
              <a:rPr lang="en-US" sz="3600" b="1" dirty="0" err="1">
                <a:solidFill>
                  <a:schemeClr val="bg1"/>
                </a:solidFill>
                <a:latin typeface="Consolas"/>
              </a:rPr>
              <a:t>елементи</a:t>
            </a:r>
            <a:r>
              <a:rPr lang="en-US" sz="3600" dirty="0"/>
              <a:t>:</a:t>
            </a:r>
            <a:endParaRPr lang="en-US" sz="3600" dirty="0">
              <a:ea typeface="Calibri"/>
              <a:cs typeface="Calibri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D86B3E83-1B5F-4E85-9A60-78EBC3B872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355" y="100750"/>
            <a:ext cx="9792489" cy="882654"/>
          </a:xfrm>
        </p:spPr>
        <p:txBody>
          <a:bodyPr>
            <a:normAutofit/>
          </a:bodyPr>
          <a:lstStyle/>
          <a:p>
            <a:r>
              <a:rPr lang="en-US" sz="3950" err="1">
                <a:ea typeface="+mj-lt"/>
                <a:cs typeface="+mj-lt"/>
              </a:rPr>
              <a:t>Четене</a:t>
            </a:r>
            <a:r>
              <a:rPr lang="en-US" sz="3950">
                <a:ea typeface="+mj-lt"/>
                <a:cs typeface="+mj-lt"/>
              </a:rPr>
              <a:t> </a:t>
            </a:r>
            <a:r>
              <a:rPr lang="en-US" sz="3950" err="1">
                <a:ea typeface="+mj-lt"/>
                <a:cs typeface="+mj-lt"/>
              </a:rPr>
              <a:t>на</a:t>
            </a:r>
            <a:r>
              <a:rPr lang="en-US" sz="3950">
                <a:ea typeface="+mj-lt"/>
                <a:cs typeface="+mj-lt"/>
              </a:rPr>
              <a:t> </a:t>
            </a:r>
            <a:r>
              <a:rPr lang="en-US" sz="3950" err="1">
                <a:ea typeface="+mj-lt"/>
                <a:cs typeface="+mj-lt"/>
              </a:rPr>
              <a:t>масив</a:t>
            </a:r>
            <a:r>
              <a:rPr lang="en-US" sz="3950">
                <a:ea typeface="+mj-lt"/>
                <a:cs typeface="+mj-lt"/>
              </a:rPr>
              <a:t> </a:t>
            </a:r>
            <a:r>
              <a:rPr lang="en-US" sz="3950" err="1">
                <a:ea typeface="+mj-lt"/>
                <a:cs typeface="+mj-lt"/>
              </a:rPr>
              <a:t>от</a:t>
            </a:r>
            <a:r>
              <a:rPr lang="en-US" sz="3950">
                <a:ea typeface="+mj-lt"/>
                <a:cs typeface="+mj-lt"/>
              </a:rPr>
              <a:t> </a:t>
            </a:r>
            <a:r>
              <a:rPr lang="en-US" sz="3950" err="1">
                <a:ea typeface="+mj-lt"/>
                <a:cs typeface="+mj-lt"/>
              </a:rPr>
              <a:t>конзолата</a:t>
            </a:r>
            <a:endParaRPr lang="bg-BG" err="1"/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78C6B177-08DD-41AB-A75F-1B0283DB5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820" y="1844824"/>
            <a:ext cx="77724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= int.Parse</a:t>
            </a:r>
            <a:r>
              <a:rPr lang="en-US" sz="2800" noProof="1">
                <a:latin typeface="Consolas" pitchFamily="49" charset="0"/>
              </a:rPr>
              <a:t>(</a:t>
            </a:r>
            <a:r>
              <a:rPr lang="en-US" sz="2800" b="1" noProof="1">
                <a:latin typeface="Consolas" pitchFamily="49" charset="0"/>
              </a:rPr>
              <a:t>Console.ReadLine());</a:t>
            </a:r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B5261A7B-72E9-45D4-B3A8-DA0B277B7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947" y="3765371"/>
            <a:ext cx="8857314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int[] arr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=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new int[n]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800" b="1" noProof="1">
                <a:latin typeface="Consolas" pitchFamily="49" charset="0"/>
              </a:rPr>
              <a:t>for (int i = 0; i &lt; n; i++)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arr</a:t>
            </a:r>
            <a:r>
              <a:rPr lang="en-US" sz="2800" b="1" noProof="1">
                <a:latin typeface="Consolas" pitchFamily="49" charset="0"/>
              </a:rPr>
              <a:t>[i] = int.Parse(Console.ReadLine());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502AD66B-649D-4307-9654-7EF7F88D750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733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>
            <a:extLst>
              <a:ext uri="{FF2B5EF4-FFF2-40B4-BE49-F238E27FC236}">
                <a16:creationId xmlns:a16="http://schemas.microsoft.com/office/drawing/2014/main" id="{4BC79AE9-2E00-44BA-88CD-09882972B7B5}"/>
              </a:ext>
            </a:extLst>
          </p:cNvPr>
          <p:cNvSpPr txBox="1">
            <a:spLocks noChangeArrowheads="1"/>
          </p:cNvSpPr>
          <p:nvPr/>
        </p:nvSpPr>
        <p:spPr>
          <a:xfrm>
            <a:off x="190451" y="1196126"/>
            <a:ext cx="11808021" cy="518562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90000"/>
              </a:lnSpc>
            </a:pPr>
            <a:r>
              <a:rPr lang="en-US" sz="3600" err="1"/>
              <a:t>Масивите</a:t>
            </a:r>
            <a:r>
              <a:rPr lang="en-US" sz="3600"/>
              <a:t> </a:t>
            </a:r>
            <a:r>
              <a:rPr lang="en-US" sz="3600" err="1"/>
              <a:t>могат</a:t>
            </a:r>
            <a:r>
              <a:rPr lang="en-US" sz="3600"/>
              <a:t> </a:t>
            </a:r>
            <a:r>
              <a:rPr lang="en-US" sz="3600" err="1"/>
              <a:t>да</a:t>
            </a:r>
            <a:r>
              <a:rPr lang="en-US" sz="3600">
                <a:solidFill>
                  <a:srgbClr val="234465"/>
                </a:solidFill>
              </a:rPr>
              <a:t> </a:t>
            </a:r>
            <a:r>
              <a:rPr lang="en-US" sz="3600" err="1">
                <a:solidFill>
                  <a:srgbClr val="234465"/>
                </a:solidFill>
              </a:rPr>
              <a:t>бъдат</a:t>
            </a:r>
            <a:r>
              <a:rPr lang="en-US" sz="3600">
                <a:solidFill>
                  <a:srgbClr val="234465"/>
                </a:solidFill>
              </a:rPr>
              <a:t> </a:t>
            </a:r>
            <a:r>
              <a:rPr lang="en-US" sz="3600" b="1" err="1">
                <a:solidFill>
                  <a:schemeClr val="bg1"/>
                </a:solidFill>
              </a:rPr>
              <a:t>четени</a:t>
            </a:r>
            <a:r>
              <a:rPr lang="en-US" sz="3600"/>
              <a:t> </a:t>
            </a:r>
            <a:r>
              <a:rPr lang="en-US" sz="3600" err="1"/>
              <a:t>от</a:t>
            </a:r>
            <a:r>
              <a:rPr lang="en-US" sz="3600"/>
              <a:t> </a:t>
            </a:r>
            <a:r>
              <a:rPr lang="en-US" sz="3600" b="1" err="1">
                <a:solidFill>
                  <a:schemeClr val="bg1"/>
                </a:solidFill>
              </a:rPr>
              <a:t>един</a:t>
            </a:r>
            <a:r>
              <a:rPr lang="en-US" sz="3600" b="1">
                <a:solidFill>
                  <a:schemeClr val="bg1"/>
                </a:solidFill>
              </a:rPr>
              <a:t> </a:t>
            </a:r>
            <a:r>
              <a:rPr lang="en-US" sz="3600" b="1" err="1">
                <a:solidFill>
                  <a:schemeClr val="bg1"/>
                </a:solidFill>
              </a:rPr>
              <a:t>ред</a:t>
            </a:r>
            <a:r>
              <a:rPr lang="en-US" sz="3600" b="1">
                <a:solidFill>
                  <a:schemeClr val="bg1"/>
                </a:solidFill>
              </a:rPr>
              <a:t> </a:t>
            </a:r>
            <a:r>
              <a:rPr lang="en-US" sz="3600">
                <a:solidFill>
                  <a:srgbClr val="234465"/>
                </a:solidFill>
              </a:rPr>
              <a:t>с</a:t>
            </a:r>
            <a:br>
              <a:rPr lang="en-US" sz="3600">
                <a:ea typeface="+mn-lt"/>
                <a:cs typeface="+mn-lt"/>
              </a:rPr>
            </a:br>
            <a:r>
              <a:rPr lang="en-US" sz="3600" b="1" err="1">
                <a:solidFill>
                  <a:schemeClr val="bg1"/>
                </a:solidFill>
                <a:ea typeface="+mn-lt"/>
                <a:cs typeface="+mn-lt"/>
              </a:rPr>
              <a:t>разделени</a:t>
            </a:r>
            <a:r>
              <a:rPr lang="en-US" sz="3600" b="1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US" sz="3600" b="1" err="1">
                <a:solidFill>
                  <a:schemeClr val="bg1"/>
                </a:solidFill>
                <a:ea typeface="+mn-lt"/>
                <a:cs typeface="+mn-lt"/>
              </a:rPr>
              <a:t>стойности</a:t>
            </a:r>
            <a:endParaRPr lang="en-US" sz="3600" b="1" err="1">
              <a:solidFill>
                <a:schemeClr val="bg1"/>
              </a:solidFill>
              <a:ea typeface="Calibri"/>
              <a:cs typeface="Calibri"/>
            </a:endParaRPr>
          </a:p>
          <a:p>
            <a:pPr marL="360045" indent="-360045">
              <a:lnSpc>
                <a:spcPct val="90000"/>
              </a:lnSpc>
            </a:pPr>
            <a:endParaRPr lang="en-US">
              <a:ea typeface="Calibri"/>
              <a:cs typeface="Calibri"/>
            </a:endParaRPr>
          </a:p>
          <a:p>
            <a:pPr marL="360045" indent="-360045">
              <a:lnSpc>
                <a:spcPct val="90000"/>
              </a:lnSpc>
            </a:pPr>
            <a:endParaRPr lang="en-US">
              <a:ea typeface="Calibri"/>
              <a:cs typeface="Calibri"/>
            </a:endParaRPr>
          </a:p>
          <a:p>
            <a:pPr marL="360045" indent="-360045">
              <a:lnSpc>
                <a:spcPct val="90000"/>
              </a:lnSpc>
            </a:pPr>
            <a:endParaRPr lang="en-US">
              <a:ea typeface="Calibri"/>
              <a:cs typeface="Calibri"/>
            </a:endParaRPr>
          </a:p>
          <a:p>
            <a:pPr marL="0" indent="0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EE3817A8-973D-42A7-AEDE-34C07D01D4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355" y="100750"/>
            <a:ext cx="9792489" cy="882654"/>
          </a:xfrm>
        </p:spPr>
        <p:txBody>
          <a:bodyPr>
            <a:normAutofit fontScale="90000"/>
          </a:bodyPr>
          <a:lstStyle/>
          <a:p>
            <a:r>
              <a:rPr lang="en-US" sz="3950" err="1"/>
              <a:t>Четене</a:t>
            </a:r>
            <a:r>
              <a:rPr lang="en-US" sz="3950"/>
              <a:t> </a:t>
            </a:r>
            <a:r>
              <a:rPr lang="en-US" sz="3950" err="1"/>
              <a:t>на</a:t>
            </a:r>
            <a:r>
              <a:rPr lang="en-US" sz="3950"/>
              <a:t> </a:t>
            </a:r>
            <a:r>
              <a:rPr lang="en-US" sz="3950" err="1"/>
              <a:t>стойностите</a:t>
            </a:r>
            <a:r>
              <a:rPr lang="en-US" sz="3950"/>
              <a:t> </a:t>
            </a:r>
            <a:r>
              <a:rPr lang="en-US" sz="3950" err="1"/>
              <a:t>на</a:t>
            </a:r>
            <a:r>
              <a:rPr lang="en-US" sz="3950"/>
              <a:t> </a:t>
            </a:r>
            <a:r>
              <a:rPr lang="en-US" sz="3950" err="1"/>
              <a:t>масива</a:t>
            </a:r>
            <a:r>
              <a:rPr lang="en-US" sz="3950"/>
              <a:t> </a:t>
            </a:r>
            <a:r>
              <a:rPr lang="en-US" sz="3950" err="1"/>
              <a:t>от</a:t>
            </a:r>
            <a:r>
              <a:rPr lang="en-US" sz="3950"/>
              <a:t> </a:t>
            </a:r>
            <a:r>
              <a:rPr lang="en-US" sz="3950" err="1"/>
              <a:t>един</a:t>
            </a:r>
            <a:r>
              <a:rPr lang="en-US" sz="3950"/>
              <a:t> </a:t>
            </a:r>
            <a:r>
              <a:rPr lang="en-US" sz="3950" err="1"/>
              <a:t>ред</a:t>
            </a:r>
            <a:r>
              <a:rPr lang="en-US" sz="3950"/>
              <a:t>  </a:t>
            </a:r>
            <a:endParaRPr lang="bg-BG"/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6DF9D99A-A1CD-4FF6-89B0-F8CB24379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2" y="3036693"/>
            <a:ext cx="8077200" cy="35728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string values = Console.ReadLine();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string[] </a:t>
            </a:r>
            <a:r>
              <a:rPr lang="en-US" sz="2800" b="1" noProof="1">
                <a:latin typeface="Consolas" pitchFamily="49" charset="0"/>
              </a:rPr>
              <a:t>items = values.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Split()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int[]</a:t>
            </a:r>
            <a:r>
              <a:rPr lang="en-US" sz="2800" b="1" noProof="1">
                <a:latin typeface="Consolas" pitchFamily="49" charset="0"/>
              </a:rPr>
              <a:t> arr = new int[items.Length];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endParaRPr lang="en-US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for (int i = 0; i &lt; items.Length; i++)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arr[i] = int.Parse(items[i]);</a:t>
            </a: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90F1810E-027D-4318-B0A7-91CC59370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2" y="2305510"/>
            <a:ext cx="80772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2 8 30 25 40 72 -2 44 56</a:t>
            </a:r>
          </a:p>
        </p:txBody>
      </p:sp>
      <p:sp>
        <p:nvSpPr>
          <p:cNvPr id="17" name="AutoShape 24">
            <a:extLst>
              <a:ext uri="{FF2B5EF4-FFF2-40B4-BE49-F238E27FC236}">
                <a16:creationId xmlns:a16="http://schemas.microsoft.com/office/drawing/2014/main" id="{17A36B94-6270-41A5-B878-D0A79F81D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4381" y="2526381"/>
            <a:ext cx="3319090" cy="1653905"/>
          </a:xfrm>
          <a:prstGeom prst="wedgeRoundRectCallout">
            <a:avLst>
              <a:gd name="adj1" fmla="val -75145"/>
              <a:gd name="adj2" fmla="val 350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Split( ) </a:t>
            </a:r>
            <a:r>
              <a:rPr lang="en-US" sz="3200" b="1" noProof="1">
                <a:solidFill>
                  <a:schemeClr val="bg2"/>
                </a:solidFill>
              </a:rPr>
              <a:t>разделя чрез място в </a:t>
            </a:r>
            <a:br>
              <a:rPr lang="en-US" sz="3200" b="1" noProof="1"/>
            </a:br>
            <a:r>
              <a:rPr lang="en-US" sz="32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 string[]</a:t>
            </a: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23C256E4-2780-4D07-8E0D-1DFB6A16D18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2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7B28D282-8C56-41BA-9AD9-48C2D70F4036}"/>
              </a:ext>
            </a:extLst>
          </p:cNvPr>
          <p:cNvSpPr txBox="1">
            <a:spLocks/>
          </p:cNvSpPr>
          <p:nvPr/>
        </p:nvSpPr>
        <p:spPr>
          <a:xfrm>
            <a:off x="190353" y="1196124"/>
            <a:ext cx="11815018" cy="556112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/>
            <a:r>
              <a:rPr lang="en-US" sz="3600" err="1"/>
              <a:t>Четене</a:t>
            </a:r>
            <a:r>
              <a:rPr lang="en-US" sz="3600"/>
              <a:t> </a:t>
            </a:r>
            <a:r>
              <a:rPr lang="en-US" sz="3600" err="1"/>
              <a:t>на</a:t>
            </a:r>
            <a:r>
              <a:rPr lang="en-US" sz="3600"/>
              <a:t> </a:t>
            </a:r>
            <a:r>
              <a:rPr lang="en-US" sz="3600" err="1"/>
              <a:t>масив</a:t>
            </a:r>
            <a:r>
              <a:rPr lang="en-US" sz="3600"/>
              <a:t> </a:t>
            </a:r>
            <a:r>
              <a:rPr lang="en-US" sz="3600" err="1"/>
              <a:t>от</a:t>
            </a:r>
            <a:r>
              <a:rPr lang="en-US" sz="3600"/>
              <a:t> </a:t>
            </a:r>
            <a:r>
              <a:rPr lang="en-US" sz="3600" b="1" err="1">
                <a:solidFill>
                  <a:schemeClr val="bg1"/>
                </a:solidFill>
                <a:ea typeface="+mn-lt"/>
                <a:cs typeface="+mn-lt"/>
              </a:rPr>
              <a:t>числа</a:t>
            </a:r>
            <a:r>
              <a:rPr lang="en-US" sz="3600"/>
              <a:t>:</a:t>
            </a:r>
          </a:p>
          <a:p>
            <a:pPr marL="360045" indent="-360045"/>
            <a:endParaRPr lang="en-US">
              <a:ea typeface="Calibri"/>
              <a:cs typeface="Calibri"/>
            </a:endParaRPr>
          </a:p>
          <a:p>
            <a:pPr marL="360045" indent="-360045"/>
            <a:endParaRPr lang="en-US">
              <a:ea typeface="Calibri"/>
              <a:cs typeface="Calibri"/>
            </a:endParaRPr>
          </a:p>
          <a:p>
            <a:pPr marL="360045" indent="-360045"/>
            <a:endParaRPr lang="en-US">
              <a:ea typeface="Calibri"/>
              <a:cs typeface="Calibri"/>
            </a:endParaRPr>
          </a:p>
          <a:p>
            <a:pPr marL="360045" indent="-360045"/>
            <a:endParaRPr lang="en-US">
              <a:ea typeface="Calibri"/>
              <a:cs typeface="Calibri"/>
            </a:endParaRPr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7F4C91C5-BA3C-473C-ACBA-C30B7AE96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792489" cy="882654"/>
          </a:xfrm>
        </p:spPr>
        <p:txBody>
          <a:bodyPr/>
          <a:lstStyle/>
          <a:p>
            <a:r>
              <a:rPr lang="en-US" sz="3950" dirty="0" err="1"/>
              <a:t>Съкратено</a:t>
            </a:r>
            <a:r>
              <a:rPr lang="en-US" sz="3950" dirty="0"/>
              <a:t> </a:t>
            </a:r>
            <a:r>
              <a:rPr lang="en-US" sz="3950" dirty="0" err="1">
                <a:ea typeface="+mj-lt"/>
                <a:cs typeface="+mj-lt"/>
              </a:rPr>
              <a:t>четене</a:t>
            </a:r>
            <a:r>
              <a:rPr lang="en-US" sz="3950" dirty="0">
                <a:ea typeface="+mj-lt"/>
                <a:cs typeface="+mj-lt"/>
              </a:rPr>
              <a:t> </a:t>
            </a:r>
            <a:r>
              <a:rPr lang="en-US" sz="3950" dirty="0" err="1">
                <a:ea typeface="+mj-lt"/>
                <a:cs typeface="+mj-lt"/>
              </a:rPr>
              <a:t>на</a:t>
            </a:r>
            <a:r>
              <a:rPr lang="en-US" sz="3950" dirty="0">
                <a:ea typeface="+mj-lt"/>
                <a:cs typeface="+mj-lt"/>
              </a:rPr>
              <a:t> </a:t>
            </a:r>
            <a:r>
              <a:rPr lang="en-US" sz="3950" dirty="0" err="1">
                <a:ea typeface="+mj-lt"/>
                <a:cs typeface="+mj-lt"/>
              </a:rPr>
              <a:t>масив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от</a:t>
            </a:r>
            <a:r>
              <a:rPr lang="en-US" sz="3950" dirty="0">
                <a:ea typeface="+mj-lt"/>
                <a:cs typeface="+mj-lt"/>
              </a:rPr>
              <a:t> </a:t>
            </a:r>
            <a:r>
              <a:rPr lang="en-US" sz="3950" dirty="0" err="1">
                <a:ea typeface="+mj-lt"/>
                <a:cs typeface="+mj-lt"/>
              </a:rPr>
              <a:t>един</a:t>
            </a:r>
            <a:r>
              <a:rPr lang="en-US" sz="3950" dirty="0">
                <a:ea typeface="+mj-lt"/>
                <a:cs typeface="+mj-lt"/>
              </a:rPr>
              <a:t> </a:t>
            </a:r>
            <a:r>
              <a:rPr lang="en-US" sz="3950" dirty="0" err="1">
                <a:ea typeface="+mj-lt"/>
                <a:cs typeface="+mj-lt"/>
              </a:rPr>
              <a:t>ред</a:t>
            </a:r>
            <a:endParaRPr lang="en-US" sz="3950" dirty="0" err="1"/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62CC542C-F6F1-4F54-978D-7545024A4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240" y="4572000"/>
            <a:ext cx="9673052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int[] arr = Console.ReadLine().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Split</a:t>
            </a:r>
            <a:r>
              <a:rPr lang="en-US" sz="2800" b="1" noProof="1">
                <a:latin typeface="Consolas" pitchFamily="49" charset="0"/>
              </a:rPr>
              <a:t>('</a:t>
            </a:r>
            <a:r>
              <a:rPr lang="bg-BG" sz="2800" b="1" noProof="1">
                <a:latin typeface="Consolas" pitchFamily="49" charset="0"/>
              </a:rPr>
              <a:t>,</a:t>
            </a:r>
            <a:r>
              <a:rPr lang="en-US" sz="2800" b="1" noProof="1">
                <a:latin typeface="Consolas" pitchFamily="49" charset="0"/>
              </a:rPr>
              <a:t> ')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Select</a:t>
            </a:r>
            <a:r>
              <a:rPr lang="en-US" sz="2800" b="1" noProof="1">
                <a:latin typeface="Consolas" pitchFamily="49" charset="0"/>
              </a:rPr>
              <a:t>(int.Parse).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ToArray</a:t>
            </a:r>
            <a:r>
              <a:rPr lang="en-US" sz="2800" b="1" noProof="1">
                <a:latin typeface="Consolas" pitchFamily="49" charset="0"/>
              </a:rPr>
              <a:t>();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EC9FD01E-C9C5-4AD9-9E8E-B2627F34C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92" y="2209800"/>
            <a:ext cx="967740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var inputLine = Console.ReadLine()</a:t>
            </a:r>
            <a:r>
              <a:rPr lang="bg-BG" sz="2800" b="1" noProof="1">
                <a:latin typeface="Consolas" pitchFamily="49" charset="0"/>
              </a:rPr>
              <a:t>;</a:t>
            </a:r>
            <a:endParaRPr lang="en-US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string[] items =</a:t>
            </a:r>
            <a:r>
              <a:rPr lang="bg-BG" sz="2800" b="1" noProof="1"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inputLine.Split('</a:t>
            </a:r>
            <a:r>
              <a:rPr lang="bg-BG" sz="2800" b="1" noProof="1">
                <a:latin typeface="Consolas" pitchFamily="49" charset="0"/>
              </a:rPr>
              <a:t>,</a:t>
            </a:r>
            <a:r>
              <a:rPr lang="en-US" sz="2800" b="1" noProof="1">
                <a:latin typeface="Consolas" pitchFamily="49" charset="0"/>
              </a:rPr>
              <a:t> ');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int[] arr = items.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Select</a:t>
            </a:r>
            <a:r>
              <a:rPr lang="en-US" sz="2800" b="1" noProof="1">
                <a:latin typeface="Consolas" pitchFamily="49" charset="0"/>
              </a:rPr>
              <a:t>(int.Parse).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ToArray</a:t>
            </a:r>
            <a:r>
              <a:rPr lang="en-US" sz="2800" b="1" noProof="1">
                <a:latin typeface="Consolas" pitchFamily="49" charset="0"/>
              </a:rPr>
              <a:t>();</a:t>
            </a:r>
          </a:p>
        </p:txBody>
      </p:sp>
      <p:sp>
        <p:nvSpPr>
          <p:cNvPr id="18" name="AutoShape 24">
            <a:extLst>
              <a:ext uri="{FF2B5EF4-FFF2-40B4-BE49-F238E27FC236}">
                <a16:creationId xmlns:a16="http://schemas.microsoft.com/office/drawing/2014/main" id="{D1170B69-20AC-40BF-936B-44FD33045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93926" y="4787151"/>
            <a:ext cx="1960164" cy="838906"/>
          </a:xfrm>
          <a:prstGeom prst="wedgeRoundRectCallout">
            <a:avLst>
              <a:gd name="adj1" fmla="val -90064"/>
              <a:gd name="adj2" fmla="val 282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Или  </a:t>
            </a:r>
            <a:endParaRPr lang="bg-BG">
              <a:solidFill>
                <a:schemeClr val="bg2"/>
              </a:solidFill>
            </a:endParaRPr>
          </a:p>
          <a:p>
            <a:pPr algn="ctr"/>
            <a:r>
              <a:rPr lang="en-US" sz="2800" b="1" noProof="1">
                <a:solidFill>
                  <a:schemeClr val="bg2"/>
                </a:solidFill>
              </a:rPr>
              <a:t>пократко</a:t>
            </a:r>
            <a:endParaRPr lang="en-US">
              <a:solidFill>
                <a:schemeClr val="bg2"/>
              </a:solidFill>
            </a:endParaRPr>
          </a:p>
        </p:txBody>
      </p:sp>
      <p:sp>
        <p:nvSpPr>
          <p:cNvPr id="19" name="AutoShape 24">
            <a:extLst>
              <a:ext uri="{FF2B5EF4-FFF2-40B4-BE49-F238E27FC236}">
                <a16:creationId xmlns:a16="http://schemas.microsoft.com/office/drawing/2014/main" id="{87ACD525-43EA-436B-B6A7-60CD7C84B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9872" y="1614865"/>
            <a:ext cx="3200400" cy="670563"/>
          </a:xfrm>
          <a:prstGeom prst="wedgeRoundRectCallout">
            <a:avLst>
              <a:gd name="adj1" fmla="val -63578"/>
              <a:gd name="adj2" fmla="val 534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800" b="1" noProof="1">
                <a:solidFill>
                  <a:schemeClr val="bg2"/>
                </a:solidFill>
              </a:rPr>
              <a:t>using System.LINQ;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AEC25669-4392-42D3-82E4-87585AB5D4B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901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>
            <a:extLst>
              <a:ext uri="{FF2B5EF4-FFF2-40B4-BE49-F238E27FC236}">
                <a16:creationId xmlns:a16="http://schemas.microsoft.com/office/drawing/2014/main" id="{51472965-591F-422F-91EA-C4D034ACF554}"/>
              </a:ext>
            </a:extLst>
          </p:cNvPr>
          <p:cNvSpPr txBox="1">
            <a:spLocks noChangeArrowheads="1"/>
          </p:cNvSpPr>
          <p:nvPr/>
        </p:nvSpPr>
        <p:spPr>
          <a:xfrm>
            <a:off x="190353" y="1196124"/>
            <a:ext cx="11815018" cy="5561125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</a:pPr>
            <a:r>
              <a:rPr lang="en-US" sz="3600" dirty="0" err="1"/>
              <a:t>За</a:t>
            </a:r>
            <a:r>
              <a:rPr lang="en-US" sz="3600" dirty="0"/>
              <a:t> </a:t>
            </a:r>
            <a:r>
              <a:rPr lang="en-US" sz="3600" dirty="0" err="1"/>
              <a:t>да</a:t>
            </a:r>
            <a:r>
              <a:rPr lang="en-US" sz="3600" dirty="0"/>
              <a:t> </a:t>
            </a:r>
            <a:r>
              <a:rPr lang="en-US" sz="3600" b="1" dirty="0" err="1">
                <a:solidFill>
                  <a:schemeClr val="bg1"/>
                </a:solidFill>
              </a:rPr>
              <a:t>принтираме</a:t>
            </a:r>
            <a:r>
              <a:rPr lang="en-US" sz="3600" dirty="0"/>
              <a:t> </a:t>
            </a:r>
            <a:r>
              <a:rPr lang="en-US" sz="3600" dirty="0" err="1"/>
              <a:t>всички</a:t>
            </a:r>
            <a:r>
              <a:rPr lang="en-US" sz="3600" dirty="0"/>
              <a:t> </a:t>
            </a:r>
            <a:r>
              <a:rPr lang="en-US" sz="3600" dirty="0" err="1"/>
              <a:t>елемнти</a:t>
            </a:r>
            <a:r>
              <a:rPr lang="en-US" sz="3600" dirty="0"/>
              <a:t> </a:t>
            </a:r>
            <a:r>
              <a:rPr lang="en-US" sz="3600" dirty="0" err="1"/>
              <a:t>на</a:t>
            </a:r>
            <a:r>
              <a:rPr lang="en-US" sz="3600" dirty="0"/>
              <a:t> </a:t>
            </a:r>
            <a:r>
              <a:rPr lang="en-US" sz="3600" dirty="0" err="1"/>
              <a:t>масива</a:t>
            </a:r>
            <a:r>
              <a:rPr lang="en-US" sz="3600" dirty="0"/>
              <a:t>, </a:t>
            </a:r>
            <a:r>
              <a:rPr lang="en-US" sz="3600" dirty="0" err="1"/>
              <a:t>може</a:t>
            </a:r>
            <a:r>
              <a:rPr lang="en-US" sz="3600" dirty="0"/>
              <a:t> </a:t>
            </a:r>
            <a:r>
              <a:rPr lang="en-US" sz="3600" dirty="0" err="1"/>
              <a:t>да</a:t>
            </a:r>
            <a:r>
              <a:rPr lang="en-US" sz="3600" dirty="0"/>
              <a:t> </a:t>
            </a:r>
            <a:r>
              <a:rPr lang="en-US" sz="3600" dirty="0" err="1"/>
              <a:t>използваме</a:t>
            </a:r>
            <a:r>
              <a:rPr lang="en-US" sz="3600" dirty="0">
                <a:solidFill>
                  <a:srgbClr val="234465"/>
                </a:solidFill>
              </a:rPr>
              <a:t> </a:t>
            </a:r>
            <a:r>
              <a:rPr lang="en-US" sz="3600" b="1" dirty="0">
                <a:solidFill>
                  <a:schemeClr val="bg1"/>
                </a:solidFill>
              </a:rPr>
              <a:t>for-</a:t>
            </a:r>
            <a:r>
              <a:rPr lang="en-US" sz="3600" b="1" dirty="0" err="1">
                <a:solidFill>
                  <a:schemeClr val="bg1"/>
                </a:solidFill>
              </a:rPr>
              <a:t>цикъл</a:t>
            </a:r>
            <a:r>
              <a:rPr lang="en-US" sz="3600" dirty="0"/>
              <a:t> </a:t>
            </a:r>
            <a:endParaRPr lang="en-US" sz="3400">
              <a:solidFill>
                <a:srgbClr val="1A334C"/>
              </a:solidFill>
            </a:endParaRPr>
          </a:p>
          <a:p>
            <a:pPr marL="457200" indent="-457200">
              <a:lnSpc>
                <a:spcPct val="100000"/>
              </a:lnSpc>
            </a:pPr>
            <a:r>
              <a:rPr lang="en-US" sz="3400" dirty="0" err="1">
                <a:ea typeface="+mn-lt"/>
                <a:cs typeface="+mn-lt"/>
              </a:rPr>
              <a:t>Разделяме</a:t>
            </a:r>
            <a:r>
              <a:rPr lang="en-US" sz="3400" dirty="0">
                <a:ea typeface="+mn-lt"/>
                <a:cs typeface="+mn-lt"/>
              </a:rPr>
              <a:t> </a:t>
            </a:r>
            <a:r>
              <a:rPr lang="en-US" sz="3400" dirty="0" err="1">
                <a:ea typeface="+mn-lt"/>
                <a:cs typeface="+mn-lt"/>
              </a:rPr>
              <a:t>елементите</a:t>
            </a:r>
            <a:r>
              <a:rPr lang="en-US" sz="3400" dirty="0">
                <a:ea typeface="+mn-lt"/>
                <a:cs typeface="+mn-lt"/>
              </a:rPr>
              <a:t> с </a:t>
            </a:r>
            <a:r>
              <a:rPr lang="en-US" sz="3400" dirty="0" err="1">
                <a:ea typeface="+mn-lt"/>
                <a:cs typeface="+mn-lt"/>
              </a:rPr>
              <a:t>интервал</a:t>
            </a:r>
            <a:r>
              <a:rPr lang="en-US" sz="3400" dirty="0">
                <a:ea typeface="+mn-lt"/>
                <a:cs typeface="+mn-lt"/>
              </a:rPr>
              <a:t> </a:t>
            </a:r>
            <a:r>
              <a:rPr lang="en-US" sz="3400" dirty="0" err="1">
                <a:ea typeface="+mn-lt"/>
                <a:cs typeface="+mn-lt"/>
              </a:rPr>
              <a:t>или</a:t>
            </a:r>
            <a:r>
              <a:rPr lang="en-US" sz="3400" dirty="0">
                <a:ea typeface="+mn-lt"/>
                <a:cs typeface="+mn-lt"/>
              </a:rPr>
              <a:t> </a:t>
            </a:r>
            <a:r>
              <a:rPr lang="en-US" sz="3400" dirty="0" err="1">
                <a:ea typeface="+mn-lt"/>
                <a:cs typeface="+mn-lt"/>
              </a:rPr>
              <a:t>нов</a:t>
            </a:r>
            <a:r>
              <a:rPr lang="en-US" sz="3400" dirty="0">
                <a:ea typeface="+mn-lt"/>
                <a:cs typeface="+mn-lt"/>
              </a:rPr>
              <a:t> </a:t>
            </a:r>
            <a:r>
              <a:rPr lang="en-US" sz="3400" dirty="0" err="1">
                <a:ea typeface="+mn-lt"/>
                <a:cs typeface="+mn-lt"/>
              </a:rPr>
              <a:t>ред</a:t>
            </a:r>
            <a:endParaRPr lang="en-US" sz="3400" dirty="0" err="1">
              <a:solidFill>
                <a:schemeClr val="tx2">
                  <a:lumMod val="75000"/>
                </a:schemeClr>
              </a:solidFill>
              <a:ea typeface="Calibri"/>
              <a:cs typeface="Calibri"/>
            </a:endParaRP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A26C1436-9ECB-4B45-8A3E-0897D17350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355" y="100750"/>
            <a:ext cx="9792489" cy="882654"/>
          </a:xfrm>
        </p:spPr>
        <p:txBody>
          <a:bodyPr/>
          <a:lstStyle/>
          <a:p>
            <a:r>
              <a:rPr lang="en-US" sz="3950" dirty="0" err="1">
                <a:ea typeface="+mj-lt"/>
                <a:cs typeface="+mj-lt"/>
              </a:rPr>
              <a:t>Отпечатване</a:t>
            </a:r>
            <a:r>
              <a:rPr lang="en-US" sz="3950" dirty="0">
                <a:ea typeface="+mj-lt"/>
                <a:cs typeface="+mj-lt"/>
              </a:rPr>
              <a:t> </a:t>
            </a:r>
            <a:r>
              <a:rPr lang="en-US" sz="3950" dirty="0" err="1">
                <a:ea typeface="+mj-lt"/>
                <a:cs typeface="+mj-lt"/>
              </a:rPr>
              <a:t>на</a:t>
            </a:r>
            <a:r>
              <a:rPr lang="en-US" sz="3950" dirty="0">
                <a:ea typeface="+mj-lt"/>
                <a:cs typeface="+mj-lt"/>
              </a:rPr>
              <a:t> </a:t>
            </a:r>
            <a:r>
              <a:rPr lang="en-US" sz="3950" dirty="0" err="1">
                <a:ea typeface="+mj-lt"/>
                <a:cs typeface="+mj-lt"/>
              </a:rPr>
              <a:t>масив</a:t>
            </a:r>
            <a:r>
              <a:rPr lang="en-US" sz="3950" dirty="0">
                <a:ea typeface="+mj-lt"/>
                <a:cs typeface="+mj-lt"/>
              </a:rPr>
              <a:t> </a:t>
            </a:r>
            <a:r>
              <a:rPr lang="en-US" sz="3950" dirty="0" err="1">
                <a:ea typeface="+mj-lt"/>
                <a:cs typeface="+mj-lt"/>
              </a:rPr>
              <a:t>на</a:t>
            </a:r>
            <a:r>
              <a:rPr lang="en-US" sz="3950" dirty="0">
                <a:ea typeface="+mj-lt"/>
                <a:cs typeface="+mj-lt"/>
              </a:rPr>
              <a:t> </a:t>
            </a:r>
            <a:r>
              <a:rPr lang="en-US" sz="3950" dirty="0" err="1">
                <a:ea typeface="+mj-lt"/>
                <a:cs typeface="+mj-lt"/>
              </a:rPr>
              <a:t>конзолата</a:t>
            </a:r>
            <a:endParaRPr lang="bg-BG" sz="3950" dirty="0">
              <a:ea typeface="Calibri"/>
              <a:cs typeface="Calibri"/>
            </a:endParaRP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CEE7FCDF-C3C0-4124-B1FC-29F7BE0E69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6941" y="3051671"/>
            <a:ext cx="9984157" cy="37113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/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400" b="1" noProof="1">
                <a:latin typeface="Consolas"/>
              </a:rPr>
              <a:t>string[]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/>
              </a:rPr>
              <a:t>arr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/>
              </a:rPr>
              <a:t> </a:t>
            </a:r>
            <a:r>
              <a:rPr lang="en-US" sz="2400" b="1" noProof="1">
                <a:latin typeface="Consolas"/>
              </a:rPr>
              <a:t>=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/>
              </a:rPr>
              <a:t>{</a:t>
            </a:r>
            <a:r>
              <a:rPr lang="en-US" sz="2400" b="1" noProof="1">
                <a:latin typeface="Consolas"/>
              </a:rPr>
              <a:t>"one", "two"</a:t>
            </a:r>
            <a:r>
              <a:rPr lang="en-US" sz="2400" b="1" noProof="1">
                <a:solidFill>
                  <a:schemeClr val="bg1"/>
                </a:solidFill>
                <a:latin typeface="Consolas"/>
              </a:rPr>
              <a:t>}</a:t>
            </a:r>
            <a:r>
              <a:rPr lang="en-US" sz="2400" b="1" noProof="1">
                <a:latin typeface="Consolas"/>
              </a:rPr>
              <a:t>;</a:t>
            </a:r>
            <a:endParaRPr lang="bg-BG" sz="2400" b="1" noProof="1">
              <a:latin typeface="Consolas"/>
            </a:endParaRP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bg-BG" sz="2400" b="1" i="1" noProof="1">
                <a:solidFill>
                  <a:schemeClr val="accent2"/>
                </a:solidFill>
                <a:latin typeface="Consolas"/>
              </a:rPr>
              <a:t>// == </a:t>
            </a:r>
            <a:r>
              <a:rPr lang="en-GB" sz="2400" b="1" i="1" noProof="1">
                <a:solidFill>
                  <a:schemeClr val="accent2"/>
                </a:solidFill>
                <a:latin typeface="Consolas"/>
              </a:rPr>
              <a:t>new string [2] {"one", "two"};</a:t>
            </a:r>
            <a:endParaRPr lang="en-US" sz="2400" b="1" i="1" noProof="1">
              <a:solidFill>
                <a:schemeClr val="accent2"/>
              </a:solidFill>
              <a:latin typeface="Consolas"/>
            </a:endParaRP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400" b="1" i="1" noProof="1">
                <a:solidFill>
                  <a:schemeClr val="accent2"/>
                </a:solidFill>
                <a:latin typeface="Consolas"/>
              </a:rPr>
              <a:t>// Обработване на елементите на масива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400" b="1" noProof="1">
                <a:latin typeface="Consolas"/>
              </a:rPr>
              <a:t>for (int index = 0; index &lt; arr.</a:t>
            </a:r>
            <a:r>
              <a:rPr lang="en-US" sz="2400" b="1" noProof="1">
                <a:solidFill>
                  <a:schemeClr val="bg1"/>
                </a:solidFill>
                <a:latin typeface="Consolas"/>
              </a:rPr>
              <a:t>Length</a:t>
            </a:r>
            <a:r>
              <a:rPr lang="en-US" sz="2400" b="1" noProof="1">
                <a:latin typeface="Consolas"/>
              </a:rPr>
              <a:t>; index++)</a:t>
            </a:r>
            <a:endParaRPr lang="bg-BG" sz="2400" b="1" noProof="1">
              <a:latin typeface="Consolas"/>
            </a:endParaRP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400" b="1" noProof="1">
                <a:latin typeface="Consolas"/>
              </a:rPr>
              <a:t>{</a:t>
            </a: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/>
              </a:rPr>
              <a:t> 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bg-BG" sz="2400" b="1" i="1" noProof="1">
                <a:solidFill>
                  <a:schemeClr val="accent2"/>
                </a:solidFill>
                <a:latin typeface="Consolas"/>
              </a:rPr>
              <a:t>  </a:t>
            </a:r>
            <a:r>
              <a:rPr lang="en-US" sz="2400" b="1" i="1" noProof="1">
                <a:solidFill>
                  <a:schemeClr val="accent2"/>
                </a:solidFill>
                <a:latin typeface="Consolas"/>
              </a:rPr>
              <a:t>//Принтираме всеки елемент на нов ред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400" b="1" noProof="1">
                <a:solidFill>
                  <a:schemeClr val="tx1">
                    <a:lumMod val="75000"/>
                  </a:schemeClr>
                </a:solidFill>
                <a:latin typeface="Consolas"/>
              </a:rPr>
              <a:t>  </a:t>
            </a:r>
            <a:r>
              <a:rPr lang="en-US" sz="2400" b="1" noProof="1">
                <a:latin typeface="Consolas"/>
              </a:rPr>
              <a:t>Console.WriteLine("arr[{0}] = {1}", index, </a:t>
            </a:r>
            <a:r>
              <a:rPr lang="en-US" sz="2400" b="1" noProof="1">
                <a:solidFill>
                  <a:schemeClr val="bg1"/>
                </a:solidFill>
                <a:latin typeface="Consolas"/>
              </a:rPr>
              <a:t>arr[</a:t>
            </a:r>
            <a:r>
              <a:rPr lang="en-US" sz="2400" b="1" noProof="1">
                <a:latin typeface="Consolas"/>
              </a:rPr>
              <a:t>index</a:t>
            </a:r>
            <a:r>
              <a:rPr lang="en-US" sz="2400" b="1" noProof="1">
                <a:solidFill>
                  <a:schemeClr val="bg1"/>
                </a:solidFill>
                <a:latin typeface="Consolas"/>
              </a:rPr>
              <a:t>]</a:t>
            </a:r>
            <a:r>
              <a:rPr lang="en-US" sz="2400" b="1" noProof="1">
                <a:latin typeface="Consolas"/>
              </a:rPr>
              <a:t>);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400" b="1" noProof="1">
                <a:latin typeface="Consolas"/>
              </a:rPr>
              <a:t>}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28D36A5D-ACEA-42F2-81F4-9EC6E329973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83370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10000"/>
              </a:lnSpc>
            </a:pPr>
            <a:r>
              <a:rPr lang="en-US" sz="3600" dirty="0" err="1"/>
              <a:t>Прочетете</a:t>
            </a:r>
            <a:r>
              <a:rPr lang="en-US" sz="3600" dirty="0"/>
              <a:t> </a:t>
            </a:r>
            <a:r>
              <a:rPr lang="en-US" sz="3600" dirty="0" err="1"/>
              <a:t>масив</a:t>
            </a:r>
            <a:r>
              <a:rPr lang="en-US" sz="3600" dirty="0"/>
              <a:t> </a:t>
            </a:r>
            <a:r>
              <a:rPr lang="en-US" sz="3600" dirty="0" err="1"/>
              <a:t>от</a:t>
            </a:r>
            <a:r>
              <a:rPr lang="en-US" sz="3600" dirty="0"/>
              <a:t> </a:t>
            </a:r>
            <a:r>
              <a:rPr lang="en-US" sz="3600" dirty="0" err="1"/>
              <a:t>числа</a:t>
            </a:r>
            <a:r>
              <a:rPr lang="en-US" sz="3600" dirty="0"/>
              <a:t> (</a:t>
            </a:r>
            <a:r>
              <a:rPr lang="en-US" sz="3600" b="1" dirty="0">
                <a:solidFill>
                  <a:schemeClr val="bg1"/>
                </a:solidFill>
                <a:latin typeface="Consolas"/>
              </a:rPr>
              <a:t>n</a:t>
            </a:r>
            <a:r>
              <a:rPr lang="en-US" sz="3600" b="1" dirty="0"/>
              <a:t> </a:t>
            </a:r>
            <a:r>
              <a:rPr lang="en-US" sz="3600" dirty="0" err="1"/>
              <a:t>реда</a:t>
            </a:r>
            <a:r>
              <a:rPr lang="en-US" sz="3600" dirty="0"/>
              <a:t> с </a:t>
            </a:r>
            <a:r>
              <a:rPr lang="en-US" sz="3600" dirty="0" err="1"/>
              <a:t>числа</a:t>
            </a:r>
            <a:r>
              <a:rPr lang="en-US" sz="3600" dirty="0"/>
              <a:t>), </a:t>
            </a:r>
            <a:r>
              <a:rPr lang="en-US" sz="3600" b="1" dirty="0" err="1">
                <a:solidFill>
                  <a:schemeClr val="bg1"/>
                </a:solidFill>
              </a:rPr>
              <a:t>обърнете</a:t>
            </a:r>
            <a:r>
              <a:rPr lang="en-US" sz="3600" b="1" dirty="0">
                <a:solidFill>
                  <a:schemeClr val="bg1"/>
                </a:solidFill>
              </a:rPr>
              <a:t> </a:t>
            </a:r>
            <a:r>
              <a:rPr lang="en-US" sz="3600" dirty="0" err="1"/>
              <a:t>го</a:t>
            </a:r>
            <a:r>
              <a:rPr lang="en-US" sz="3600" dirty="0"/>
              <a:t> и</a:t>
            </a:r>
            <a:br>
              <a:rPr lang="en-US" sz="3600" dirty="0"/>
            </a:br>
            <a:r>
              <a:rPr lang="en-US" sz="3600" dirty="0" err="1"/>
              <a:t>принтирайте</a:t>
            </a:r>
            <a:r>
              <a:rPr lang="en-US" sz="3600" dirty="0"/>
              <a:t> </a:t>
            </a:r>
            <a:r>
              <a:rPr lang="en-US" sz="3600" dirty="0" err="1"/>
              <a:t>елементите</a:t>
            </a:r>
            <a:r>
              <a:rPr lang="en-US" sz="3600" dirty="0"/>
              <a:t> </a:t>
            </a:r>
            <a:r>
              <a:rPr lang="en-US" sz="3600" dirty="0" err="1"/>
              <a:t>на</a:t>
            </a:r>
            <a:r>
              <a:rPr lang="en-US" sz="3600" dirty="0"/>
              <a:t> </a:t>
            </a:r>
            <a:r>
              <a:rPr lang="en-US" sz="3600" dirty="0" err="1"/>
              <a:t>нов</a:t>
            </a:r>
            <a:r>
              <a:rPr lang="en-US" sz="3600" dirty="0"/>
              <a:t> </a:t>
            </a:r>
            <a:r>
              <a:rPr lang="en-US" sz="3600" dirty="0" err="1"/>
              <a:t>ред</a:t>
            </a:r>
            <a:r>
              <a:rPr lang="en-US" sz="3600" dirty="0"/>
              <a:t>, </a:t>
            </a:r>
            <a:r>
              <a:rPr lang="en-US" sz="3600" dirty="0" err="1"/>
              <a:t>разделени</a:t>
            </a:r>
            <a:r>
              <a:rPr lang="en-US" sz="3600" dirty="0"/>
              <a:t> с</a:t>
            </a:r>
            <a:br>
              <a:rPr lang="en-US" sz="3600" dirty="0"/>
            </a:br>
            <a:r>
              <a:rPr lang="en-US" sz="3600" dirty="0" err="1"/>
              <a:t>интеравал</a:t>
            </a:r>
            <a:r>
              <a:rPr lang="en-US" sz="3600" dirty="0"/>
              <a:t>:</a:t>
            </a:r>
            <a:endParaRPr lang="en-US" sz="3600" dirty="0">
              <a:ea typeface="Calibri"/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950" err="1"/>
              <a:t>Задача</a:t>
            </a:r>
            <a:r>
              <a:rPr lang="en-US" sz="3950"/>
              <a:t>: </a:t>
            </a:r>
            <a:r>
              <a:rPr lang="en-US" sz="3950" err="1">
                <a:ea typeface="+mj-lt"/>
                <a:cs typeface="+mj-lt"/>
              </a:rPr>
              <a:t>Отпечатване</a:t>
            </a:r>
            <a:r>
              <a:rPr lang="en-US" sz="3950">
                <a:ea typeface="+mj-lt"/>
                <a:cs typeface="+mj-lt"/>
              </a:rPr>
              <a:t> </a:t>
            </a:r>
            <a:r>
              <a:rPr lang="en-US" sz="3950" err="1">
                <a:ea typeface="+mj-lt"/>
                <a:cs typeface="+mj-lt"/>
              </a:rPr>
              <a:t>на</a:t>
            </a:r>
            <a:r>
              <a:rPr lang="en-US" sz="3950">
                <a:ea typeface="+mj-lt"/>
                <a:cs typeface="+mj-lt"/>
              </a:rPr>
              <a:t> </a:t>
            </a:r>
            <a:r>
              <a:rPr lang="en-US" sz="3950" err="1">
                <a:ea typeface="+mj-lt"/>
                <a:cs typeface="+mj-lt"/>
              </a:rPr>
              <a:t>числа</a:t>
            </a:r>
            <a:r>
              <a:rPr lang="en-US" sz="3950">
                <a:ea typeface="+mj-lt"/>
                <a:cs typeface="+mj-lt"/>
              </a:rPr>
              <a:t> в </a:t>
            </a:r>
            <a:r>
              <a:rPr lang="en-US" sz="3950" err="1">
                <a:ea typeface="+mj-lt"/>
                <a:cs typeface="+mj-lt"/>
              </a:rPr>
              <a:t>обратен</a:t>
            </a:r>
            <a:r>
              <a:rPr lang="en-US" sz="3950">
                <a:ea typeface="+mj-lt"/>
                <a:cs typeface="+mj-lt"/>
              </a:rPr>
              <a:t> </a:t>
            </a:r>
            <a:r>
              <a:rPr lang="en-US" sz="3950" err="1">
                <a:ea typeface="+mj-lt"/>
                <a:cs typeface="+mj-lt"/>
              </a:rPr>
              <a:t>ред</a:t>
            </a:r>
            <a:endParaRPr lang="bg-BG" err="1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748367" y="3208084"/>
            <a:ext cx="734484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</a:t>
            </a:r>
            <a:endParaRPr lang="en-US" sz="32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403844" y="3946749"/>
            <a:ext cx="24604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30 20 10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605139" y="4064205"/>
            <a:ext cx="473861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479872" y="2966014"/>
            <a:ext cx="758485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b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bg-BG" sz="3200" b="1" noProof="1">
                <a:latin typeface="Consolas" panose="020B0609020204030204" pitchFamily="49" charset="0"/>
              </a:rPr>
              <a:t>-1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9</a:t>
            </a:r>
            <a:r>
              <a:rPr lang="en-GB" sz="3200" b="1" noProof="1">
                <a:latin typeface="Consolas" panose="020B0609020204030204" pitchFamily="49" charset="0"/>
              </a:rPr>
              <a:t>9</a:t>
            </a:r>
            <a:endParaRPr lang="bg-BG" sz="3200" b="1" noProof="1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8179059" y="3951237"/>
            <a:ext cx="26982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 99 20 -1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7467600" y="4067889"/>
            <a:ext cx="473861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E150BD16-F15E-4E9E-86AA-FEE0C7556F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2293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1" grpId="0" animBg="1"/>
      <p:bldP spid="22" grpId="0" animBg="1"/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950" err="1"/>
              <a:t>Решение</a:t>
            </a:r>
            <a:r>
              <a:rPr lang="en-US" sz="3950"/>
              <a:t>: </a:t>
            </a:r>
            <a:r>
              <a:rPr lang="en-US" sz="3950" err="1"/>
              <a:t>Отпечатване</a:t>
            </a:r>
            <a:r>
              <a:rPr lang="en-US" sz="3950"/>
              <a:t> </a:t>
            </a:r>
            <a:r>
              <a:rPr lang="en-US" sz="3950" err="1"/>
              <a:t>на</a:t>
            </a:r>
            <a:r>
              <a:rPr lang="en-US" sz="3950"/>
              <a:t> </a:t>
            </a:r>
            <a:r>
              <a:rPr lang="en-US" sz="3950" err="1"/>
              <a:t>числа</a:t>
            </a:r>
            <a:r>
              <a:rPr lang="en-US" sz="3950"/>
              <a:t> в </a:t>
            </a:r>
            <a:r>
              <a:rPr lang="en-US" sz="3950" err="1"/>
              <a:t>обратен</a:t>
            </a:r>
            <a:r>
              <a:rPr lang="en-US" sz="3950"/>
              <a:t> </a:t>
            </a:r>
            <a:r>
              <a:rPr lang="en-US" sz="3950" err="1"/>
              <a:t>ред</a:t>
            </a:r>
            <a:endParaRPr lang="en-US" err="1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702532" y="1340769"/>
            <a:ext cx="9703265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 anchor="t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i="1" noProof="1">
                <a:solidFill>
                  <a:schemeClr val="accent2"/>
                </a:solidFill>
                <a:latin typeface="Consolas"/>
              </a:rPr>
              <a:t>// Прочитане на масива (n на брой реда от числа)</a:t>
            </a:r>
            <a:endParaRPr lang="en-US" sz="2400" noProof="1">
              <a:solidFill>
                <a:schemeClr val="accent2"/>
              </a:solidFill>
              <a:latin typeface="Consolas"/>
              <a:ea typeface="+mn-lt"/>
              <a:cs typeface="+mn-lt"/>
            </a:endParaRP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/>
              </a:rPr>
              <a:t>var n = int.Parse(Console.ReadLine());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/>
              </a:rPr>
              <a:t>var arr = new int[n];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/>
              </a:rPr>
              <a:t>for (int i = 0; i &lt; n; i++) {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/>
              </a:rPr>
              <a:t>  arr[i] = int.Parse(Console.ReadLine()); }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i="1" noProof="1">
                <a:solidFill>
                  <a:schemeClr val="accent2"/>
                </a:solidFill>
                <a:latin typeface="Consolas"/>
              </a:rPr>
              <a:t>// Отпечатване на масива от последния до първия елемент</a:t>
            </a:r>
            <a:endParaRPr lang="en-US" sz="2400" noProof="1">
              <a:solidFill>
                <a:schemeClr val="accent2"/>
              </a:solidFill>
              <a:ea typeface="+mn-lt"/>
              <a:cs typeface="+mn-lt"/>
            </a:endParaRP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/>
              </a:rPr>
              <a:t>for (int i = </a:t>
            </a:r>
            <a:r>
              <a:rPr lang="en-US" sz="2400" b="1" noProof="1">
                <a:solidFill>
                  <a:schemeClr val="bg1"/>
                </a:solidFill>
                <a:latin typeface="Consolas"/>
              </a:rPr>
              <a:t>n-1</a:t>
            </a:r>
            <a:r>
              <a:rPr lang="en-US" sz="2400" b="1" noProof="1">
                <a:latin typeface="Consolas"/>
              </a:rPr>
              <a:t>; i </a:t>
            </a:r>
            <a:r>
              <a:rPr lang="en-US" sz="2400" b="1" noProof="1">
                <a:solidFill>
                  <a:schemeClr val="bg1"/>
                </a:solidFill>
                <a:latin typeface="Consolas"/>
              </a:rPr>
              <a:t>&gt;=</a:t>
            </a:r>
            <a:r>
              <a:rPr lang="en-US" sz="2400" b="1" noProof="1">
                <a:latin typeface="Consolas"/>
              </a:rPr>
              <a:t> 0; </a:t>
            </a:r>
            <a:r>
              <a:rPr lang="en-US" sz="2400" b="1" noProof="1">
                <a:solidFill>
                  <a:schemeClr val="bg1"/>
                </a:solidFill>
                <a:latin typeface="Consolas"/>
              </a:rPr>
              <a:t>i--</a:t>
            </a:r>
            <a:r>
              <a:rPr lang="en-US" sz="2400" b="1" noProof="1">
                <a:latin typeface="Consolas"/>
              </a:rPr>
              <a:t>) {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/>
              </a:rPr>
              <a:t>  Console.Write(arr[i] + " "); }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/>
              </a:rPr>
              <a:t>Console.WriteLine();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711678-4CD3-4A48-97D3-F95B49EB7C2F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err="1"/>
              <a:t>Тествайте</a:t>
            </a:r>
            <a:r>
              <a:rPr lang="en-US" sz="2000"/>
              <a:t> </a:t>
            </a:r>
            <a:r>
              <a:rPr lang="en-US" sz="2000" err="1"/>
              <a:t>решението</a:t>
            </a:r>
            <a:r>
              <a:rPr lang="en-US" sz="2000"/>
              <a:t> в Judge: </a:t>
            </a:r>
            <a:r>
              <a:rPr lang="en-US" sz="2000">
                <a:hlinkClick r:id="rId2"/>
              </a:rPr>
              <a:t>https://judge.softuni.org/Contests/Practice/Index/3171#1</a:t>
            </a:r>
            <a:endParaRPr lang="en-US" sz="2000">
              <a:ea typeface="Calibri"/>
              <a:cs typeface="Calibri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0C7C8A6-E145-46EE-9157-98FD1110390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2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200" dirty="0" err="1"/>
              <a:t>Прочетете</a:t>
            </a:r>
            <a:r>
              <a:rPr lang="en-US" sz="3200" dirty="0">
                <a:solidFill>
                  <a:srgbClr val="234465"/>
                </a:solidFill>
              </a:rPr>
              <a:t> </a:t>
            </a:r>
            <a:r>
              <a:rPr lang="en-US" sz="3200" b="1" dirty="0" err="1">
                <a:solidFill>
                  <a:schemeClr val="bg1"/>
                </a:solidFill>
              </a:rPr>
              <a:t>масив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от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реални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 err="1">
                <a:solidFill>
                  <a:schemeClr val="bg1"/>
                </a:solidFill>
              </a:rPr>
              <a:t>числа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dirty="0"/>
              <a:t>(</a:t>
            </a:r>
            <a:r>
              <a:rPr lang="en-US" sz="3200" dirty="0" err="1"/>
              <a:t>разделени</a:t>
            </a:r>
            <a:r>
              <a:rPr lang="en-US" sz="3200" dirty="0"/>
              <a:t> с </a:t>
            </a:r>
            <a:r>
              <a:rPr lang="en-US" sz="3200" dirty="0" err="1"/>
              <a:t>интервал</a:t>
            </a:r>
            <a:r>
              <a:rPr lang="en-US" sz="3200" dirty="0"/>
              <a:t>),</a:t>
            </a:r>
            <a:r>
              <a:rPr lang="en-US" sz="3200" dirty="0">
                <a:solidFill>
                  <a:srgbClr val="234465"/>
                </a:solidFill>
              </a:rPr>
              <a:t> </a:t>
            </a:r>
            <a:r>
              <a:rPr lang="en-US" sz="3200" dirty="0" err="1">
                <a:solidFill>
                  <a:srgbClr val="234465"/>
                </a:solidFill>
              </a:rPr>
              <a:t>закръглете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ги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по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начина</a:t>
            </a:r>
            <a:r>
              <a:rPr lang="en-US" sz="3200" dirty="0"/>
              <a:t> "</a:t>
            </a:r>
            <a:r>
              <a:rPr lang="en-US" sz="32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away from 0</a:t>
            </a:r>
            <a:r>
              <a:rPr lang="en-US" sz="3200" dirty="0"/>
              <a:t>" </a:t>
            </a:r>
            <a:r>
              <a:rPr lang="en-US" sz="3200" dirty="0" err="1">
                <a:ea typeface="+mn-lt"/>
                <a:cs typeface="+mn-lt"/>
              </a:rPr>
              <a:t>отпечатайте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изхода</a:t>
            </a:r>
            <a:r>
              <a:rPr lang="en-US" sz="3200" dirty="0">
                <a:ea typeface="+mn-lt"/>
                <a:cs typeface="+mn-lt"/>
              </a:rPr>
              <a:t> </a:t>
            </a:r>
            <a:r>
              <a:rPr lang="en-US" sz="3200" dirty="0" err="1">
                <a:ea typeface="+mn-lt"/>
                <a:cs typeface="+mn-lt"/>
              </a:rPr>
              <a:t>както</a:t>
            </a:r>
            <a:r>
              <a:rPr lang="en-US" sz="3200" dirty="0">
                <a:ea typeface="+mn-lt"/>
                <a:cs typeface="+mn-lt"/>
              </a:rPr>
              <a:t> е в </a:t>
            </a:r>
            <a:r>
              <a:rPr lang="en-US" sz="3200" dirty="0" err="1">
                <a:ea typeface="+mn-lt"/>
                <a:cs typeface="+mn-lt"/>
              </a:rPr>
              <a:t>примера</a:t>
            </a:r>
            <a:r>
              <a:rPr lang="en-US" sz="3200" dirty="0"/>
              <a:t>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err="1"/>
              <a:t>Задача</a:t>
            </a:r>
            <a:r>
              <a:rPr lang="en-US" sz="3950"/>
              <a:t>: </a:t>
            </a:r>
            <a:r>
              <a:rPr lang="en-US" sz="3950" err="1"/>
              <a:t>Закръглени</a:t>
            </a:r>
            <a:r>
              <a:rPr lang="en-US" sz="3950"/>
              <a:t> </a:t>
            </a:r>
            <a:r>
              <a:rPr lang="en-US" sz="3950" err="1"/>
              <a:t>числа</a:t>
            </a:r>
            <a:endParaRPr lang="en-US" sz="3950">
              <a:ea typeface="Calibri"/>
              <a:cs typeface="Calibri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035452" y="2850364"/>
            <a:ext cx="3695699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0.9 1.5 2.4 2.5 3.14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970590" y="3827386"/>
            <a:ext cx="2438400" cy="26796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0.9 =&gt; 1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1.5 =&gt; 2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2.4 =&gt; 2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2.5 =&gt; 3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3.14 =&gt; 3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553200" y="2850364"/>
            <a:ext cx="4555289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-5.01 -1.599 -2.5 -1.50 0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7419372" y="3872197"/>
            <a:ext cx="2598517" cy="26796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-5.01 =&gt; -5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-1.599 =&gt; -2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-2.5 =&gt; -3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-1.50 =&gt; -2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0 =&gt; 0</a:t>
            </a: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4D83DE54-C48E-405A-A173-869BA4838FE1}"/>
              </a:ext>
            </a:extLst>
          </p:cNvPr>
          <p:cNvSpPr/>
          <p:nvPr/>
        </p:nvSpPr>
        <p:spPr bwMode="auto">
          <a:xfrm flipV="1">
            <a:off x="6552236" y="3872197"/>
            <a:ext cx="752595" cy="751392"/>
          </a:xfrm>
          <a:prstGeom prst="ben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5FD574B5-C0AA-4E4F-9260-2D84AA84E511}"/>
              </a:ext>
            </a:extLst>
          </p:cNvPr>
          <p:cNvSpPr/>
          <p:nvPr/>
        </p:nvSpPr>
        <p:spPr bwMode="auto">
          <a:xfrm flipV="1">
            <a:off x="1035306" y="3876004"/>
            <a:ext cx="752595" cy="751392"/>
          </a:xfrm>
          <a:prstGeom prst="ben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9C156A76-6A26-4A4E-96E4-A7033B298E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535086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5" grpId="0" animBg="1"/>
      <p:bldP spid="15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7D94433-AED6-4E44-8BA3-ED2E6ABE371D}"/>
              </a:ext>
            </a:extLst>
          </p:cNvPr>
          <p:cNvSpPr txBox="1">
            <a:spLocks/>
          </p:cNvSpPr>
          <p:nvPr/>
        </p:nvSpPr>
        <p:spPr>
          <a:xfrm>
            <a:off x="190451" y="1196126"/>
            <a:ext cx="11808021" cy="5185625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en-US" sz="335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Rounding</a:t>
            </a:r>
            <a:r>
              <a:rPr lang="en-US" sz="3350" dirty="0"/>
              <a:t> </a:t>
            </a:r>
            <a:r>
              <a:rPr lang="en-US" sz="3350" dirty="0" err="1">
                <a:ea typeface="+mn-lt"/>
                <a:cs typeface="+mn-lt"/>
              </a:rPr>
              <a:t>закръгля</a:t>
            </a:r>
            <a:r>
              <a:rPr lang="en-US" sz="3350" dirty="0">
                <a:ea typeface="+mn-lt"/>
                <a:cs typeface="+mn-lt"/>
              </a:rPr>
              <a:t> </a:t>
            </a:r>
            <a:r>
              <a:rPr lang="en-US" sz="3350" dirty="0" err="1">
                <a:ea typeface="+mn-lt"/>
                <a:cs typeface="+mn-lt"/>
              </a:rPr>
              <a:t>всяка</a:t>
            </a:r>
            <a:r>
              <a:rPr lang="en-US" sz="3350" dirty="0">
                <a:ea typeface="+mn-lt"/>
                <a:cs typeface="+mn-lt"/>
              </a:rPr>
              <a:t> </a:t>
            </a:r>
            <a:r>
              <a:rPr lang="en-US" sz="3350" dirty="0" err="1">
                <a:ea typeface="+mn-lt"/>
                <a:cs typeface="+mn-lt"/>
              </a:rPr>
              <a:t>стойност</a:t>
            </a:r>
            <a:r>
              <a:rPr lang="en-US" sz="3350" dirty="0">
                <a:ea typeface="+mn-lt"/>
                <a:cs typeface="+mn-lt"/>
              </a:rPr>
              <a:t> </a:t>
            </a:r>
            <a:r>
              <a:rPr lang="en-US" sz="3350" dirty="0" err="1">
                <a:ea typeface="+mn-lt"/>
                <a:cs typeface="+mn-lt"/>
              </a:rPr>
              <a:t>до</a:t>
            </a:r>
            <a:r>
              <a:rPr lang="en-US" sz="3350" dirty="0">
                <a:ea typeface="+mn-lt"/>
                <a:cs typeface="+mn-lt"/>
              </a:rPr>
              <a:t> </a:t>
            </a:r>
            <a:r>
              <a:rPr lang="en-US" sz="3350" dirty="0" err="1">
                <a:ea typeface="+mn-lt"/>
                <a:cs typeface="+mn-lt"/>
              </a:rPr>
              <a:t>най-близкото</a:t>
            </a:r>
            <a:r>
              <a:rPr lang="en-US" sz="3350" dirty="0">
                <a:ea typeface="+mn-lt"/>
                <a:cs typeface="+mn-lt"/>
              </a:rPr>
              <a:t> </a:t>
            </a:r>
            <a:r>
              <a:rPr lang="en-US" sz="3350" dirty="0" err="1">
                <a:ea typeface="+mn-lt"/>
                <a:cs typeface="+mn-lt"/>
              </a:rPr>
              <a:t>число</a:t>
            </a:r>
            <a:endParaRPr lang="en-US" dirty="0" err="1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06F11998-C005-4CF0-BA2E-63C3D0A37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792489" cy="882654"/>
          </a:xfrm>
        </p:spPr>
        <p:txBody>
          <a:bodyPr/>
          <a:lstStyle/>
          <a:p>
            <a:r>
              <a:rPr lang="en-US" sz="3950" err="1"/>
              <a:t>Решение</a:t>
            </a:r>
            <a:r>
              <a:rPr lang="en-US" sz="3950"/>
              <a:t>: </a:t>
            </a:r>
            <a:r>
              <a:rPr lang="en-US" sz="3950" err="1">
                <a:ea typeface="+mj-lt"/>
                <a:cs typeface="+mj-lt"/>
              </a:rPr>
              <a:t>Закръглени</a:t>
            </a:r>
            <a:r>
              <a:rPr lang="en-US" sz="3950">
                <a:ea typeface="+mj-lt"/>
                <a:cs typeface="+mj-lt"/>
              </a:rPr>
              <a:t> </a:t>
            </a:r>
            <a:r>
              <a:rPr lang="en-US" sz="3950" err="1">
                <a:ea typeface="+mj-lt"/>
                <a:cs typeface="+mj-lt"/>
              </a:rPr>
              <a:t>числа</a:t>
            </a:r>
            <a:endParaRPr lang="en-US" sz="3950" err="1"/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C404D53E-A072-4C4F-A8D9-7C6A1305B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997" y="1988840"/>
            <a:ext cx="10876829" cy="39422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 anchor="t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/>
              </a:rPr>
              <a:t>double[] nums = Console.ReadLine().Split()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/>
              </a:rPr>
              <a:t>  .Select(double.Parse).ToArray();</a:t>
            </a:r>
            <a:endParaRPr lang="en-US" sz="2600" b="1" i="1" noProof="1">
              <a:solidFill>
                <a:schemeClr val="accent2"/>
              </a:solidFill>
              <a:latin typeface="Consolas"/>
            </a:endParaRP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/>
              </a:rPr>
              <a:t>int[] roundedNums = new int[nums.Length];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/>
              </a:rPr>
              <a:t>for (int i = 0; i &lt; nums.Length; i++) {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/>
              </a:rPr>
              <a:t>  roundedNums[i] = (int)Math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/>
              </a:rPr>
              <a:t>    .</a:t>
            </a:r>
            <a:r>
              <a:rPr lang="en-US" sz="2600" b="1" noProof="1">
                <a:solidFill>
                  <a:schemeClr val="bg1"/>
                </a:solidFill>
                <a:latin typeface="Consolas"/>
              </a:rPr>
              <a:t>Round</a:t>
            </a:r>
            <a:r>
              <a:rPr lang="en-US" sz="2600" b="1" noProof="1">
                <a:latin typeface="Consolas"/>
              </a:rPr>
              <a:t>(nums[i], </a:t>
            </a:r>
            <a:r>
              <a:rPr lang="en-US" sz="2600" b="1" noProof="1">
                <a:solidFill>
                  <a:schemeClr val="bg1"/>
                </a:solidFill>
                <a:latin typeface="Consolas"/>
              </a:rPr>
              <a:t>MidpointRounding.AwayFromZero</a:t>
            </a:r>
            <a:r>
              <a:rPr lang="en-US" sz="2600" b="1" noProof="1">
                <a:latin typeface="Consolas"/>
              </a:rPr>
              <a:t>); }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GB" sz="2600" b="1" i="1" noProof="1">
                <a:solidFill>
                  <a:schemeClr val="accent2"/>
                </a:solidFill>
                <a:latin typeface="Consolas"/>
              </a:rPr>
              <a:t>// TODO: Принтирайте всяко число</a:t>
            </a:r>
            <a:endParaRPr lang="en-GB" sz="26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7" name="AutoShape 24">
            <a:extLst>
              <a:ext uri="{FF2B5EF4-FFF2-40B4-BE49-F238E27FC236}">
                <a16:creationId xmlns:a16="http://schemas.microsoft.com/office/drawing/2014/main" id="{8552C014-9EAA-490B-8AE9-0B298BEDC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2604" y="3788938"/>
            <a:ext cx="2241910" cy="914400"/>
          </a:xfrm>
          <a:prstGeom prst="wedgeRoundRectCallout">
            <a:avLst>
              <a:gd name="adj1" fmla="val -68506"/>
              <a:gd name="adj2" fmla="val 546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noProof="1">
                <a:solidFill>
                  <a:schemeClr val="bg2"/>
                </a:solidFill>
              </a:rPr>
              <a:t>2.5 =&gt; 3</a:t>
            </a:r>
            <a:endParaRPr lang="en-US" sz="3200" b="1" noProof="1">
              <a:solidFill>
                <a:schemeClr val="bg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F98041-6B0C-4B21-96C7-61D0FBFD7990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err="1">
                <a:ea typeface="+mn-lt"/>
                <a:cs typeface="+mn-lt"/>
              </a:rPr>
              <a:t>Тествайте</a:t>
            </a:r>
            <a:r>
              <a:rPr lang="en-US" sz="2000">
                <a:ea typeface="+mn-lt"/>
                <a:cs typeface="+mn-lt"/>
              </a:rPr>
              <a:t> </a:t>
            </a:r>
            <a:r>
              <a:rPr lang="en-US" sz="2000" err="1">
                <a:ea typeface="+mn-lt"/>
                <a:cs typeface="+mn-lt"/>
              </a:rPr>
              <a:t>решението</a:t>
            </a:r>
            <a:r>
              <a:rPr lang="en-US" sz="2000">
                <a:ea typeface="+mn-lt"/>
                <a:cs typeface="+mn-lt"/>
              </a:rPr>
              <a:t> в Judge</a:t>
            </a:r>
            <a:r>
              <a:rPr lang="en-US" sz="2000"/>
              <a:t>: </a:t>
            </a:r>
            <a:r>
              <a:rPr lang="en-US" sz="2000">
                <a:hlinkClick r:id="rId3"/>
              </a:rPr>
              <a:t>https://judge.softuni.org/Contests/Practice/Index/3171#2</a:t>
            </a:r>
            <a:endParaRPr lang="en-US" sz="2000">
              <a:ea typeface="Calibri"/>
              <a:cs typeface="Calibri"/>
            </a:endParaRP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63ADF031-72B3-468D-91A8-2D1D15D7FC3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07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">
            <a:extLst>
              <a:ext uri="{FF2B5EF4-FFF2-40B4-BE49-F238E27FC236}">
                <a16:creationId xmlns:a16="http://schemas.microsoft.com/office/drawing/2014/main" id="{E6034EAC-749D-42DD-A3F7-F25E08AFB6FC}"/>
              </a:ext>
            </a:extLst>
          </p:cNvPr>
          <p:cNvSpPr txBox="1">
            <a:spLocks noChangeArrowheads="1"/>
          </p:cNvSpPr>
          <p:nvPr/>
        </p:nvSpPr>
        <p:spPr>
          <a:xfrm>
            <a:off x="190451" y="1196126"/>
            <a:ext cx="11808021" cy="5185625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600" err="1"/>
              <a:t>Чрез</a:t>
            </a:r>
            <a:r>
              <a:rPr lang="en-US" sz="3600"/>
              <a:t> for-</a:t>
            </a:r>
            <a:r>
              <a:rPr lang="en-US" sz="3600" err="1"/>
              <a:t>цикъл</a:t>
            </a:r>
            <a:r>
              <a:rPr lang="en-US" sz="3600"/>
              <a:t>:</a:t>
            </a:r>
          </a:p>
          <a:p>
            <a:pPr marL="360045" indent="-360045">
              <a:lnSpc>
                <a:spcPct val="100000"/>
              </a:lnSpc>
              <a:spcBef>
                <a:spcPct val="0"/>
              </a:spcBef>
              <a:spcAft>
                <a:spcPts val="0"/>
              </a:spcAft>
            </a:pPr>
            <a:endParaRPr lang="en-US" sz="3600">
              <a:ea typeface="Calibri"/>
              <a:cs typeface="Calibri"/>
            </a:endParaRPr>
          </a:p>
          <a:p>
            <a:pPr marL="360045" indent="-360045">
              <a:lnSpc>
                <a:spcPct val="100000"/>
              </a:lnSpc>
              <a:spcBef>
                <a:spcPct val="0"/>
              </a:spcBef>
              <a:spcAft>
                <a:spcPts val="0"/>
              </a:spcAft>
            </a:pPr>
            <a:endParaRPr lang="en-US" sz="3600">
              <a:ea typeface="Calibri"/>
              <a:cs typeface="Calibri"/>
            </a:endParaRPr>
          </a:p>
          <a:p>
            <a:pPr marL="360045" indent="-360045">
              <a:lnSpc>
                <a:spcPct val="100000"/>
              </a:lnSpc>
              <a:spcBef>
                <a:spcPct val="0"/>
              </a:spcBef>
              <a:spcAft>
                <a:spcPts val="0"/>
              </a:spcAft>
            </a:pPr>
            <a:endParaRPr lang="en-US" sz="3600">
              <a:ea typeface="Calibri"/>
              <a:cs typeface="Calibri"/>
            </a:endParaRPr>
          </a:p>
          <a:p>
            <a:pPr marL="457200" indent="-457200">
              <a:lnSpc>
                <a:spcPct val="100000"/>
              </a:lnSpc>
              <a:spcAft>
                <a:spcPts val="0"/>
              </a:spcAft>
            </a:pPr>
            <a:r>
              <a:rPr lang="en-US" sz="3600" err="1">
                <a:solidFill>
                  <a:srgbClr val="234465"/>
                </a:solidFill>
                <a:latin typeface="Calibri"/>
                <a:ea typeface="Calibri"/>
                <a:cs typeface="Calibri"/>
              </a:rPr>
              <a:t>Чрез</a:t>
            </a:r>
            <a:r>
              <a:rPr lang="en-US" sz="3600">
                <a:solidFill>
                  <a:srgbClr val="234465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sz="3200" b="1" noProof="1">
                <a:solidFill>
                  <a:schemeClr val="bg1"/>
                </a:solidFill>
                <a:latin typeface="Consolas"/>
              </a:rPr>
              <a:t>string</a:t>
            </a:r>
            <a:r>
              <a:rPr lang="en-US" sz="320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.Join(разделител,</a:t>
            </a:r>
            <a:r>
              <a:rPr lang="en-US" sz="3200" b="1" noProof="1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масив)</a:t>
            </a:r>
            <a:r>
              <a:rPr lang="en-US" sz="3200"/>
              <a:t>:</a:t>
            </a:r>
            <a:endParaRPr lang="en-US" sz="360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235A0379-AB85-4067-AEF8-33669D3FC6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355" y="100750"/>
            <a:ext cx="9792489" cy="882654"/>
          </a:xfrm>
        </p:spPr>
        <p:txBody>
          <a:bodyPr vert="horz" lIns="108000" tIns="36000" rIns="108000" bIns="36000" rtlCol="0" anchor="ctr" anchorCtr="0">
            <a:noAutofit/>
          </a:bodyPr>
          <a:lstStyle/>
          <a:p>
            <a:r>
              <a:rPr lang="en-US" sz="3400" dirty="0" err="1"/>
              <a:t>Принтирайте</a:t>
            </a:r>
            <a:r>
              <a:rPr lang="en-US" sz="3400" dirty="0"/>
              <a:t> </a:t>
            </a:r>
            <a:r>
              <a:rPr lang="en-US" sz="3400" dirty="0" err="1"/>
              <a:t>масив</a:t>
            </a:r>
            <a:r>
              <a:rPr lang="en-US" sz="3400" dirty="0"/>
              <a:t> </a:t>
            </a:r>
            <a:r>
              <a:rPr lang="en-US" sz="3400" dirty="0" err="1"/>
              <a:t>чрез</a:t>
            </a:r>
            <a:r>
              <a:rPr lang="en-US" sz="3400" dirty="0"/>
              <a:t> for-</a:t>
            </a:r>
            <a:r>
              <a:rPr lang="en-US" sz="3400" dirty="0" err="1"/>
              <a:t>цикъл</a:t>
            </a:r>
            <a:r>
              <a:rPr lang="en-US" sz="3400" dirty="0"/>
              <a:t> </a:t>
            </a:r>
            <a:r>
              <a:rPr lang="en-US" sz="3400" noProof="1"/>
              <a:t>/ String.Join(…)</a:t>
            </a:r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974AF2BF-FA9D-4084-9DE5-DD16AB687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820" y="4149080"/>
            <a:ext cx="10522807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 anchor="t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50" b="1" noProof="1">
                <a:latin typeface="Consolas"/>
              </a:rPr>
              <a:t>int[] arr = { 1, 2, 3 };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50" b="1" noProof="1">
                <a:latin typeface="Consolas"/>
              </a:rPr>
              <a:t>Console.WriteLine(</a:t>
            </a:r>
            <a:r>
              <a:rPr lang="en-US" sz="2350" b="1" noProof="1">
                <a:solidFill>
                  <a:schemeClr val="bg1"/>
                </a:solidFill>
                <a:latin typeface="Consolas"/>
              </a:rPr>
              <a:t>string.Join(", ", arr)</a:t>
            </a:r>
            <a:r>
              <a:rPr lang="en-US" sz="2350" b="1" noProof="1">
                <a:latin typeface="Consolas"/>
              </a:rPr>
              <a:t>); </a:t>
            </a:r>
            <a:r>
              <a:rPr lang="en-US" sz="2350" b="1" i="1" noProof="1">
                <a:solidFill>
                  <a:schemeClr val="accent2"/>
                </a:solidFill>
                <a:latin typeface="Consolas"/>
              </a:rPr>
              <a:t>// 1, 2, 3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50" b="1" noProof="1">
                <a:latin typeface="Consolas"/>
              </a:rPr>
              <a:t>string[] strings = { "one", "two" };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50" b="1" noProof="1">
                <a:latin typeface="Consolas"/>
              </a:rPr>
              <a:t>Console.WriteLine(</a:t>
            </a:r>
            <a:r>
              <a:rPr lang="en-US" sz="2350" b="1" noProof="1">
                <a:solidFill>
                  <a:schemeClr val="bg1"/>
                </a:solidFill>
                <a:latin typeface="Consolas"/>
              </a:rPr>
              <a:t>string.Join(" - ", strings)</a:t>
            </a:r>
            <a:r>
              <a:rPr lang="en-US" sz="2350" b="1" noProof="1">
                <a:latin typeface="Consolas"/>
              </a:rPr>
              <a:t>); </a:t>
            </a:r>
            <a:r>
              <a:rPr lang="en-US" sz="2350" b="1" i="1" noProof="1">
                <a:solidFill>
                  <a:schemeClr val="accent2"/>
                </a:solidFill>
                <a:latin typeface="Consolas"/>
              </a:rPr>
              <a:t>// едно - две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12695F77-53AC-4A06-9D5E-63B11C449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820" y="1844824"/>
            <a:ext cx="6789007" cy="163388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int[] arr = { 10, 20, 30, 40, 50};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nn-NO" sz="2399" b="1" noProof="1">
                <a:latin typeface="Consolas" pitchFamily="49" charset="0"/>
              </a:rPr>
              <a:t>for (int i = 0; i &lt; arr.Length; i++) {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bg-BG" sz="2399" b="1" noProof="1">
                <a:latin typeface="Consolas" pitchFamily="49" charset="0"/>
              </a:rPr>
              <a:t>  </a:t>
            </a:r>
            <a:r>
              <a:rPr lang="nn-NO" sz="2399" b="1" noProof="1">
                <a:latin typeface="Consolas" pitchFamily="49" charset="0"/>
              </a:rPr>
              <a:t>Console.WriteLine(arr[i]); }</a:t>
            </a:r>
            <a:endParaRPr lang="en-US" sz="2399" b="1" noProof="1">
              <a:latin typeface="Consolas" pitchFamily="49" charset="0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1E3B0E99-BF32-4658-AB84-62AD798C1DD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8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513715" indent="-513715">
              <a:spcBef>
                <a:spcPts val="1200"/>
              </a:spcBef>
              <a:buClr>
                <a:schemeClr val="tx1"/>
              </a:buClr>
            </a:pPr>
            <a:r>
              <a:rPr lang="en-GB" b="1" err="1">
                <a:solidFill>
                  <a:schemeClr val="bg1"/>
                </a:solidFill>
              </a:rPr>
              <a:t>Масиви</a:t>
            </a:r>
            <a:endParaRPr lang="bg-BG" err="1">
              <a:solidFill>
                <a:schemeClr val="bg1"/>
              </a:solidFill>
            </a:endParaRPr>
          </a:p>
          <a:p>
            <a:pPr marL="513715" indent="-513715">
              <a:spcBef>
                <a:spcPts val="1200"/>
              </a:spcBef>
              <a:buClr>
                <a:schemeClr val="tx1"/>
              </a:buClr>
            </a:pPr>
            <a:r>
              <a:rPr lang="en-US" b="1" err="1">
                <a:solidFill>
                  <a:schemeClr val="bg1"/>
                </a:solidFill>
              </a:rPr>
              <a:t>Четене</a:t>
            </a:r>
            <a:r>
              <a:rPr lang="en-US" b="1">
                <a:solidFill>
                  <a:schemeClr val="bg1"/>
                </a:solidFill>
              </a:rPr>
              <a:t> </a:t>
            </a:r>
            <a:r>
              <a:rPr lang="en-US" err="1">
                <a:solidFill>
                  <a:srgbClr val="234465"/>
                </a:solidFill>
              </a:rPr>
              <a:t>на</a:t>
            </a:r>
            <a:r>
              <a:rPr lang="en-US"/>
              <a:t> </a:t>
            </a:r>
            <a:r>
              <a:rPr lang="en-US" err="1"/>
              <a:t>масиви</a:t>
            </a:r>
            <a:r>
              <a:rPr lang="en-US"/>
              <a:t> </a:t>
            </a:r>
            <a:r>
              <a:rPr lang="en-US" err="1"/>
              <a:t>от</a:t>
            </a:r>
            <a:r>
              <a:rPr lang="en-US"/>
              <a:t> </a:t>
            </a:r>
            <a:r>
              <a:rPr lang="en-US" err="1"/>
              <a:t>конзолата</a:t>
            </a:r>
            <a:endParaRPr lang="en-US" err="1">
              <a:cs typeface="Calibri"/>
            </a:endParaRPr>
          </a:p>
          <a:p>
            <a:pPr marL="513715" indent="-513715">
              <a:spcBef>
                <a:spcPts val="1200"/>
              </a:spcBef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Foreach</a:t>
            </a:r>
            <a:r>
              <a:rPr lang="en-US" b="1">
                <a:solidFill>
                  <a:schemeClr val="bg1"/>
                </a:solidFill>
              </a:rPr>
              <a:t> </a:t>
            </a:r>
            <a:r>
              <a:rPr lang="en-US" b="1" err="1">
                <a:solidFill>
                  <a:schemeClr val="bg1"/>
                </a:solidFill>
              </a:rPr>
              <a:t>цикъл</a:t>
            </a:r>
            <a:endParaRPr lang="en-GB" b="1" err="1">
              <a:solidFill>
                <a:schemeClr val="bg1"/>
              </a:solidFill>
              <a:cs typeface="Calibri"/>
            </a:endParaRPr>
          </a:p>
          <a:p>
            <a:pPr marL="513715" indent="-513715"/>
            <a:endParaRPr lang="en-US"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err="1"/>
              <a:t>Съдържание</a:t>
            </a:r>
            <a:endParaRPr lang="bg-BG" err="1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0A4622B-E584-4DF2-8527-C7EC91A3078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875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131246" cy="552876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10000"/>
              </a:lnSpc>
            </a:pPr>
            <a:r>
              <a:rPr lang="en-US" sz="3600" dirty="0" err="1"/>
              <a:t>Прочетете</a:t>
            </a:r>
            <a:r>
              <a:rPr lang="en-US" sz="3600" dirty="0"/>
              <a:t> </a:t>
            </a:r>
            <a:r>
              <a:rPr lang="en-US" sz="3600" b="1" dirty="0" err="1">
                <a:solidFill>
                  <a:schemeClr val="bg1"/>
                </a:solidFill>
              </a:rPr>
              <a:t>масив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от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низове</a:t>
            </a:r>
            <a:r>
              <a:rPr lang="en-US" sz="3600" b="1" dirty="0">
                <a:solidFill>
                  <a:schemeClr val="bg1"/>
                </a:solidFill>
              </a:rPr>
              <a:t> </a:t>
            </a:r>
            <a:r>
              <a:rPr lang="en-US" sz="3600" dirty="0"/>
              <a:t>(</a:t>
            </a:r>
            <a:r>
              <a:rPr lang="en-US" sz="3600" dirty="0" err="1"/>
              <a:t>стойностите</a:t>
            </a:r>
            <a:r>
              <a:rPr lang="en-US" sz="3600" dirty="0"/>
              <a:t> </a:t>
            </a:r>
            <a:r>
              <a:rPr lang="en-US" sz="3600" dirty="0" err="1"/>
              <a:t>са</a:t>
            </a:r>
            <a:r>
              <a:rPr lang="en-US" sz="3600" dirty="0"/>
              <a:t> </a:t>
            </a:r>
            <a:r>
              <a:rPr lang="en-US" sz="3600" dirty="0" err="1"/>
              <a:t>разделени</a:t>
            </a:r>
            <a:r>
              <a:rPr lang="en-US" sz="3600" dirty="0"/>
              <a:t> с </a:t>
            </a:r>
            <a:r>
              <a:rPr lang="en-US" sz="3600" dirty="0" err="1"/>
              <a:t>интервал</a:t>
            </a:r>
            <a:r>
              <a:rPr lang="en-US" sz="3600" dirty="0"/>
              <a:t>), </a:t>
            </a:r>
            <a:r>
              <a:rPr lang="en-US" sz="3600" b="1" dirty="0" err="1">
                <a:solidFill>
                  <a:schemeClr val="bg1"/>
                </a:solidFill>
              </a:rPr>
              <a:t>обърнете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го</a:t>
            </a:r>
            <a:r>
              <a:rPr lang="en-US" sz="3600" b="1" dirty="0">
                <a:solidFill>
                  <a:schemeClr val="bg1"/>
                </a:solidFill>
              </a:rPr>
              <a:t> </a:t>
            </a:r>
            <a:r>
              <a:rPr lang="en-US" sz="3600" dirty="0">
                <a:solidFill>
                  <a:srgbClr val="234465"/>
                </a:solidFill>
              </a:rPr>
              <a:t>и</a:t>
            </a:r>
            <a:r>
              <a:rPr lang="en-US" sz="3600" dirty="0"/>
              <a:t>  </a:t>
            </a:r>
            <a:r>
              <a:rPr lang="en-US" sz="3600" b="1" dirty="0" err="1">
                <a:solidFill>
                  <a:schemeClr val="bg1"/>
                </a:solidFill>
              </a:rPr>
              <a:t>принтиратейте</a:t>
            </a:r>
            <a:r>
              <a:rPr lang="en-US" sz="3600" dirty="0"/>
              <a:t> </a:t>
            </a:r>
            <a:r>
              <a:rPr lang="en-US" sz="3600" dirty="0" err="1"/>
              <a:t>елементите</a:t>
            </a:r>
            <a:r>
              <a:rPr lang="en-US" sz="3600" dirty="0"/>
              <a:t>:</a:t>
            </a:r>
            <a:endParaRPr lang="bg-BG" dirty="0"/>
          </a:p>
          <a:p>
            <a:pPr marL="360045" indent="-360045">
              <a:lnSpc>
                <a:spcPct val="110000"/>
              </a:lnSpc>
            </a:pPr>
            <a:endParaRPr lang="en-US">
              <a:ea typeface="Calibri"/>
              <a:cs typeface="Calibri"/>
            </a:endParaRPr>
          </a:p>
          <a:p>
            <a:pPr marL="360045" indent="-360045">
              <a:lnSpc>
                <a:spcPct val="110000"/>
              </a:lnSpc>
              <a:spcBef>
                <a:spcPts val="2400"/>
              </a:spcBef>
            </a:pPr>
            <a:r>
              <a:rPr lang="en-US" sz="3600" dirty="0" err="1"/>
              <a:t>Обръщане</a:t>
            </a:r>
            <a:r>
              <a:rPr lang="en-US" sz="3600" dirty="0"/>
              <a:t> </a:t>
            </a:r>
            <a:r>
              <a:rPr lang="en-US" sz="3600" dirty="0" err="1"/>
              <a:t>на</a:t>
            </a:r>
            <a:r>
              <a:rPr lang="en-US" sz="3600" dirty="0"/>
              <a:t> </a:t>
            </a:r>
            <a:r>
              <a:rPr lang="en-US" sz="3600" dirty="0" err="1"/>
              <a:t>елементите</a:t>
            </a:r>
            <a:r>
              <a:rPr lang="en-US" sz="3600" dirty="0"/>
              <a:t> </a:t>
            </a:r>
            <a:r>
              <a:rPr lang="en-US" sz="3600" dirty="0" err="1"/>
              <a:t>на</a:t>
            </a:r>
            <a:r>
              <a:rPr lang="en-US" sz="3600" dirty="0"/>
              <a:t> </a:t>
            </a:r>
            <a:r>
              <a:rPr lang="en-US" sz="3600" dirty="0" err="1"/>
              <a:t>масив</a:t>
            </a:r>
            <a:r>
              <a:rPr lang="en-US" sz="3600" dirty="0"/>
              <a:t>:</a:t>
            </a:r>
            <a:endParaRPr lang="en-US" sz="3600" dirty="0">
              <a:ea typeface="Calibri"/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err="1"/>
              <a:t>Задача</a:t>
            </a:r>
            <a:r>
              <a:rPr lang="en-US" sz="3950"/>
              <a:t>: </a:t>
            </a:r>
            <a:r>
              <a:rPr lang="en-US" sz="3950" err="1"/>
              <a:t>Обърнат</a:t>
            </a:r>
            <a:r>
              <a:rPr lang="en-US" sz="3950"/>
              <a:t> </a:t>
            </a:r>
            <a:r>
              <a:rPr lang="en-US" sz="3950" err="1"/>
              <a:t>масив</a:t>
            </a:r>
            <a:r>
              <a:rPr lang="en-US" sz="3950"/>
              <a:t> </a:t>
            </a:r>
            <a:r>
              <a:rPr lang="en-US" sz="3950" err="1"/>
              <a:t>от</a:t>
            </a:r>
            <a:r>
              <a:rPr lang="en-US" sz="3950"/>
              <a:t> </a:t>
            </a:r>
            <a:r>
              <a:rPr lang="en-US" sz="3950" err="1"/>
              <a:t>низове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2689756"/>
            <a:ext cx="202559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 b c d 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15916" y="2686747"/>
            <a:ext cx="207932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 d c b a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923156" y="2791810"/>
            <a:ext cx="381000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178506" y="2686747"/>
            <a:ext cx="226158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-1 </a:t>
            </a:r>
            <a:r>
              <a:rPr lang="en-US" sz="2800" b="1" noProof="1">
                <a:latin typeface="Consolas" panose="020B0609020204030204" pitchFamily="49" charset="0"/>
              </a:rPr>
              <a:t>hi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ho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w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244612" y="2686747"/>
            <a:ext cx="226158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w ho hi -1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8651852" y="2791810"/>
            <a:ext cx="381000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680713" y="5431831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717452" y="5431831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754191" y="5431831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790930" y="5431831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d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827669" y="5431831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</a:t>
            </a:r>
          </a:p>
        </p:txBody>
      </p:sp>
      <p:cxnSp>
        <p:nvCxnSpPr>
          <p:cNvPr id="18" name="Curved Connector 17"/>
          <p:cNvCxnSpPr>
            <a:stCxn id="13" idx="0"/>
            <a:endCxn id="17" idx="0"/>
          </p:cNvCxnSpPr>
          <p:nvPr/>
        </p:nvCxnSpPr>
        <p:spPr>
          <a:xfrm rot="5400000" flipH="1" flipV="1">
            <a:off x="6094412" y="3358353"/>
            <a:ext cx="12700" cy="4146956"/>
          </a:xfrm>
          <a:prstGeom prst="curvedConnector3">
            <a:avLst>
              <a:gd name="adj1" fmla="val 1800000"/>
            </a:avLst>
          </a:prstGeom>
          <a:ln w="57150">
            <a:solidFill>
              <a:schemeClr val="tx1"/>
            </a:solidFill>
            <a:headEnd type="triangl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4" idx="0"/>
            <a:endCxn id="16" idx="0"/>
          </p:cNvCxnSpPr>
          <p:nvPr/>
        </p:nvCxnSpPr>
        <p:spPr>
          <a:xfrm rot="5400000" flipH="1" flipV="1">
            <a:off x="6094412" y="4395092"/>
            <a:ext cx="12700" cy="2073478"/>
          </a:xfrm>
          <a:prstGeom prst="curvedConnector3">
            <a:avLst>
              <a:gd name="adj1" fmla="val 1800000"/>
            </a:avLst>
          </a:prstGeom>
          <a:ln w="57150">
            <a:solidFill>
              <a:schemeClr val="tx1"/>
            </a:solidFill>
            <a:headEnd type="triangl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19486" y="4288282"/>
            <a:ext cx="1112805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err="1"/>
              <a:t>смяна</a:t>
            </a:r>
            <a:endParaRPr lang="en-US" sz="2800" err="1">
              <a:ea typeface="Calibri"/>
              <a:cs typeface="Calibri"/>
            </a:endParaRPr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2CA5FB26-5540-4875-AC0D-98EEDFD833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391078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3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err="1"/>
              <a:t>Решение</a:t>
            </a:r>
            <a:r>
              <a:rPr lang="en-US" sz="3950"/>
              <a:t>: </a:t>
            </a:r>
            <a:r>
              <a:rPr lang="en-US" sz="3950" err="1">
                <a:ea typeface="+mj-lt"/>
                <a:cs typeface="+mj-lt"/>
              </a:rPr>
              <a:t>Обърнат</a:t>
            </a:r>
            <a:r>
              <a:rPr lang="en-US" sz="3950">
                <a:ea typeface="+mj-lt"/>
                <a:cs typeface="+mj-lt"/>
              </a:rPr>
              <a:t> </a:t>
            </a:r>
            <a:r>
              <a:rPr lang="en-US" sz="3950" err="1">
                <a:ea typeface="+mj-lt"/>
                <a:cs typeface="+mj-lt"/>
              </a:rPr>
              <a:t>масив</a:t>
            </a:r>
            <a:r>
              <a:rPr lang="en-US" sz="3950">
                <a:ea typeface="+mj-lt"/>
                <a:cs typeface="+mj-lt"/>
              </a:rPr>
              <a:t> </a:t>
            </a:r>
            <a:r>
              <a:rPr lang="en-US" sz="3950" err="1">
                <a:ea typeface="+mj-lt"/>
                <a:cs typeface="+mj-lt"/>
              </a:rPr>
              <a:t>от</a:t>
            </a:r>
            <a:r>
              <a:rPr lang="en-US" sz="3950">
                <a:ea typeface="+mj-lt"/>
                <a:cs typeface="+mj-lt"/>
              </a:rPr>
              <a:t> </a:t>
            </a:r>
            <a:r>
              <a:rPr lang="en-US" sz="3950" err="1">
                <a:ea typeface="+mj-lt"/>
                <a:cs typeface="+mj-lt"/>
              </a:rPr>
              <a:t>низове</a:t>
            </a:r>
            <a:endParaRPr lang="en-US" sz="3950" b="0" err="1">
              <a:ea typeface="+mj-lt"/>
              <a:cs typeface="+mj-lt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914400" y="1466506"/>
            <a:ext cx="10545898" cy="40960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/>
            <a:r>
              <a:rPr lang="en-US" sz="2800" b="1" noProof="1">
                <a:latin typeface="Consolas" pitchFamily="49" charset="0"/>
              </a:rPr>
              <a:t>var items = Console.ReadLine().Split(' ').ToArray();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for (int i = 0; i &lt; items.Length / 2; i++)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   var oldElement = items[i];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   items[i] = items[items.Length - 1 - i];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   items[items.Length - 1 - i] = oldElement;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}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                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Console.WriteLine(string.Join(" ", items));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408FB7-C0D5-4108-937F-7305A1B864AA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err="1">
                <a:ea typeface="+mn-lt"/>
                <a:cs typeface="+mn-lt"/>
              </a:rPr>
              <a:t>Тествайте</a:t>
            </a:r>
            <a:r>
              <a:rPr lang="en-US" sz="2000">
                <a:ea typeface="+mn-lt"/>
                <a:cs typeface="+mn-lt"/>
              </a:rPr>
              <a:t> </a:t>
            </a:r>
            <a:r>
              <a:rPr lang="en-US" sz="2000" err="1">
                <a:ea typeface="+mn-lt"/>
                <a:cs typeface="+mn-lt"/>
              </a:rPr>
              <a:t>решението</a:t>
            </a:r>
            <a:r>
              <a:rPr lang="en-US" sz="2000">
                <a:ea typeface="+mn-lt"/>
                <a:cs typeface="+mn-lt"/>
              </a:rPr>
              <a:t> в Judge</a:t>
            </a:r>
            <a:r>
              <a:rPr lang="en-US" sz="2000"/>
              <a:t>: </a:t>
            </a:r>
            <a:r>
              <a:rPr lang="en-US" sz="2000">
                <a:hlinkClick r:id="rId2"/>
              </a:rPr>
              <a:t>https://judge.softuni.org/Contests/Practice/Index/3171#3</a:t>
            </a:r>
            <a:endParaRPr lang="en-US" sz="2000">
              <a:ea typeface="Calibri"/>
              <a:cs typeface="Calibri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6172673-EDD8-412F-9117-EFCD5EDCC38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736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A41B7F89-4090-4ED7-B0FB-002DA08F3AE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z="5350" dirty="0" err="1">
                <a:cs typeface="Arial"/>
              </a:rPr>
              <a:t>Обхождане</a:t>
            </a:r>
            <a:r>
              <a:rPr lang="en-GB" sz="5350" dirty="0">
                <a:cs typeface="Arial"/>
              </a:rPr>
              <a:t> </a:t>
            </a:r>
            <a:r>
              <a:rPr lang="en-GB" sz="5350" dirty="0" err="1">
                <a:cs typeface="Arial"/>
              </a:rPr>
              <a:t>на</a:t>
            </a:r>
            <a:r>
              <a:rPr lang="en-GB" sz="5350" dirty="0">
                <a:cs typeface="Arial"/>
              </a:rPr>
              <a:t> </a:t>
            </a:r>
            <a:r>
              <a:rPr lang="en-GB" sz="5350" dirty="0" err="1">
                <a:cs typeface="Arial"/>
              </a:rPr>
              <a:t>колекции</a:t>
            </a:r>
            <a:endParaRPr lang="en-GB" sz="5350" dirty="0" err="1">
              <a:ea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509B09-81B5-4806-8B1A-B938E0EB3A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990600"/>
            <a:ext cx="33528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14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EC4E25-94E7-4515-B190-FE054E06E2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GB" sz="3600" dirty="0" err="1">
                <a:ea typeface="+mn-lt"/>
                <a:cs typeface="+mn-lt"/>
              </a:rPr>
              <a:t>Преминава</a:t>
            </a:r>
            <a:r>
              <a:rPr lang="en-GB" sz="3600" dirty="0">
                <a:ea typeface="+mn-lt"/>
                <a:cs typeface="+mn-lt"/>
              </a:rPr>
              <a:t> </a:t>
            </a:r>
            <a:r>
              <a:rPr lang="en-GB" sz="3600" dirty="0" err="1">
                <a:ea typeface="+mn-lt"/>
                <a:cs typeface="+mn-lt"/>
              </a:rPr>
              <a:t>през</a:t>
            </a:r>
            <a:r>
              <a:rPr lang="en-GB" sz="3600" dirty="0">
                <a:ea typeface="+mn-lt"/>
                <a:cs typeface="+mn-lt"/>
              </a:rPr>
              <a:t> </a:t>
            </a:r>
            <a:r>
              <a:rPr lang="en-GB" sz="3600" b="1" dirty="0" err="1">
                <a:solidFill>
                  <a:schemeClr val="bg1"/>
                </a:solidFill>
                <a:ea typeface="+mn-lt"/>
                <a:cs typeface="+mn-lt"/>
              </a:rPr>
              <a:t>всички</a:t>
            </a:r>
            <a:r>
              <a:rPr lang="en-GB" sz="3600" b="1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en-GB" sz="3600" b="1" dirty="0" err="1">
                <a:solidFill>
                  <a:schemeClr val="bg1"/>
                </a:solidFill>
                <a:ea typeface="+mn-lt"/>
                <a:cs typeface="+mn-lt"/>
              </a:rPr>
              <a:t>елементи</a:t>
            </a:r>
            <a:r>
              <a:rPr lang="en-GB" sz="3600" dirty="0">
                <a:ea typeface="+mn-lt"/>
                <a:cs typeface="+mn-lt"/>
              </a:rPr>
              <a:t> в </a:t>
            </a:r>
            <a:r>
              <a:rPr lang="en-GB" sz="3600" dirty="0" err="1">
                <a:ea typeface="+mn-lt"/>
                <a:cs typeface="+mn-lt"/>
              </a:rPr>
              <a:t>колекцията</a:t>
            </a:r>
            <a:endParaRPr lang="bg-BG" dirty="0" err="1">
              <a:cs typeface="Calibri"/>
            </a:endParaRPr>
          </a:p>
          <a:p>
            <a:pPr marL="360045" indent="-360045">
              <a:buClr>
                <a:schemeClr val="tx1"/>
              </a:buClr>
            </a:pPr>
            <a:r>
              <a:rPr lang="en-GB" sz="3600" b="1" dirty="0" err="1">
                <a:solidFill>
                  <a:schemeClr val="bg1"/>
                </a:solidFill>
              </a:rPr>
              <a:t>Няма</a:t>
            </a:r>
            <a:r>
              <a:rPr lang="en-GB" sz="3600" b="1" dirty="0">
                <a:solidFill>
                  <a:schemeClr val="bg1"/>
                </a:solidFill>
              </a:rPr>
              <a:t> </a:t>
            </a:r>
            <a:r>
              <a:rPr lang="en-GB" sz="3600" dirty="0" err="1"/>
              <a:t>достъп</a:t>
            </a:r>
            <a:r>
              <a:rPr lang="en-GB" sz="3600" dirty="0"/>
              <a:t> </a:t>
            </a:r>
            <a:r>
              <a:rPr lang="en-GB" sz="3600" dirty="0" err="1"/>
              <a:t>до</a:t>
            </a:r>
            <a:r>
              <a:rPr lang="en-GB" sz="3600" dirty="0"/>
              <a:t> </a:t>
            </a:r>
            <a:r>
              <a:rPr lang="en-GB" sz="3600" dirty="0" err="1"/>
              <a:t>сегашния</a:t>
            </a:r>
            <a:r>
              <a:rPr lang="en-GB" sz="3600" dirty="0"/>
              <a:t> </a:t>
            </a:r>
            <a:r>
              <a:rPr lang="en-GB" sz="3600" dirty="0" err="1"/>
              <a:t>индекс</a:t>
            </a:r>
            <a:endParaRPr lang="en-GB" sz="3600" dirty="0" err="1">
              <a:ea typeface="Calibri"/>
              <a:cs typeface="Calibri"/>
            </a:endParaRPr>
          </a:p>
          <a:p>
            <a:pPr marL="360045" indent="-360045">
              <a:buClr>
                <a:schemeClr val="tx1"/>
              </a:buClr>
            </a:pPr>
            <a:r>
              <a:rPr lang="en-GB" sz="3600" b="1" dirty="0">
                <a:solidFill>
                  <a:schemeClr val="bg1"/>
                </a:solidFill>
              </a:rPr>
              <a:t>Read-only</a:t>
            </a:r>
            <a:endParaRPr lang="en-GB" sz="3600" b="1" dirty="0">
              <a:solidFill>
                <a:schemeClr val="bg1"/>
              </a:solidFill>
              <a:ea typeface="Calibri"/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93B491-40FF-4CC3-AD23-0DB57561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/>
              <a:t>Foreach </a:t>
            </a:r>
            <a:r>
              <a:rPr lang="en-GB" sz="3950" err="1"/>
              <a:t>цикъл</a:t>
            </a:r>
            <a:endParaRPr lang="en-GB" err="1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502AF08-FA6E-4C07-BF13-49B2FF9D3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0641" y="3444230"/>
            <a:ext cx="7924800" cy="21724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/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GB" sz="2800" b="1">
                <a:solidFill>
                  <a:schemeClr val="bg1"/>
                </a:solidFill>
                <a:latin typeface="Consolas" pitchFamily="49" charset="0"/>
              </a:rPr>
              <a:t>foreach </a:t>
            </a:r>
            <a:r>
              <a:rPr lang="en-GB" sz="2800" b="1">
                <a:latin typeface="Consolas" pitchFamily="49" charset="0"/>
              </a:rPr>
              <a:t>(var </a:t>
            </a:r>
            <a:r>
              <a:rPr lang="en-GB" sz="2800" b="1">
                <a:solidFill>
                  <a:schemeClr val="bg1"/>
                </a:solidFill>
                <a:latin typeface="Consolas" pitchFamily="49" charset="0"/>
              </a:rPr>
              <a:t>item in collection</a:t>
            </a:r>
            <a:r>
              <a:rPr lang="en-GB" sz="2800" b="1">
                <a:latin typeface="Consolas" pitchFamily="49" charset="0"/>
              </a:rPr>
              <a:t>)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GB" sz="28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GB" sz="2800" b="1">
                <a:solidFill>
                  <a:schemeClr val="tx1">
                    <a:lumMod val="75000"/>
                  </a:schemeClr>
                </a:solidFill>
                <a:latin typeface="Consolas"/>
              </a:rPr>
              <a:t>    </a:t>
            </a:r>
            <a:r>
              <a:rPr lang="en-GB" sz="2800" b="1" i="1">
                <a:solidFill>
                  <a:schemeClr val="accent2"/>
                </a:solidFill>
                <a:latin typeface="Consolas"/>
              </a:rPr>
              <a:t>// </a:t>
            </a:r>
            <a:r>
              <a:rPr lang="en-GB" sz="2800" b="1" i="1" err="1">
                <a:solidFill>
                  <a:schemeClr val="accent2"/>
                </a:solidFill>
                <a:latin typeface="Consolas"/>
              </a:rPr>
              <a:t>Използване</a:t>
            </a:r>
            <a:r>
              <a:rPr lang="en-GB" sz="2800" b="1" i="1">
                <a:solidFill>
                  <a:schemeClr val="accent2"/>
                </a:solidFill>
                <a:latin typeface="Consolas"/>
              </a:rPr>
              <a:t> </a:t>
            </a:r>
            <a:r>
              <a:rPr lang="en-GB" sz="2800" b="1" i="1" err="1">
                <a:solidFill>
                  <a:schemeClr val="accent2"/>
                </a:solidFill>
                <a:latin typeface="Consolas"/>
              </a:rPr>
              <a:t>на</a:t>
            </a:r>
            <a:r>
              <a:rPr lang="en-GB" sz="2800" b="1" i="1">
                <a:solidFill>
                  <a:schemeClr val="accent2"/>
                </a:solidFill>
                <a:latin typeface="Consolas"/>
              </a:rPr>
              <a:t> </a:t>
            </a:r>
            <a:r>
              <a:rPr lang="en-GB" sz="2800" b="1" i="1" err="1">
                <a:solidFill>
                  <a:schemeClr val="accent2"/>
                </a:solidFill>
                <a:latin typeface="Consolas"/>
              </a:rPr>
              <a:t>стойността</a:t>
            </a:r>
            <a:r>
              <a:rPr lang="en-GB" sz="2800" b="1" i="1">
                <a:solidFill>
                  <a:schemeClr val="accent2"/>
                </a:solidFill>
                <a:latin typeface="Consolas"/>
              </a:rPr>
              <a:t> тук</a:t>
            </a:r>
            <a:endParaRPr lang="en-GB" sz="2800" b="1" i="1">
              <a:solidFill>
                <a:schemeClr val="accent2"/>
              </a:solidFill>
              <a:latin typeface="Consolas" pitchFamily="49" charset="0"/>
            </a:endParaRP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GB" sz="28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4CA236-8FE0-4BB0-9BE3-BE229343BD41}"/>
              </a:ext>
            </a:extLst>
          </p:cNvPr>
          <p:cNvGrpSpPr/>
          <p:nvPr/>
        </p:nvGrpSpPr>
        <p:grpSpPr>
          <a:xfrm>
            <a:off x="8991600" y="1965659"/>
            <a:ext cx="2819400" cy="2819400"/>
            <a:chOff x="8599852" y="3338140"/>
            <a:chExt cx="2819400" cy="28194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3F86E19-8424-40BB-A69B-AF49DC0023F1}"/>
                </a:ext>
              </a:extLst>
            </p:cNvPr>
            <p:cNvSpPr/>
            <p:nvPr/>
          </p:nvSpPr>
          <p:spPr bwMode="auto">
            <a:xfrm>
              <a:off x="8599852" y="3338140"/>
              <a:ext cx="2819400" cy="28194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0493ACE-E47C-4D15-A25F-33F252AE6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7672" y="3485960"/>
              <a:ext cx="2523760" cy="25237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" name="Slide Number">
            <a:extLst>
              <a:ext uri="{FF2B5EF4-FFF2-40B4-BE49-F238E27FC236}">
                <a16:creationId xmlns:a16="http://schemas.microsoft.com/office/drawing/2014/main" id="{97167ACC-8AC8-4BE0-AA0D-D1B688C1FFB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8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084FCC8-35CA-406F-A453-E8E5B29C393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4683" y="2034000"/>
            <a:ext cx="10836275" cy="26100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200">
                <a:solidFill>
                  <a:schemeClr val="bg1"/>
                </a:solidFill>
              </a:rPr>
              <a:t>int[]</a:t>
            </a:r>
            <a:r>
              <a:rPr lang="en-US" sz="3200"/>
              <a:t> numbers = { 1, 2, 3, 4, 5 };</a:t>
            </a:r>
          </a:p>
          <a:p>
            <a:pPr>
              <a:lnSpc>
                <a:spcPct val="100000"/>
              </a:lnSpc>
            </a:pPr>
            <a:r>
              <a:rPr lang="en-US" sz="3200"/>
              <a:t>foreach (</a:t>
            </a:r>
            <a:r>
              <a:rPr lang="en-US" sz="3200">
                <a:solidFill>
                  <a:schemeClr val="bg1"/>
                </a:solidFill>
              </a:rPr>
              <a:t>int</a:t>
            </a:r>
            <a:r>
              <a:rPr lang="en-US" sz="3200"/>
              <a:t> number </a:t>
            </a:r>
            <a:r>
              <a:rPr lang="en-US" sz="3200">
                <a:solidFill>
                  <a:schemeClr val="bg1"/>
                </a:solidFill>
              </a:rPr>
              <a:t>in</a:t>
            </a:r>
            <a:r>
              <a:rPr lang="en-US" sz="3200"/>
              <a:t> numbers) </a:t>
            </a:r>
          </a:p>
          <a:p>
            <a:pPr>
              <a:lnSpc>
                <a:spcPct val="100000"/>
              </a:lnSpc>
            </a:pPr>
            <a:r>
              <a:rPr lang="en-US" sz="3200"/>
              <a:t>{</a:t>
            </a:r>
          </a:p>
          <a:p>
            <a:pPr>
              <a:lnSpc>
                <a:spcPct val="100000"/>
              </a:lnSpc>
            </a:pPr>
            <a:r>
              <a:rPr lang="en-US" sz="3200"/>
              <a:t>  Console.Write($"{number} ");</a:t>
            </a:r>
          </a:p>
          <a:p>
            <a:pPr>
              <a:lnSpc>
                <a:spcPct val="100000"/>
              </a:lnSpc>
            </a:pPr>
            <a:r>
              <a:rPr lang="en-US" sz="320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F1198EB-1319-4E52-B4FC-212A15A9A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err="1"/>
              <a:t>Принтиране</a:t>
            </a:r>
            <a:r>
              <a:rPr lang="en-US" sz="3950"/>
              <a:t> </a:t>
            </a:r>
            <a:r>
              <a:rPr lang="en-US" sz="3950" err="1"/>
              <a:t>на</a:t>
            </a:r>
            <a:r>
              <a:rPr lang="en-US" sz="3950"/>
              <a:t> </a:t>
            </a:r>
            <a:r>
              <a:rPr lang="en-US" sz="3950" err="1"/>
              <a:t>масив</a:t>
            </a:r>
            <a:r>
              <a:rPr lang="en-US" sz="3950"/>
              <a:t> </a:t>
            </a:r>
            <a:r>
              <a:rPr lang="en-US" sz="3950" err="1"/>
              <a:t>чрез</a:t>
            </a:r>
            <a:r>
              <a:rPr lang="en-US" sz="3950"/>
              <a:t> Foreach</a:t>
            </a:r>
          </a:p>
        </p:txBody>
      </p:sp>
      <p:sp>
        <p:nvSpPr>
          <p:cNvPr id="12" name="Arrow: Bent 11">
            <a:extLst>
              <a:ext uri="{FF2B5EF4-FFF2-40B4-BE49-F238E27FC236}">
                <a16:creationId xmlns:a16="http://schemas.microsoft.com/office/drawing/2014/main" id="{E5869E72-F7A3-41B2-9919-3CB5E49B044A}"/>
              </a:ext>
            </a:extLst>
          </p:cNvPr>
          <p:cNvSpPr/>
          <p:nvPr/>
        </p:nvSpPr>
        <p:spPr bwMode="auto">
          <a:xfrm flipV="1">
            <a:off x="2743201" y="4782297"/>
            <a:ext cx="1456667" cy="1454339"/>
          </a:xfrm>
          <a:prstGeom prst="ben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17CD88-F92B-40EC-8E71-63A069454CA9}"/>
              </a:ext>
            </a:extLst>
          </p:cNvPr>
          <p:cNvSpPr/>
          <p:nvPr/>
        </p:nvSpPr>
        <p:spPr bwMode="auto">
          <a:xfrm>
            <a:off x="4572000" y="5334001"/>
            <a:ext cx="2590800" cy="90263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40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1 2 3 4 5 </a:t>
            </a:r>
            <a:endParaRPr lang="en-US" sz="40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B814BB8-5B38-44B4-8FB2-79D450B7C48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77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err="1">
                <a:ea typeface="+mj-lt"/>
                <a:cs typeface="+mj-lt"/>
              </a:rPr>
              <a:t>Какво</a:t>
            </a:r>
            <a:r>
              <a:rPr lang="en-US" sz="3950">
                <a:ea typeface="+mj-lt"/>
                <a:cs typeface="+mj-lt"/>
              </a:rPr>
              <a:t> </a:t>
            </a:r>
            <a:r>
              <a:rPr lang="en-US" sz="3950" err="1">
                <a:ea typeface="+mj-lt"/>
                <a:cs typeface="+mj-lt"/>
              </a:rPr>
              <a:t>научихме</a:t>
            </a:r>
            <a:r>
              <a:rPr lang="en-US" sz="3950">
                <a:ea typeface="+mj-lt"/>
                <a:cs typeface="+mj-lt"/>
              </a:rPr>
              <a:t> </a:t>
            </a:r>
            <a:r>
              <a:rPr lang="en-US" sz="3950" err="1">
                <a:ea typeface="+mj-lt"/>
                <a:cs typeface="+mj-lt"/>
              </a:rPr>
              <a:t>днес</a:t>
            </a:r>
            <a:r>
              <a:rPr lang="en-US" sz="3950">
                <a:ea typeface="+mj-lt"/>
                <a:cs typeface="+mj-lt"/>
              </a:rPr>
              <a:t>? </a:t>
            </a:r>
            <a:endParaRPr lang="bg-BG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7647" y="1239718"/>
            <a:ext cx="11736707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05018" y="1625547"/>
            <a:ext cx="11195497" cy="4673428"/>
          </a:xfrm>
          <a:prstGeom prst="rect">
            <a:avLst/>
          </a:prstGeom>
        </p:spPr>
        <p:txBody>
          <a:bodyPr vert="horz" lIns="108000" tIns="36000" rIns="108000" bIns="36000" rtlCol="0" anchor="t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lnSpc>
                <a:spcPct val="100000"/>
              </a:lnSpc>
              <a:spcBef>
                <a:spcPts val="1200"/>
              </a:spcBef>
            </a:pPr>
            <a:r>
              <a:rPr lang="en-US" sz="3800" dirty="0" err="1">
                <a:solidFill>
                  <a:schemeClr val="bg2"/>
                </a:solidFill>
                <a:ea typeface="Calibri"/>
                <a:cs typeface="Calibri"/>
              </a:rPr>
              <a:t>Масивите</a:t>
            </a:r>
            <a:r>
              <a:rPr lang="en-US" sz="3800" dirty="0">
                <a:solidFill>
                  <a:schemeClr val="bg2"/>
                </a:solidFill>
                <a:ea typeface="Calibri"/>
                <a:cs typeface="Calibri"/>
              </a:rPr>
              <a:t> </a:t>
            </a:r>
            <a:r>
              <a:rPr lang="en-US" sz="3800" dirty="0" err="1">
                <a:solidFill>
                  <a:schemeClr val="bg2"/>
                </a:solidFill>
                <a:ea typeface="Calibri"/>
                <a:cs typeface="Calibri"/>
              </a:rPr>
              <a:t>представляват</a:t>
            </a:r>
            <a:r>
              <a:rPr lang="en-US" sz="3800" dirty="0">
                <a:solidFill>
                  <a:schemeClr val="bg2"/>
                </a:solidFill>
                <a:ea typeface="Calibri"/>
                <a:cs typeface="Calibri"/>
              </a:rPr>
              <a:t> </a:t>
            </a:r>
            <a:r>
              <a:rPr lang="en-US" sz="3800" b="1" dirty="0" err="1">
                <a:solidFill>
                  <a:schemeClr val="bg1">
                    <a:lumMod val="60000"/>
                    <a:lumOff val="40000"/>
                  </a:schemeClr>
                </a:solidFill>
                <a:ea typeface="Calibri"/>
                <a:cs typeface="Calibri"/>
              </a:rPr>
              <a:t>съвкупност</a:t>
            </a:r>
            <a:r>
              <a:rPr lang="en-US" sz="3800" b="1" dirty="0">
                <a:solidFill>
                  <a:schemeClr val="bg2"/>
                </a:solidFill>
                <a:ea typeface="Calibri"/>
                <a:cs typeface="Calibri"/>
              </a:rPr>
              <a:t> </a:t>
            </a:r>
            <a:r>
              <a:rPr lang="en-US" sz="3800" dirty="0" err="1">
                <a:solidFill>
                  <a:schemeClr val="bg2"/>
                </a:solidFill>
                <a:ea typeface="Calibri"/>
                <a:cs typeface="Calibri"/>
              </a:rPr>
              <a:t>от</a:t>
            </a:r>
            <a:r>
              <a:rPr lang="en-US" sz="3800" dirty="0">
                <a:solidFill>
                  <a:schemeClr val="bg2"/>
                </a:solidFill>
                <a:ea typeface="Calibri"/>
                <a:cs typeface="Calibri"/>
              </a:rPr>
              <a:t> </a:t>
            </a:r>
            <a:r>
              <a:rPr lang="en-US" sz="3800" dirty="0" err="1">
                <a:solidFill>
                  <a:schemeClr val="bg2"/>
                </a:solidFill>
                <a:ea typeface="Calibri"/>
                <a:cs typeface="Calibri"/>
              </a:rPr>
              <a:t>елементи</a:t>
            </a:r>
            <a:endParaRPr lang="en-US" sz="3800" dirty="0">
              <a:solidFill>
                <a:schemeClr val="bg2"/>
              </a:solidFill>
              <a:ea typeface="Calibri"/>
              <a:cs typeface="Calibri"/>
            </a:endParaRPr>
          </a:p>
          <a:p>
            <a:pPr marL="989965" lvl="1" indent="-380365">
              <a:lnSpc>
                <a:spcPct val="100000"/>
              </a:lnSpc>
              <a:spcBef>
                <a:spcPts val="1200"/>
              </a:spcBef>
            </a:pPr>
            <a:r>
              <a:rPr lang="en-US" sz="3600" dirty="0" err="1">
                <a:solidFill>
                  <a:schemeClr val="bg2"/>
                </a:solidFill>
              </a:rPr>
              <a:t>Елементите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en-US" sz="3600" dirty="0" err="1">
                <a:solidFill>
                  <a:schemeClr val="bg2"/>
                </a:solidFill>
              </a:rPr>
              <a:t>са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en-US" sz="3600" dirty="0" err="1">
                <a:solidFill>
                  <a:schemeClr val="bg2"/>
                </a:solidFill>
              </a:rPr>
              <a:t>номерирани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en-US" sz="3600" dirty="0" err="1">
                <a:solidFill>
                  <a:schemeClr val="bg2"/>
                </a:solidFill>
              </a:rPr>
              <a:t>от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0</a:t>
            </a:r>
            <a:r>
              <a:rPr lang="en-US" sz="3600" dirty="0">
                <a:solidFill>
                  <a:schemeClr val="bg2"/>
                </a:solidFill>
              </a:rPr>
              <a:t> </a:t>
            </a:r>
            <a:r>
              <a:rPr lang="en-US" sz="3600" dirty="0" err="1">
                <a:solidFill>
                  <a:schemeClr val="bg2"/>
                </a:solidFill>
              </a:rPr>
              <a:t>до</a:t>
            </a:r>
            <a:r>
              <a:rPr lang="en-US" sz="3600" dirty="0">
                <a:solidFill>
                  <a:schemeClr val="bg2"/>
                </a:solidFill>
              </a:rPr>
              <a:t> 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дължина-1</a:t>
            </a:r>
          </a:p>
          <a:p>
            <a:pPr marL="456565" indent="-456565">
              <a:lnSpc>
                <a:spcPct val="100000"/>
              </a:lnSpc>
              <a:spcBef>
                <a:spcPts val="1200"/>
              </a:spcBef>
            </a:pPr>
            <a:r>
              <a:rPr lang="en-US" sz="3800" dirty="0" err="1">
                <a:solidFill>
                  <a:schemeClr val="bg2"/>
                </a:solidFill>
              </a:rPr>
              <a:t>Създаване</a:t>
            </a:r>
            <a:r>
              <a:rPr lang="en-US" sz="3800" dirty="0">
                <a:solidFill>
                  <a:schemeClr val="bg2"/>
                </a:solidFill>
              </a:rPr>
              <a:t> </a:t>
            </a:r>
            <a:r>
              <a:rPr lang="en-US" sz="3800" dirty="0" err="1">
                <a:solidFill>
                  <a:schemeClr val="bg2"/>
                </a:solidFill>
              </a:rPr>
              <a:t>на</a:t>
            </a:r>
            <a:r>
              <a:rPr lang="en-US" sz="3800" dirty="0">
                <a:solidFill>
                  <a:schemeClr val="bg2"/>
                </a:solidFill>
              </a:rPr>
              <a:t> </a:t>
            </a:r>
            <a:r>
              <a:rPr lang="en-US" sz="3800" dirty="0" err="1">
                <a:solidFill>
                  <a:schemeClr val="bg2"/>
                </a:solidFill>
              </a:rPr>
              <a:t>масив</a:t>
            </a:r>
            <a:r>
              <a:rPr lang="en-US" sz="3800" dirty="0">
                <a:solidFill>
                  <a:schemeClr val="bg2"/>
                </a:solidFill>
              </a:rPr>
              <a:t>: </a:t>
            </a:r>
            <a:r>
              <a:rPr lang="en-US" sz="3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new[]</a:t>
            </a:r>
            <a:endParaRPr lang="en-US" sz="3800" b="1" dirty="0">
              <a:solidFill>
                <a:schemeClr val="bg1">
                  <a:lumMod val="60000"/>
                  <a:lumOff val="40000"/>
                </a:schemeClr>
              </a:solidFill>
              <a:ea typeface="Calibri"/>
              <a:cs typeface="Calibri"/>
            </a:endParaRPr>
          </a:p>
          <a:p>
            <a:pPr marL="456565" indent="-456565">
              <a:lnSpc>
                <a:spcPct val="100000"/>
              </a:lnSpc>
              <a:spcBef>
                <a:spcPts val="1200"/>
              </a:spcBef>
            </a:pPr>
            <a:r>
              <a:rPr lang="en-US" sz="3800" dirty="0" err="1">
                <a:solidFill>
                  <a:schemeClr val="bg2"/>
                </a:solidFill>
              </a:rPr>
              <a:t>Достъп</a:t>
            </a:r>
            <a:r>
              <a:rPr lang="en-US" sz="3800" dirty="0">
                <a:solidFill>
                  <a:schemeClr val="bg2"/>
                </a:solidFill>
              </a:rPr>
              <a:t> </a:t>
            </a:r>
            <a:r>
              <a:rPr lang="en-US" sz="3800" dirty="0" err="1">
                <a:solidFill>
                  <a:schemeClr val="bg2"/>
                </a:solidFill>
              </a:rPr>
              <a:t>до</a:t>
            </a:r>
            <a:r>
              <a:rPr lang="en-US" sz="3800" dirty="0">
                <a:solidFill>
                  <a:schemeClr val="bg2"/>
                </a:solidFill>
              </a:rPr>
              <a:t> </a:t>
            </a:r>
            <a:r>
              <a:rPr lang="en-US" sz="3800" dirty="0" err="1">
                <a:solidFill>
                  <a:schemeClr val="bg2"/>
                </a:solidFill>
              </a:rPr>
              <a:t>елементите</a:t>
            </a:r>
            <a:r>
              <a:rPr lang="en-US" sz="3800" dirty="0">
                <a:solidFill>
                  <a:schemeClr val="bg2"/>
                </a:solidFill>
              </a:rPr>
              <a:t> </a:t>
            </a:r>
            <a:r>
              <a:rPr lang="en-US" sz="3800" dirty="0" err="1">
                <a:solidFill>
                  <a:schemeClr val="bg2"/>
                </a:solidFill>
              </a:rPr>
              <a:t>чрез</a:t>
            </a:r>
            <a:r>
              <a:rPr lang="en-US" sz="3800" dirty="0">
                <a:solidFill>
                  <a:schemeClr val="bg2"/>
                </a:solidFill>
              </a:rPr>
              <a:t> </a:t>
            </a:r>
            <a:r>
              <a:rPr lang="en-US" sz="3800" b="1" dirty="0" err="1">
                <a:solidFill>
                  <a:schemeClr val="bg1">
                    <a:lumMod val="60000"/>
                    <a:lumOff val="40000"/>
                  </a:schemeClr>
                </a:solidFill>
              </a:rPr>
              <a:t>индекс</a:t>
            </a:r>
            <a:endParaRPr lang="en-US" sz="3800" b="1" dirty="0" err="1">
              <a:solidFill>
                <a:schemeClr val="bg1">
                  <a:lumMod val="60000"/>
                  <a:lumOff val="40000"/>
                </a:schemeClr>
              </a:solidFill>
              <a:ea typeface="Calibri"/>
              <a:cs typeface="Calibri"/>
            </a:endParaRPr>
          </a:p>
          <a:p>
            <a:pPr marL="456565" indent="-456565">
              <a:lnSpc>
                <a:spcPct val="100000"/>
              </a:lnSpc>
              <a:spcBef>
                <a:spcPts val="1200"/>
              </a:spcBef>
            </a:pPr>
            <a:r>
              <a:rPr lang="en-US" sz="3800" dirty="0" err="1">
                <a:solidFill>
                  <a:schemeClr val="bg2"/>
                </a:solidFill>
              </a:rPr>
              <a:t>Отпичатване</a:t>
            </a:r>
            <a:r>
              <a:rPr lang="en-US" sz="3800" dirty="0">
                <a:solidFill>
                  <a:schemeClr val="bg2"/>
                </a:solidFill>
              </a:rPr>
              <a:t> </a:t>
            </a:r>
            <a:r>
              <a:rPr lang="en-US" sz="3800" dirty="0" err="1">
                <a:solidFill>
                  <a:schemeClr val="bg2"/>
                </a:solidFill>
              </a:rPr>
              <a:t>на</a:t>
            </a:r>
            <a:r>
              <a:rPr lang="en-US" sz="3800" dirty="0">
                <a:solidFill>
                  <a:schemeClr val="bg2"/>
                </a:solidFill>
              </a:rPr>
              <a:t> </a:t>
            </a:r>
            <a:r>
              <a:rPr lang="en-US" sz="3800" dirty="0" err="1">
                <a:solidFill>
                  <a:schemeClr val="bg2"/>
                </a:solidFill>
              </a:rPr>
              <a:t>елементите</a:t>
            </a:r>
            <a:r>
              <a:rPr lang="en-US" sz="3800" dirty="0">
                <a:solidFill>
                  <a:schemeClr val="bg2"/>
                </a:solidFill>
              </a:rPr>
              <a:t>: </a:t>
            </a:r>
            <a:r>
              <a:rPr lang="en-US" sz="3800" b="1" dirty="0" err="1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string.Join</a:t>
            </a:r>
            <a:r>
              <a:rPr lang="en-US" sz="38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()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38A16F38-41EB-4A5E-B235-446F3CE5A1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78515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>
                <a:solidFill>
                  <a:srgbClr val="234465"/>
                </a:solidFill>
              </a:rPr>
              <a:t>Въпроси?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1865008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/>
              <a:t>Този курс</a:t>
            </a:r>
            <a:r>
              <a:rPr lang="en-US"/>
              <a:t> (</a:t>
            </a:r>
            <a:r>
              <a:rPr lang="bg-BG"/>
              <a:t>презентации, примери, демонстрационен код, упражнения, домашни, видео и други активи</a:t>
            </a:r>
            <a:r>
              <a:rPr lang="en-US"/>
              <a:t>) </a:t>
            </a:r>
            <a:r>
              <a:rPr lang="bg-BG"/>
              <a:t>представлява</a:t>
            </a:r>
            <a:r>
              <a:rPr lang="en-US"/>
              <a:t> </a:t>
            </a:r>
            <a:r>
              <a:rPr lang="bg-BG" b="1"/>
              <a:t>защитено авторско съдържание</a:t>
            </a:r>
            <a:endParaRPr lang="en-US"/>
          </a:p>
          <a:p>
            <a:pPr>
              <a:lnSpc>
                <a:spcPct val="120000"/>
              </a:lnSpc>
            </a:pPr>
            <a:r>
              <a:rPr lang="bg-BG"/>
              <a:t>Нерегламентирано копиране</a:t>
            </a:r>
            <a:r>
              <a:rPr lang="en-US"/>
              <a:t>,</a:t>
            </a:r>
            <a:r>
              <a:rPr lang="bg-BG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/>
              <a:t>© </a:t>
            </a:r>
            <a:r>
              <a:rPr lang="bg-BG"/>
              <a:t>СофтУни</a:t>
            </a:r>
            <a:r>
              <a:rPr lang="en-US"/>
              <a:t> – </a:t>
            </a:r>
            <a:r>
              <a:rPr lang="en-US">
                <a:hlinkClick r:id="rId3"/>
              </a:rPr>
              <a:t>https://softuni.org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© </a:t>
            </a:r>
            <a:r>
              <a:rPr lang="bg-BG"/>
              <a:t>Софтуерен университет</a:t>
            </a:r>
            <a:r>
              <a:rPr lang="en-US"/>
              <a:t> – </a:t>
            </a:r>
            <a:r>
              <a:rPr lang="en-US">
                <a:hlinkClick r:id="rId4"/>
              </a:rPr>
              <a:t>https://softuni.bg</a:t>
            </a:r>
            <a:endParaRPr lang="bg-BG"/>
          </a:p>
          <a:p>
            <a:pPr>
              <a:lnSpc>
                <a:spcPct val="120000"/>
              </a:lnSpc>
            </a:pP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86F1241-4467-4A33-8F42-658BD1961E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32558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F63E0F0-42CA-49B8-BCC9-9605D59A40D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z="5350" err="1">
                <a:cs typeface="Arial"/>
              </a:rPr>
              <a:t>Работа</a:t>
            </a:r>
            <a:r>
              <a:rPr lang="en-GB" sz="5350">
                <a:cs typeface="Arial"/>
              </a:rPr>
              <a:t> с </a:t>
            </a:r>
            <a:r>
              <a:rPr lang="en-GB" sz="5350" err="1">
                <a:cs typeface="Arial"/>
              </a:rPr>
              <a:t>елементи</a:t>
            </a:r>
            <a:r>
              <a:rPr lang="en-GB" sz="5350">
                <a:cs typeface="Arial"/>
              </a:rPr>
              <a:t> </a:t>
            </a:r>
            <a:r>
              <a:rPr lang="en-GB" sz="5350" err="1">
                <a:cs typeface="Arial"/>
              </a:rPr>
              <a:t>на</a:t>
            </a:r>
            <a:r>
              <a:rPr lang="en-GB" sz="5350">
                <a:cs typeface="Arial"/>
              </a:rPr>
              <a:t> </a:t>
            </a:r>
            <a:r>
              <a:rPr lang="en-GB" sz="5350" err="1">
                <a:cs typeface="Arial"/>
              </a:rPr>
              <a:t>масива</a:t>
            </a:r>
            <a:endParaRPr lang="bg-BG" err="1"/>
          </a:p>
        </p:txBody>
      </p:sp>
      <p:pic>
        <p:nvPicPr>
          <p:cNvPr id="4" name="Picture 1" descr="C:\Trash\array.png">
            <a:extLst>
              <a:ext uri="{FF2B5EF4-FFF2-40B4-BE49-F238E27FC236}">
                <a16:creationId xmlns:a16="http://schemas.microsoft.com/office/drawing/2014/main" id="{56077E10-BC06-4324-AFF9-E38DC7F57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989" y="1981200"/>
            <a:ext cx="3200022" cy="111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78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864243" y="1124744"/>
            <a:ext cx="10378169" cy="5276048"/>
          </a:xfrm>
        </p:spPr>
        <p:txBody>
          <a:bodyPr vert="horz" lIns="108000" tIns="36000" rIns="108000" bIns="36000" rtlCol="0" anchor="t">
            <a:normAutofit fontScale="92500"/>
          </a:bodyPr>
          <a:lstStyle/>
          <a:p>
            <a:pPr marL="360045" indent="-360045">
              <a:lnSpc>
                <a:spcPct val="100000"/>
              </a:lnSpc>
            </a:pPr>
            <a:r>
              <a:rPr lang="en-US" sz="3350" dirty="0"/>
              <a:t>В </a:t>
            </a:r>
            <a:r>
              <a:rPr lang="en-US" sz="3350" dirty="0" err="1"/>
              <a:t>програмирането</a:t>
            </a:r>
            <a:r>
              <a:rPr lang="en-US" sz="3350" dirty="0"/>
              <a:t>, </a:t>
            </a:r>
            <a:r>
              <a:rPr lang="en-US" sz="3350" b="1" dirty="0" err="1">
                <a:solidFill>
                  <a:schemeClr val="bg1"/>
                </a:solidFill>
              </a:rPr>
              <a:t>масивът</a:t>
            </a:r>
            <a:r>
              <a:rPr lang="en-US" sz="3350" b="1" dirty="0">
                <a:solidFill>
                  <a:schemeClr val="bg1"/>
                </a:solidFill>
              </a:rPr>
              <a:t> </a:t>
            </a:r>
            <a:r>
              <a:rPr lang="en-US" sz="3350" dirty="0">
                <a:solidFill>
                  <a:schemeClr val="tx2">
                    <a:lumMod val="75000"/>
                  </a:schemeClr>
                </a:solidFill>
              </a:rPr>
              <a:t>е </a:t>
            </a:r>
            <a:r>
              <a:rPr lang="en-US" sz="3350" b="1" dirty="0" err="1">
                <a:solidFill>
                  <a:schemeClr val="bg1"/>
                </a:solidFill>
              </a:rPr>
              <a:t>последователност</a:t>
            </a:r>
            <a:r>
              <a:rPr lang="en-US" sz="3350" b="1" dirty="0">
                <a:solidFill>
                  <a:schemeClr val="bg1"/>
                </a:solidFill>
              </a:rPr>
              <a:t> </a:t>
            </a:r>
            <a:r>
              <a:rPr lang="en-US" sz="3350" b="1" dirty="0" err="1">
                <a:solidFill>
                  <a:schemeClr val="bg1"/>
                </a:solidFill>
              </a:rPr>
              <a:t>от</a:t>
            </a:r>
            <a:r>
              <a:rPr lang="en-US" sz="3350" b="1" dirty="0">
                <a:solidFill>
                  <a:schemeClr val="bg1"/>
                </a:solidFill>
              </a:rPr>
              <a:t> </a:t>
            </a:r>
            <a:r>
              <a:rPr lang="en-US" sz="3350" b="1" dirty="0" err="1">
                <a:solidFill>
                  <a:schemeClr val="bg1"/>
                </a:solidFill>
              </a:rPr>
              <a:t>елементи</a:t>
            </a:r>
            <a:endParaRPr lang="en-US" sz="3350" b="1" dirty="0" err="1">
              <a:solidFill>
                <a:schemeClr val="bg1"/>
              </a:solidFill>
              <a:cs typeface="Calibri"/>
            </a:endParaRPr>
          </a:p>
          <a:p>
            <a:pPr marL="360045" indent="-360045">
              <a:lnSpc>
                <a:spcPct val="100000"/>
              </a:lnSpc>
            </a:pPr>
            <a:endParaRPr lang="en-GB" b="1">
              <a:solidFill>
                <a:schemeClr val="bg1"/>
              </a:solidFill>
              <a:cs typeface="Calibri"/>
            </a:endParaRPr>
          </a:p>
          <a:p>
            <a:pPr marL="0" indent="0">
              <a:lnSpc>
                <a:spcPct val="100000"/>
              </a:lnSpc>
              <a:buNone/>
            </a:pPr>
            <a:endParaRPr lang="en-GB" b="1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en-US" b="1">
              <a:solidFill>
                <a:schemeClr val="bg1"/>
              </a:solidFill>
            </a:endParaRPr>
          </a:p>
          <a:p>
            <a:pPr lvl="1" indent="-360045">
              <a:lnSpc>
                <a:spcPct val="100000"/>
              </a:lnSpc>
            </a:pPr>
            <a:r>
              <a:rPr lang="en-US" sz="3150" dirty="0" err="1"/>
              <a:t>Елементите</a:t>
            </a:r>
            <a:r>
              <a:rPr lang="en-US" sz="3150" dirty="0"/>
              <a:t> </a:t>
            </a:r>
            <a:r>
              <a:rPr lang="en-US" sz="3150" dirty="0" err="1"/>
              <a:t>са</a:t>
            </a:r>
            <a:r>
              <a:rPr lang="en-US" sz="3150" dirty="0"/>
              <a:t> </a:t>
            </a:r>
            <a:r>
              <a:rPr lang="en-US" sz="3150" dirty="0" err="1"/>
              <a:t>номерирани</a:t>
            </a:r>
            <a:r>
              <a:rPr lang="en-US" sz="3150" dirty="0"/>
              <a:t> </a:t>
            </a:r>
            <a:r>
              <a:rPr lang="en-US" sz="3150" dirty="0" err="1"/>
              <a:t>от</a:t>
            </a:r>
            <a:r>
              <a:rPr lang="en-US" sz="3150" dirty="0"/>
              <a:t> </a:t>
            </a:r>
            <a:r>
              <a:rPr lang="en-US" sz="3150" b="1" dirty="0">
                <a:solidFill>
                  <a:schemeClr val="bg1"/>
                </a:solidFill>
              </a:rPr>
              <a:t>0</a:t>
            </a:r>
            <a:r>
              <a:rPr lang="en-US" sz="3150" dirty="0"/>
              <a:t> </a:t>
            </a:r>
            <a:r>
              <a:rPr lang="en-US" sz="3150" dirty="0" err="1"/>
              <a:t>до</a:t>
            </a:r>
            <a:r>
              <a:rPr lang="en-US" sz="3150" dirty="0"/>
              <a:t> </a:t>
            </a:r>
            <a:r>
              <a:rPr lang="en-US" sz="3150" b="1" dirty="0">
                <a:solidFill>
                  <a:schemeClr val="bg1"/>
                </a:solidFill>
              </a:rPr>
              <a:t>дължината-1</a:t>
            </a:r>
            <a:endParaRPr lang="en-US" sz="3150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en-US" sz="3150" dirty="0" err="1"/>
              <a:t>Елементите</a:t>
            </a:r>
            <a:r>
              <a:rPr lang="en-US" sz="3150" dirty="0"/>
              <a:t> </a:t>
            </a:r>
            <a:r>
              <a:rPr lang="en-US" sz="3150" dirty="0" err="1"/>
              <a:t>са</a:t>
            </a:r>
            <a:r>
              <a:rPr lang="en-US" sz="3150" dirty="0"/>
              <a:t> </a:t>
            </a:r>
            <a:r>
              <a:rPr lang="en-US" sz="3150" dirty="0" err="1"/>
              <a:t>от</a:t>
            </a:r>
            <a:r>
              <a:rPr lang="en-US" sz="3150" dirty="0">
                <a:solidFill>
                  <a:srgbClr val="234465"/>
                </a:solidFill>
              </a:rPr>
              <a:t>  </a:t>
            </a:r>
            <a:r>
              <a:rPr lang="en-US" sz="3150" b="1" dirty="0" err="1">
                <a:solidFill>
                  <a:schemeClr val="bg1"/>
                </a:solidFill>
              </a:rPr>
              <a:t>един</a:t>
            </a:r>
            <a:r>
              <a:rPr lang="en-US" sz="3150" b="1" dirty="0">
                <a:solidFill>
                  <a:schemeClr val="bg1"/>
                </a:solidFill>
              </a:rPr>
              <a:t> и </a:t>
            </a:r>
            <a:r>
              <a:rPr lang="en-US" sz="3150" b="1" dirty="0" err="1">
                <a:solidFill>
                  <a:schemeClr val="bg1"/>
                </a:solidFill>
              </a:rPr>
              <a:t>същ</a:t>
            </a:r>
            <a:r>
              <a:rPr lang="en-US" sz="3150" b="1" dirty="0">
                <a:solidFill>
                  <a:schemeClr val="bg1"/>
                </a:solidFill>
              </a:rPr>
              <a:t> </a:t>
            </a:r>
            <a:r>
              <a:rPr lang="en-US" sz="3150" b="1" dirty="0" err="1">
                <a:solidFill>
                  <a:schemeClr val="bg1"/>
                </a:solidFill>
              </a:rPr>
              <a:t>тип</a:t>
            </a:r>
            <a:r>
              <a:rPr lang="en-US" sz="3150" b="1" dirty="0">
                <a:solidFill>
                  <a:schemeClr val="bg1"/>
                </a:solidFill>
              </a:rPr>
              <a:t> </a:t>
            </a:r>
            <a:r>
              <a:rPr lang="en-US" sz="3150" b="1" dirty="0" err="1">
                <a:solidFill>
                  <a:schemeClr val="bg1"/>
                </a:solidFill>
              </a:rPr>
              <a:t>данни</a:t>
            </a:r>
            <a:r>
              <a:rPr lang="en-US" sz="3150" b="1" dirty="0">
                <a:solidFill>
                  <a:schemeClr val="bg1"/>
                </a:solidFill>
              </a:rPr>
              <a:t> </a:t>
            </a:r>
            <a:r>
              <a:rPr lang="en-US" sz="3150" dirty="0"/>
              <a:t>(</a:t>
            </a:r>
            <a:r>
              <a:rPr lang="en-US" sz="3150" dirty="0" err="1"/>
              <a:t>например</a:t>
            </a:r>
            <a:r>
              <a:rPr lang="en-US" sz="3150" dirty="0"/>
              <a:t> </a:t>
            </a:r>
            <a:r>
              <a:rPr lang="en-US" sz="3150" dirty="0" err="1"/>
              <a:t>числа</a:t>
            </a:r>
            <a:r>
              <a:rPr lang="en-US" sz="3150" dirty="0"/>
              <a:t>)</a:t>
            </a:r>
            <a:endParaRPr lang="en-US" sz="3150" dirty="0"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en-US" sz="3150" dirty="0" err="1"/>
              <a:t>Масивите</a:t>
            </a:r>
            <a:r>
              <a:rPr lang="en-US" sz="3150" dirty="0"/>
              <a:t> </a:t>
            </a:r>
            <a:r>
              <a:rPr lang="en-US" sz="3150" dirty="0" err="1"/>
              <a:t>имат</a:t>
            </a:r>
            <a:r>
              <a:rPr lang="en-US" sz="3150" dirty="0">
                <a:solidFill>
                  <a:srgbClr val="234465"/>
                </a:solidFill>
              </a:rPr>
              <a:t> </a:t>
            </a:r>
            <a:r>
              <a:rPr lang="en-US" sz="3150" b="1" dirty="0" err="1">
                <a:solidFill>
                  <a:schemeClr val="bg1"/>
                </a:solidFill>
              </a:rPr>
              <a:t>фиксирана</a:t>
            </a:r>
            <a:r>
              <a:rPr lang="en-US" sz="3150" b="1" dirty="0">
                <a:solidFill>
                  <a:schemeClr val="bg1"/>
                </a:solidFill>
              </a:rPr>
              <a:t> </a:t>
            </a:r>
            <a:r>
              <a:rPr lang="en-US" sz="3150" b="1" dirty="0" err="1">
                <a:solidFill>
                  <a:schemeClr val="bg1"/>
                </a:solidFill>
              </a:rPr>
              <a:t>дължина</a:t>
            </a:r>
            <a:r>
              <a:rPr lang="en-US" sz="3150" b="1" dirty="0">
                <a:solidFill>
                  <a:schemeClr val="bg1"/>
                </a:solidFill>
              </a:rPr>
              <a:t> </a:t>
            </a:r>
            <a:r>
              <a:rPr lang="en-US" sz="3150" dirty="0"/>
              <a:t>(</a:t>
            </a:r>
            <a:r>
              <a:rPr lang="en-US" sz="3150" b="1" noProof="1">
                <a:solidFill>
                  <a:schemeClr val="bg1"/>
                </a:solidFill>
              </a:rPr>
              <a:t>Array.Length</a:t>
            </a:r>
            <a:r>
              <a:rPr lang="en-US" sz="3150" dirty="0"/>
              <a:t>) и </a:t>
            </a:r>
            <a:r>
              <a:rPr lang="en-US" sz="3150" dirty="0" err="1"/>
              <a:t>не</a:t>
            </a:r>
            <a:r>
              <a:rPr lang="en-US" sz="3150" dirty="0"/>
              <a:t> </a:t>
            </a:r>
            <a:r>
              <a:rPr lang="en-US" sz="3150" dirty="0" err="1"/>
              <a:t>може</a:t>
            </a:r>
            <a:r>
              <a:rPr lang="en-US" sz="3150" dirty="0"/>
              <a:t> </a:t>
            </a:r>
            <a:r>
              <a:rPr lang="en-US" sz="3150" dirty="0" err="1"/>
              <a:t>да</a:t>
            </a:r>
            <a:r>
              <a:rPr lang="en-US" sz="3150" dirty="0"/>
              <a:t> </a:t>
            </a:r>
            <a:r>
              <a:rPr lang="en-US" sz="3150" dirty="0" err="1"/>
              <a:t>се</a:t>
            </a:r>
            <a:r>
              <a:rPr lang="en-US" sz="3150" dirty="0"/>
              <a:t> </a:t>
            </a:r>
            <a:r>
              <a:rPr lang="en-US" sz="3150" dirty="0" err="1"/>
              <a:t>променя</a:t>
            </a:r>
            <a:endParaRPr lang="en-US" sz="3150" dirty="0" err="1">
              <a:cs typeface="Calibri"/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err="1"/>
              <a:t>Какво</a:t>
            </a:r>
            <a:r>
              <a:rPr lang="en-US" sz="3950"/>
              <a:t> </a:t>
            </a:r>
            <a:r>
              <a:rPr lang="en-US" sz="3950" err="1"/>
              <a:t>означава</a:t>
            </a:r>
            <a:r>
              <a:rPr lang="en-US" sz="3950"/>
              <a:t> </a:t>
            </a:r>
            <a:r>
              <a:rPr lang="en-US" sz="3950" err="1"/>
              <a:t>масив</a:t>
            </a:r>
            <a:r>
              <a:rPr lang="en-US" sz="3950"/>
              <a:t>?</a:t>
            </a:r>
            <a:endParaRPr lang="bg-BG" sz="3950"/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2574898" y="2294277"/>
            <a:ext cx="2003397" cy="892851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err="1">
                <a:solidFill>
                  <a:schemeClr val="bg2"/>
                </a:solidFill>
                <a:ea typeface="+mn-lt"/>
                <a:cs typeface="+mn-lt"/>
              </a:rPr>
              <a:t>Масив</a:t>
            </a:r>
            <a:r>
              <a:rPr lang="en-US" sz="2400" b="1">
                <a:solidFill>
                  <a:schemeClr val="bg2"/>
                </a:solidFill>
                <a:ea typeface="+mn-lt"/>
                <a:cs typeface="+mn-lt"/>
              </a:rPr>
              <a:t> </a:t>
            </a:r>
            <a:r>
              <a:rPr lang="en-US" sz="2400" b="1" err="1">
                <a:solidFill>
                  <a:schemeClr val="bg2"/>
                </a:solidFill>
                <a:ea typeface="+mn-lt"/>
                <a:cs typeface="+mn-lt"/>
              </a:rPr>
              <a:t>от</a:t>
            </a:r>
            <a:r>
              <a:rPr lang="en-US" sz="2400" b="1">
                <a:solidFill>
                  <a:schemeClr val="bg2"/>
                </a:solidFill>
                <a:ea typeface="+mn-lt"/>
                <a:cs typeface="+mn-lt"/>
              </a:rPr>
              <a:t> 5 </a:t>
            </a:r>
            <a:r>
              <a:rPr lang="en-US" sz="2400" b="1" err="1">
                <a:solidFill>
                  <a:schemeClr val="bg2"/>
                </a:solidFill>
                <a:ea typeface="+mn-lt"/>
                <a:cs typeface="+mn-lt"/>
              </a:rPr>
              <a:t>елемента</a:t>
            </a:r>
            <a:endParaRPr lang="en-US" sz="2400" err="1">
              <a:solidFill>
                <a:schemeClr val="bg2"/>
              </a:solidFill>
              <a:ea typeface="+mn-lt"/>
              <a:cs typeface="+mn-lt"/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8668936" y="1823337"/>
            <a:ext cx="3114426" cy="633956"/>
          </a:xfrm>
          <a:prstGeom prst="wedgeRoundRectCallout">
            <a:avLst>
              <a:gd name="adj1" fmla="val -62220"/>
              <a:gd name="adj2" fmla="val 249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err="1">
                <a:solidFill>
                  <a:schemeClr val="bg2"/>
                </a:solidFill>
                <a:cs typeface="Calibri"/>
              </a:rPr>
              <a:t>Индекс</a:t>
            </a:r>
            <a:r>
              <a:rPr lang="en-US" sz="2400" b="1">
                <a:solidFill>
                  <a:schemeClr val="bg2"/>
                </a:solidFill>
                <a:cs typeface="Calibri"/>
              </a:rPr>
              <a:t> </a:t>
            </a:r>
            <a:r>
              <a:rPr lang="en-US" sz="2400" b="1" err="1">
                <a:solidFill>
                  <a:schemeClr val="bg2"/>
                </a:solidFill>
                <a:cs typeface="Calibri"/>
              </a:rPr>
              <a:t>на</a:t>
            </a:r>
            <a:r>
              <a:rPr lang="en-US" sz="2400" b="1">
                <a:solidFill>
                  <a:schemeClr val="bg2"/>
                </a:solidFill>
                <a:cs typeface="Calibri"/>
              </a:rPr>
              <a:t> </a:t>
            </a:r>
            <a:r>
              <a:rPr lang="en-US" sz="2400" b="1" err="1">
                <a:solidFill>
                  <a:schemeClr val="bg2"/>
                </a:solidFill>
                <a:cs typeface="Calibri"/>
              </a:rPr>
              <a:t>елемента</a:t>
            </a:r>
          </a:p>
        </p:txBody>
      </p:sp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8549261" y="2971800"/>
            <a:ext cx="3242121" cy="652770"/>
          </a:xfrm>
          <a:prstGeom prst="wedgeRoundRectCallout">
            <a:avLst>
              <a:gd name="adj1" fmla="val -61325"/>
              <a:gd name="adj2" fmla="val -375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err="1">
                <a:solidFill>
                  <a:schemeClr val="bg2"/>
                </a:solidFill>
              </a:rPr>
              <a:t>Елемент</a:t>
            </a:r>
            <a:r>
              <a:rPr lang="en-US" sz="2400" b="1">
                <a:solidFill>
                  <a:schemeClr val="bg2"/>
                </a:solidFill>
              </a:rPr>
              <a:t> </a:t>
            </a:r>
            <a:r>
              <a:rPr lang="en-US" sz="2400" b="1" err="1">
                <a:solidFill>
                  <a:schemeClr val="bg2"/>
                </a:solidFill>
              </a:rPr>
              <a:t>от</a:t>
            </a:r>
            <a:r>
              <a:rPr lang="en-US" sz="2400" b="1">
                <a:solidFill>
                  <a:schemeClr val="bg2"/>
                </a:solidFill>
              </a:rPr>
              <a:t> </a:t>
            </a:r>
            <a:r>
              <a:rPr lang="en-US" sz="2400" b="1" err="1">
                <a:solidFill>
                  <a:schemeClr val="bg2"/>
                </a:solidFill>
              </a:rPr>
              <a:t>масива</a:t>
            </a:r>
            <a:endParaRPr lang="bg-BG" err="1">
              <a:solidFill>
                <a:schemeClr val="bg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2D72F6-E05A-422D-942F-879975A25C53}"/>
              </a:ext>
            </a:extLst>
          </p:cNvPr>
          <p:cNvGrpSpPr/>
          <p:nvPr/>
        </p:nvGrpSpPr>
        <p:grpSpPr>
          <a:xfrm>
            <a:off x="5093231" y="1820075"/>
            <a:ext cx="3253712" cy="1367059"/>
            <a:chOff x="3503612" y="2413812"/>
            <a:chExt cx="3810000" cy="160078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E06450-9973-4288-B848-E410984C9ECB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E926991-674D-4378-94D4-750356B9BCEB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5AA947D-C1EC-496A-9A08-96BF6C19520B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37D478C-E72F-4603-995E-0A4658156439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CE90339-BCA5-4CAF-9D2D-385FBEA9251B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C0BEC37-7587-4C55-AE9F-1D2BDA571846}"/>
                </a:ext>
              </a:extLst>
            </p:cNvPr>
            <p:cNvSpPr txBox="1"/>
            <p:nvPr/>
          </p:nvSpPr>
          <p:spPr>
            <a:xfrm>
              <a:off x="3562302" y="2413816"/>
              <a:ext cx="644618" cy="100863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/>
                <a:t>0</a:t>
              </a:r>
              <a:endParaRPr lang="en-US" sz="400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9327BA-5268-41E5-BA92-4EB29AF78882}"/>
                </a:ext>
              </a:extLst>
            </p:cNvPr>
            <p:cNvSpPr txBox="1"/>
            <p:nvPr/>
          </p:nvSpPr>
          <p:spPr>
            <a:xfrm>
              <a:off x="4324303" y="2413816"/>
              <a:ext cx="644618" cy="10086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/>
                <a:t>1</a:t>
              </a:r>
              <a:endParaRPr lang="en-US" sz="400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A7DCF74-1BAE-499C-AF40-2FF7AC6E72B5}"/>
                </a:ext>
              </a:extLst>
            </p:cNvPr>
            <p:cNvSpPr txBox="1"/>
            <p:nvPr/>
          </p:nvSpPr>
          <p:spPr>
            <a:xfrm>
              <a:off x="5086302" y="2413815"/>
              <a:ext cx="644618" cy="10086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/>
                <a:t>2</a:t>
              </a:r>
              <a:endParaRPr lang="en-US" sz="400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3652F60-A2F5-474B-BCD0-AD600D1F74A0}"/>
                </a:ext>
              </a:extLst>
            </p:cNvPr>
            <p:cNvSpPr txBox="1"/>
            <p:nvPr/>
          </p:nvSpPr>
          <p:spPr>
            <a:xfrm>
              <a:off x="5848303" y="2418117"/>
              <a:ext cx="644618" cy="100863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/>
                <a:t>3</a:t>
              </a:r>
              <a:endParaRPr lang="en-US" sz="400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2C6BEB4-88DE-421D-8420-8857FE7C977B}"/>
                </a:ext>
              </a:extLst>
            </p:cNvPr>
            <p:cNvSpPr txBox="1"/>
            <p:nvPr/>
          </p:nvSpPr>
          <p:spPr>
            <a:xfrm>
              <a:off x="6607981" y="2413812"/>
              <a:ext cx="644618" cy="100863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/>
                <a:t>4</a:t>
              </a:r>
              <a:endParaRPr lang="en-US" sz="4000"/>
            </a:p>
          </p:txBody>
        </p:sp>
      </p:grpSp>
      <p:sp>
        <p:nvSpPr>
          <p:cNvPr id="29" name="Slide Number">
            <a:extLst>
              <a:ext uri="{FF2B5EF4-FFF2-40B4-BE49-F238E27FC236}">
                <a16:creationId xmlns:a16="http://schemas.microsoft.com/office/drawing/2014/main" id="{E8877ED6-06EC-4357-A87C-78DB2EE766D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4240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8035" grpId="0" uiExpand="1" build="p"/>
      <p:bldP spid="15" grpId="0" uiExpand="1" animBg="1"/>
      <p:bldP spid="16" grpId="0" animBg="1"/>
      <p:bldP spid="17" grpId="0" uiExpan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E51E60-5C7D-41A7-AA96-42201F8E3B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</a:pPr>
            <a:r>
              <a:rPr lang="en-US" sz="3350" dirty="0" err="1"/>
              <a:t>Изполвайте</a:t>
            </a:r>
            <a:r>
              <a:rPr lang="en-US" sz="3350" dirty="0"/>
              <a:t> </a:t>
            </a:r>
            <a:r>
              <a:rPr lang="en-US" sz="3350" dirty="0" err="1"/>
              <a:t>ключовата</a:t>
            </a:r>
            <a:r>
              <a:rPr lang="en-US" sz="3350" dirty="0">
                <a:solidFill>
                  <a:srgbClr val="234465"/>
                </a:solidFill>
              </a:rPr>
              <a:t> </a:t>
            </a:r>
            <a:r>
              <a:rPr lang="en-US" sz="3350" dirty="0" err="1">
                <a:solidFill>
                  <a:srgbClr val="234465"/>
                </a:solidFill>
              </a:rPr>
              <a:t>дума</a:t>
            </a:r>
            <a:r>
              <a:rPr lang="en-US" sz="3350" dirty="0">
                <a:solidFill>
                  <a:srgbClr val="234465"/>
                </a:solidFill>
              </a:rPr>
              <a:t> </a:t>
            </a:r>
            <a:r>
              <a:rPr lang="en-US" sz="3350" b="1" dirty="0">
                <a:solidFill>
                  <a:schemeClr val="bg1"/>
                </a:solidFill>
              </a:rPr>
              <a:t>new</a:t>
            </a:r>
            <a:endParaRPr lang="en-US" sz="3350" dirty="0">
              <a:solidFill>
                <a:schemeClr val="bg1"/>
              </a:solidFill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en-US" sz="3150" dirty="0" err="1">
                <a:cs typeface="Calibri"/>
              </a:rPr>
              <a:t>Думата</a:t>
            </a:r>
            <a:r>
              <a:rPr lang="en-US" sz="3150" dirty="0">
                <a:cs typeface="Calibri"/>
              </a:rPr>
              <a:t> </a:t>
            </a:r>
            <a:r>
              <a:rPr lang="en-US" sz="3150" dirty="0" err="1">
                <a:cs typeface="Calibri"/>
              </a:rPr>
              <a:t>се</a:t>
            </a:r>
            <a:r>
              <a:rPr lang="en-US" sz="3150" dirty="0">
                <a:cs typeface="Calibri"/>
              </a:rPr>
              <a:t> </a:t>
            </a:r>
            <a:r>
              <a:rPr lang="en-US" sz="3150" dirty="0" err="1">
                <a:cs typeface="Calibri"/>
              </a:rPr>
              <a:t>използва</a:t>
            </a:r>
            <a:r>
              <a:rPr lang="en-US" sz="3150" dirty="0">
                <a:cs typeface="Calibri"/>
              </a:rPr>
              <a:t> </a:t>
            </a:r>
            <a:r>
              <a:rPr lang="en-US" sz="3150" dirty="0" err="1">
                <a:cs typeface="Calibri"/>
              </a:rPr>
              <a:t>за</a:t>
            </a:r>
            <a:r>
              <a:rPr lang="en-US" sz="3150" dirty="0">
                <a:cs typeface="Calibri"/>
              </a:rPr>
              <a:t> </a:t>
            </a:r>
            <a:r>
              <a:rPr lang="en-US" sz="3150" dirty="0" err="1">
                <a:cs typeface="Calibri"/>
              </a:rPr>
              <a:t>създаване</a:t>
            </a:r>
            <a:r>
              <a:rPr lang="en-US" sz="3150" dirty="0">
                <a:cs typeface="Calibri"/>
              </a:rPr>
              <a:t> </a:t>
            </a:r>
            <a:r>
              <a:rPr lang="en-US" sz="3150" dirty="0" err="1">
                <a:cs typeface="Calibri"/>
              </a:rPr>
              <a:t>на</a:t>
            </a:r>
            <a:r>
              <a:rPr lang="en-US" sz="3150" dirty="0">
                <a:cs typeface="Calibri"/>
              </a:rPr>
              <a:t> </a:t>
            </a:r>
            <a:r>
              <a:rPr lang="en-US" sz="3150" dirty="0" err="1">
                <a:cs typeface="Calibri"/>
              </a:rPr>
              <a:t>масива</a:t>
            </a:r>
            <a:r>
              <a:rPr lang="en-US" sz="3150" dirty="0">
                <a:cs typeface="Calibri"/>
              </a:rPr>
              <a:t> и </a:t>
            </a:r>
            <a:r>
              <a:rPr lang="en-US" sz="3150" dirty="0" err="1">
                <a:cs typeface="Calibri"/>
              </a:rPr>
              <a:t>инициализиране</a:t>
            </a:r>
            <a:r>
              <a:rPr lang="en-US" sz="3150" dirty="0">
                <a:cs typeface="Calibri"/>
              </a:rPr>
              <a:t> </a:t>
            </a:r>
            <a:r>
              <a:rPr lang="en-US" sz="3150" dirty="0" err="1">
                <a:cs typeface="Calibri"/>
              </a:rPr>
              <a:t>на</a:t>
            </a:r>
            <a:r>
              <a:rPr lang="en-US" sz="3150" dirty="0">
                <a:cs typeface="Calibri"/>
              </a:rPr>
              <a:t> </a:t>
            </a:r>
            <a:r>
              <a:rPr lang="en-US" sz="3150" dirty="0" err="1">
                <a:cs typeface="Calibri"/>
              </a:rPr>
              <a:t>елементите</a:t>
            </a:r>
            <a:r>
              <a:rPr lang="en-US" sz="3150" dirty="0">
                <a:cs typeface="Calibri"/>
              </a:rPr>
              <a:t> с </a:t>
            </a:r>
            <a:r>
              <a:rPr lang="en-US" sz="3150" dirty="0" err="1">
                <a:cs typeface="Calibri"/>
              </a:rPr>
              <a:t>тяхната</a:t>
            </a:r>
            <a:r>
              <a:rPr lang="en-US" sz="3150" dirty="0">
                <a:cs typeface="Calibri"/>
              </a:rPr>
              <a:t> </a:t>
            </a:r>
            <a:r>
              <a:rPr lang="en-US" sz="3150" dirty="0" err="1">
                <a:cs typeface="Calibri"/>
              </a:rPr>
              <a:t>стойност</a:t>
            </a:r>
            <a:r>
              <a:rPr lang="en-US" sz="3150" dirty="0">
                <a:cs typeface="Calibri"/>
              </a:rPr>
              <a:t> </a:t>
            </a:r>
            <a:r>
              <a:rPr lang="en-US" sz="3150" dirty="0" err="1">
                <a:cs typeface="Calibri"/>
              </a:rPr>
              <a:t>по</a:t>
            </a:r>
            <a:r>
              <a:rPr lang="en-US" sz="3150" dirty="0">
                <a:cs typeface="Calibri"/>
              </a:rPr>
              <a:t> </a:t>
            </a:r>
            <a:r>
              <a:rPr lang="en-US" sz="3150" dirty="0" err="1">
                <a:cs typeface="Calibri"/>
              </a:rPr>
              <a:t>подразбиране</a:t>
            </a:r>
            <a:endParaRPr lang="en-US" sz="3150" dirty="0" err="1"/>
          </a:p>
          <a:p>
            <a:pPr marL="360045" indent="-360045">
              <a:lnSpc>
                <a:spcPct val="100000"/>
              </a:lnSpc>
            </a:pPr>
            <a:r>
              <a:rPr lang="en-US" sz="3350" dirty="0" err="1">
                <a:cs typeface="Calibri"/>
              </a:rPr>
              <a:t>Създаване</a:t>
            </a:r>
            <a:r>
              <a:rPr lang="en-US" sz="3350" dirty="0">
                <a:cs typeface="Calibri"/>
              </a:rPr>
              <a:t> </a:t>
            </a:r>
            <a:r>
              <a:rPr lang="en-US" sz="3350" dirty="0" err="1">
                <a:cs typeface="Calibri"/>
              </a:rPr>
              <a:t>на</a:t>
            </a:r>
            <a:r>
              <a:rPr lang="en-US" sz="3350" dirty="0"/>
              <a:t> </a:t>
            </a:r>
            <a:r>
              <a:rPr lang="en-US" sz="3350" b="1" dirty="0" err="1">
                <a:solidFill>
                  <a:schemeClr val="bg1"/>
                </a:solidFill>
              </a:rPr>
              <a:t>масив</a:t>
            </a:r>
            <a:r>
              <a:rPr lang="en-US" sz="3350" dirty="0"/>
              <a:t> </a:t>
            </a:r>
            <a:r>
              <a:rPr lang="en-US" sz="3350" dirty="0" err="1"/>
              <a:t>от</a:t>
            </a:r>
            <a:r>
              <a:rPr lang="en-US" sz="3350" dirty="0"/>
              <a:t> 10 </a:t>
            </a:r>
            <a:r>
              <a:rPr lang="en-US" sz="3350" b="1" dirty="0" err="1">
                <a:solidFill>
                  <a:schemeClr val="bg1"/>
                </a:solidFill>
              </a:rPr>
              <a:t>числа</a:t>
            </a:r>
            <a:r>
              <a:rPr lang="en-US" sz="3350" dirty="0"/>
              <a:t>:</a:t>
            </a:r>
            <a:endParaRPr lang="en-US" sz="3350" dirty="0">
              <a:cs typeface="Calibri"/>
            </a:endParaRPr>
          </a:p>
          <a:p>
            <a:pPr marL="360045" indent="-360045">
              <a:lnSpc>
                <a:spcPct val="100000"/>
              </a:lnSpc>
            </a:pPr>
            <a:endParaRPr lang="en-US">
              <a:cs typeface="Calibri"/>
            </a:endParaRPr>
          </a:p>
          <a:p>
            <a:pPr marL="360045" indent="-360045">
              <a:lnSpc>
                <a:spcPct val="100000"/>
              </a:lnSpc>
            </a:pPr>
            <a:r>
              <a:rPr lang="en-US" sz="3350" dirty="0" err="1"/>
              <a:t>По</a:t>
            </a:r>
            <a:r>
              <a:rPr lang="en-US" sz="3350" dirty="0"/>
              <a:t> </a:t>
            </a:r>
            <a:r>
              <a:rPr lang="en-US" sz="3350" dirty="0" err="1"/>
              <a:t>същия</a:t>
            </a:r>
            <a:r>
              <a:rPr lang="en-US" sz="3350" dirty="0"/>
              <a:t> </a:t>
            </a:r>
            <a:r>
              <a:rPr lang="en-US" sz="3350" dirty="0" err="1"/>
              <a:t>начин</a:t>
            </a:r>
            <a:r>
              <a:rPr lang="en-US" sz="3350" dirty="0"/>
              <a:t> </a:t>
            </a:r>
            <a:r>
              <a:rPr lang="en-US" sz="3350" dirty="0" err="1"/>
              <a:t>можем</a:t>
            </a:r>
            <a:r>
              <a:rPr lang="en-US" sz="3350" dirty="0"/>
              <a:t> </a:t>
            </a:r>
            <a:r>
              <a:rPr lang="en-US" sz="3350" dirty="0" err="1"/>
              <a:t>да</a:t>
            </a:r>
            <a:r>
              <a:rPr lang="en-US" sz="3350" dirty="0"/>
              <a:t> </a:t>
            </a:r>
            <a:r>
              <a:rPr lang="en-US" sz="3350" dirty="0" err="1"/>
              <a:t>създадем</a:t>
            </a:r>
            <a:r>
              <a:rPr lang="en-US" sz="3350" dirty="0"/>
              <a:t> </a:t>
            </a:r>
            <a:r>
              <a:rPr lang="en-US" sz="3350" dirty="0" err="1"/>
              <a:t>масив</a:t>
            </a:r>
            <a:r>
              <a:rPr lang="en-US" sz="3350" dirty="0"/>
              <a:t> </a:t>
            </a:r>
            <a:r>
              <a:rPr lang="en-US" sz="3350" dirty="0" err="1"/>
              <a:t>от</a:t>
            </a:r>
            <a:r>
              <a:rPr lang="en-US" sz="3350" dirty="0"/>
              <a:t> </a:t>
            </a:r>
            <a:r>
              <a:rPr lang="en-US" sz="3350" b="1" dirty="0" err="1">
                <a:solidFill>
                  <a:schemeClr val="bg1"/>
                </a:solidFill>
              </a:rPr>
              <a:t>низове</a:t>
            </a:r>
            <a:r>
              <a:rPr lang="en-US" sz="3350" dirty="0"/>
              <a:t>:</a:t>
            </a:r>
            <a:endParaRPr lang="en-US" sz="3350" dirty="0">
              <a:cs typeface="Calibri"/>
            </a:endParaRPr>
          </a:p>
          <a:p>
            <a:pPr marL="360045" indent="-360045"/>
            <a:endParaRPr lang="en-US">
              <a:cs typeface="Calibri"/>
            </a:endParaRPr>
          </a:p>
          <a:p>
            <a:pPr lvl="1" indent="-360045"/>
            <a:endParaRPr lang="en-US">
              <a:cs typeface="Calibri"/>
            </a:endParaRPr>
          </a:p>
          <a:p>
            <a:pPr lvl="1" indent="-360045"/>
            <a:endParaRPr lang="bg-BG">
              <a:cs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622F68-AAE9-4994-8F64-28114ED59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err="1"/>
              <a:t>Създаване</a:t>
            </a:r>
            <a:r>
              <a:rPr lang="en-US" sz="3950"/>
              <a:t> </a:t>
            </a:r>
            <a:r>
              <a:rPr lang="en-US" sz="3950" err="1"/>
              <a:t>на</a:t>
            </a:r>
            <a:r>
              <a:rPr lang="en-US" sz="3950"/>
              <a:t> </a:t>
            </a:r>
            <a:r>
              <a:rPr lang="en-US" sz="3950" err="1"/>
              <a:t>масив</a:t>
            </a:r>
            <a:endParaRPr lang="bg-BG" err="1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7AF7C22B-9582-4ACB-9AC8-EC7C01D8803A}"/>
              </a:ext>
            </a:extLst>
          </p:cNvPr>
          <p:cNvSpPr txBox="1">
            <a:spLocks/>
          </p:cNvSpPr>
          <p:nvPr/>
        </p:nvSpPr>
        <p:spPr>
          <a:xfrm>
            <a:off x="2431909" y="3940420"/>
            <a:ext cx="5771212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>
                <a:solidFill>
                  <a:schemeClr val="bg1"/>
                </a:solidFill>
              </a:rPr>
              <a:t>int[]</a:t>
            </a:r>
            <a:r>
              <a:rPr lang="en-US"/>
              <a:t> </a:t>
            </a:r>
            <a:r>
              <a:rPr lang="en-US">
                <a:solidFill>
                  <a:schemeClr val="tx1"/>
                </a:solidFill>
              </a:rPr>
              <a:t>numbers</a:t>
            </a:r>
            <a:r>
              <a:rPr lang="en-US"/>
              <a:t> = </a:t>
            </a:r>
            <a:r>
              <a:rPr lang="en-US">
                <a:solidFill>
                  <a:schemeClr val="bg1"/>
                </a:solidFill>
              </a:rPr>
              <a:t>new int[10];</a:t>
            </a:r>
          </a:p>
        </p:txBody>
      </p:sp>
      <p:sp>
        <p:nvSpPr>
          <p:cNvPr id="6" name="AutoShape 24">
            <a:extLst>
              <a:ext uri="{FF2B5EF4-FFF2-40B4-BE49-F238E27FC236}">
                <a16:creationId xmlns:a16="http://schemas.microsoft.com/office/drawing/2014/main" id="{A59DDBD4-3D3D-4F7A-BD31-A7C01CF61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8747" y="3140968"/>
            <a:ext cx="3018098" cy="993478"/>
          </a:xfrm>
          <a:prstGeom prst="wedgeRoundRectCallout">
            <a:avLst>
              <a:gd name="adj1" fmla="val -75991"/>
              <a:gd name="adj2" fmla="val 389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  <a:ea typeface="+mn-lt"/>
                <a:cs typeface="+mn-lt"/>
              </a:rPr>
              <a:t>Всички елементи</a:t>
            </a:r>
            <a:br>
              <a:rPr lang="en-US" sz="2400" b="1" noProof="1">
                <a:ea typeface="+mn-lt"/>
                <a:cs typeface="+mn-lt"/>
              </a:rPr>
            </a:br>
            <a:r>
              <a:rPr lang="en-US" sz="2400" b="1" noProof="1">
                <a:solidFill>
                  <a:schemeClr val="bg2"/>
                </a:solidFill>
                <a:ea typeface="+mn-lt"/>
                <a:cs typeface="+mn-lt"/>
              </a:rPr>
              <a:t>  първоначално са</a:t>
            </a:r>
            <a:r>
              <a:rPr lang="en-US" sz="2400" b="1" noProof="1">
                <a:solidFill>
                  <a:schemeClr val="bg2"/>
                </a:solidFill>
              </a:rPr>
              <a:t>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0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12B5594B-944D-4238-8B49-14C7A8AB36CD}"/>
              </a:ext>
            </a:extLst>
          </p:cNvPr>
          <p:cNvSpPr txBox="1">
            <a:spLocks/>
          </p:cNvSpPr>
          <p:nvPr/>
        </p:nvSpPr>
        <p:spPr>
          <a:xfrm>
            <a:off x="2431910" y="5823769"/>
            <a:ext cx="5771213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>
                <a:solidFill>
                  <a:schemeClr val="bg1"/>
                </a:solidFill>
              </a:rPr>
              <a:t>string[]</a:t>
            </a:r>
            <a:r>
              <a:rPr lang="en-US"/>
              <a:t> </a:t>
            </a:r>
            <a:r>
              <a:rPr lang="en-US">
                <a:solidFill>
                  <a:schemeClr val="tx1"/>
                </a:solidFill>
              </a:rPr>
              <a:t>names</a:t>
            </a:r>
            <a:r>
              <a:rPr lang="en-US"/>
              <a:t> = </a:t>
            </a:r>
            <a:r>
              <a:rPr lang="en-US">
                <a:solidFill>
                  <a:schemeClr val="bg1"/>
                </a:solidFill>
              </a:rPr>
              <a:t>new string[10];</a:t>
            </a:r>
          </a:p>
        </p:txBody>
      </p:sp>
      <p:sp>
        <p:nvSpPr>
          <p:cNvPr id="8" name="AutoShape 24">
            <a:extLst>
              <a:ext uri="{FF2B5EF4-FFF2-40B4-BE49-F238E27FC236}">
                <a16:creationId xmlns:a16="http://schemas.microsoft.com/office/drawing/2014/main" id="{C5B701A8-B798-4070-9A5E-406FF425E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5679" y="5264757"/>
            <a:ext cx="3239946" cy="993478"/>
          </a:xfrm>
          <a:prstGeom prst="wedgeRoundRectCallout">
            <a:avLst>
              <a:gd name="adj1" fmla="val -75201"/>
              <a:gd name="adj2" fmla="val 4363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Всички елементи</a:t>
            </a:r>
            <a:br>
              <a:rPr lang="en-US" sz="2400" b="1" noProof="1"/>
            </a:br>
            <a:r>
              <a:rPr lang="en-US" sz="2400" b="1" noProof="1">
                <a:solidFill>
                  <a:schemeClr val="bg2"/>
                </a:solidFill>
              </a:rPr>
              <a:t>  първоначално са 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null</a:t>
            </a:r>
            <a:endParaRPr lang="bg-BG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3688C094-CCC1-43F8-8C43-BEB5F1863C6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172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4E9391B-A6A6-4CCC-96FE-84970EC1AD2F}"/>
              </a:ext>
            </a:extLst>
          </p:cNvPr>
          <p:cNvSpPr txBox="1">
            <a:spLocks/>
          </p:cNvSpPr>
          <p:nvPr/>
        </p:nvSpPr>
        <p:spPr>
          <a:xfrm>
            <a:off x="190353" y="1196124"/>
            <a:ext cx="11815018" cy="556112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</a:pPr>
            <a:r>
              <a:rPr lang="en-US" sz="3600" b="1" dirty="0" err="1">
                <a:solidFill>
                  <a:schemeClr val="bg1"/>
                </a:solidFill>
              </a:rPr>
              <a:t>Слагане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на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b="1" dirty="0" err="1">
                <a:solidFill>
                  <a:schemeClr val="bg1"/>
                </a:solidFill>
              </a:rPr>
              <a:t>стойност</a:t>
            </a:r>
            <a:r>
              <a:rPr lang="en-US" sz="3600" b="1" dirty="0">
                <a:solidFill>
                  <a:schemeClr val="bg1"/>
                </a:solidFill>
              </a:rPr>
              <a:t>  </a:t>
            </a:r>
            <a:r>
              <a:rPr lang="en-US" sz="3600" dirty="0" err="1"/>
              <a:t>на</a:t>
            </a:r>
            <a:r>
              <a:rPr lang="en-US" sz="3600" dirty="0"/>
              <a:t> </a:t>
            </a:r>
            <a:r>
              <a:rPr lang="en-US" sz="3600" dirty="0" err="1"/>
              <a:t>елементите</a:t>
            </a:r>
            <a:r>
              <a:rPr lang="en-US" sz="3600" dirty="0"/>
              <a:t> </a:t>
            </a:r>
            <a:r>
              <a:rPr lang="en-US" sz="3600" dirty="0" err="1"/>
              <a:t>от</a:t>
            </a:r>
            <a:r>
              <a:rPr lang="en-US" sz="3600" dirty="0"/>
              <a:t> </a:t>
            </a:r>
            <a:r>
              <a:rPr lang="en-US" sz="3600" dirty="0" err="1"/>
              <a:t>масива</a:t>
            </a:r>
            <a:endParaRPr lang="en-US" sz="3600" dirty="0">
              <a:cs typeface="Calibri"/>
            </a:endParaRPr>
          </a:p>
          <a:p>
            <a:pPr marL="1123315" lvl="1" indent="-51435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</a:pPr>
            <a:r>
              <a:rPr lang="en-US" sz="3400" b="1" noProof="1">
                <a:solidFill>
                  <a:schemeClr val="bg1"/>
                </a:solidFill>
              </a:rPr>
              <a:t>Дължината</a:t>
            </a:r>
            <a:r>
              <a:rPr lang="en-US" sz="3400" b="1" noProof="1">
                <a:solidFill>
                  <a:schemeClr val="tx2"/>
                </a:solidFill>
              </a:rPr>
              <a:t> </a:t>
            </a:r>
            <a:r>
              <a:rPr lang="en-US" sz="3400" noProof="1"/>
              <a:t>представлява броя на елементите в масива</a:t>
            </a:r>
            <a:endParaRPr lang="en-US" sz="3400" noProof="1">
              <a:ea typeface="Calibri"/>
              <a:cs typeface="Calibri"/>
            </a:endParaRPr>
          </a:p>
          <a:p>
            <a:pPr marL="514350" indent="-51435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</a:pPr>
            <a:endParaRPr lang="en-US"/>
          </a:p>
          <a:p>
            <a:pPr marL="360045" indent="-360045">
              <a:lnSpc>
                <a:spcPct val="100000"/>
              </a:lnSpc>
              <a:spcBef>
                <a:spcPct val="0"/>
              </a:spcBef>
            </a:pPr>
            <a:endParaRPr lang="en-US">
              <a:ea typeface="Calibri"/>
              <a:cs typeface="Calibri"/>
            </a:endParaRP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</a:pPr>
            <a:r>
              <a:rPr lang="en-US" sz="3600" b="1" dirty="0" err="1">
                <a:solidFill>
                  <a:schemeClr val="bg1"/>
                </a:solidFill>
              </a:rPr>
              <a:t>Достъп</a:t>
            </a:r>
            <a:r>
              <a:rPr lang="en-US" sz="3600" dirty="0"/>
              <a:t> </a:t>
            </a:r>
            <a:r>
              <a:rPr lang="en-US" sz="3600" dirty="0" err="1"/>
              <a:t>до</a:t>
            </a:r>
            <a:r>
              <a:rPr lang="en-US" sz="3600" dirty="0"/>
              <a:t> </a:t>
            </a:r>
            <a:r>
              <a:rPr lang="en-US" sz="3600" dirty="0" err="1"/>
              <a:t>елементите</a:t>
            </a:r>
            <a:r>
              <a:rPr lang="en-US" sz="3600" dirty="0"/>
              <a:t> </a:t>
            </a:r>
            <a:r>
              <a:rPr lang="en-US" sz="3600" dirty="0" err="1"/>
              <a:t>на</a:t>
            </a:r>
            <a:r>
              <a:rPr lang="en-US" sz="3600" dirty="0"/>
              <a:t> </a:t>
            </a:r>
            <a:r>
              <a:rPr lang="en-US" sz="3600" dirty="0" err="1"/>
              <a:t>масива</a:t>
            </a:r>
            <a:r>
              <a:rPr lang="en-US" sz="3600" dirty="0"/>
              <a:t> </a:t>
            </a:r>
            <a:r>
              <a:rPr lang="en-US" sz="3600" dirty="0" err="1"/>
              <a:t>чрез</a:t>
            </a:r>
            <a:r>
              <a:rPr lang="en-US" sz="3600" dirty="0"/>
              <a:t> </a:t>
            </a:r>
            <a:r>
              <a:rPr lang="en-US" sz="3600" dirty="0" err="1"/>
              <a:t>индекс</a:t>
            </a:r>
            <a:r>
              <a:rPr lang="en-US" sz="3600" dirty="0"/>
              <a:t> </a:t>
            </a:r>
            <a:endParaRPr lang="en-US" sz="3600" dirty="0">
              <a:ea typeface="Calibri"/>
              <a:cs typeface="Calibri"/>
            </a:endParaRPr>
          </a:p>
          <a:p>
            <a:pPr marL="1066165" lvl="1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</a:pPr>
            <a:r>
              <a:rPr lang="en-US" sz="3400" noProof="1"/>
              <a:t>Операторът </a:t>
            </a:r>
            <a:r>
              <a:rPr lang="en-US" sz="3400" b="1" noProof="1">
                <a:solidFill>
                  <a:schemeClr val="bg1"/>
                </a:solidFill>
                <a:ea typeface="+mn-lt"/>
                <a:cs typeface="+mn-lt"/>
              </a:rPr>
              <a:t>[]</a:t>
            </a:r>
            <a:r>
              <a:rPr lang="en-US" sz="3400" noProof="1"/>
              <a:t> осъществява достъп до елементите на масива</a:t>
            </a:r>
            <a:endParaRPr lang="en-US" sz="3400" noProof="1">
              <a:ea typeface="Calibri"/>
              <a:cs typeface="Calibri"/>
            </a:endParaRPr>
          </a:p>
          <a:p>
            <a:pPr marL="457200" indent="-457200">
              <a:lnSpc>
                <a:spcPct val="100000"/>
              </a:lnSpc>
              <a:spcBef>
                <a:spcPct val="0"/>
              </a:spcBef>
              <a:buClr>
                <a:srgbClr val="234465"/>
              </a:buClr>
            </a:pPr>
            <a:endParaRPr lang="en-US">
              <a:ea typeface="Calibri"/>
              <a:cs typeface="Calibri"/>
            </a:endParaRPr>
          </a:p>
        </p:txBody>
      </p:sp>
      <p:sp>
        <p:nvSpPr>
          <p:cNvPr id="18" name="Title 3">
            <a:extLst>
              <a:ext uri="{FF2B5EF4-FFF2-40B4-BE49-F238E27FC236}">
                <a16:creationId xmlns:a16="http://schemas.microsoft.com/office/drawing/2014/main" id="{1E1908F2-6524-4C6E-BE94-8E0C33013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792489" cy="882654"/>
          </a:xfrm>
        </p:spPr>
        <p:txBody>
          <a:bodyPr/>
          <a:lstStyle/>
          <a:p>
            <a:r>
              <a:rPr lang="en-US" sz="3950" err="1"/>
              <a:t>Работа</a:t>
            </a:r>
            <a:r>
              <a:rPr lang="en-US" sz="3950"/>
              <a:t> с </a:t>
            </a:r>
            <a:r>
              <a:rPr lang="en-US" sz="3950" err="1"/>
              <a:t>масиви</a:t>
            </a:r>
            <a:endParaRPr lang="bg-BG" err="1"/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341886BF-85BB-4FB1-9B53-E9BAA4BED295}"/>
              </a:ext>
            </a:extLst>
          </p:cNvPr>
          <p:cNvSpPr txBox="1">
            <a:spLocks/>
          </p:cNvSpPr>
          <p:nvPr/>
        </p:nvSpPr>
        <p:spPr>
          <a:xfrm>
            <a:off x="1446214" y="2462996"/>
            <a:ext cx="7391400" cy="10330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>
                <a:solidFill>
                  <a:schemeClr val="tx1"/>
                </a:solidFill>
              </a:rPr>
              <a:t>for (int i = 0; i &lt; numbers.</a:t>
            </a:r>
            <a:r>
              <a:rPr lang="en-US">
                <a:solidFill>
                  <a:schemeClr val="bg1"/>
                </a:solidFill>
              </a:rPr>
              <a:t>Length</a:t>
            </a:r>
            <a:r>
              <a:rPr lang="en-US">
                <a:solidFill>
                  <a:schemeClr val="tx1"/>
                </a:solidFill>
              </a:rPr>
              <a:t>; </a:t>
            </a:r>
            <a:r>
              <a:rPr lang="en-US" err="1">
                <a:solidFill>
                  <a:schemeClr val="tx1"/>
                </a:solidFill>
              </a:rPr>
              <a:t>i</a:t>
            </a:r>
            <a:r>
              <a:rPr lang="en-US">
                <a:solidFill>
                  <a:schemeClr val="tx1"/>
                </a:solidFill>
              </a:rPr>
              <a:t>++)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>
                <a:solidFill>
                  <a:schemeClr val="tx1"/>
                </a:solidFill>
              </a:rPr>
              <a:t>  numbers</a:t>
            </a:r>
            <a:r>
              <a:rPr lang="en-US">
                <a:solidFill>
                  <a:schemeClr val="bg1"/>
                </a:solidFill>
              </a:rPr>
              <a:t>[</a:t>
            </a:r>
            <a:r>
              <a:rPr lang="en-US">
                <a:solidFill>
                  <a:schemeClr val="tx1"/>
                </a:solidFill>
              </a:rPr>
              <a:t>i</a:t>
            </a:r>
            <a:r>
              <a:rPr lang="en-US">
                <a:solidFill>
                  <a:schemeClr val="bg1"/>
                </a:solidFill>
              </a:rPr>
              <a:t>]</a:t>
            </a:r>
            <a:r>
              <a:rPr lang="en-US"/>
              <a:t> </a:t>
            </a:r>
            <a:r>
              <a:rPr lang="en-US">
                <a:solidFill>
                  <a:schemeClr val="tx1"/>
                </a:solidFill>
              </a:rPr>
              <a:t>= 1; </a:t>
            </a: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6834EACE-7072-49C1-9834-19B6E851D999}"/>
              </a:ext>
            </a:extLst>
          </p:cNvPr>
          <p:cNvSpPr txBox="1">
            <a:spLocks/>
          </p:cNvSpPr>
          <p:nvPr/>
        </p:nvSpPr>
        <p:spPr>
          <a:xfrm>
            <a:off x="1446214" y="5326991"/>
            <a:ext cx="8153398" cy="10330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>
                <a:solidFill>
                  <a:schemeClr val="tx1"/>
                </a:solidFill>
              </a:rPr>
              <a:t>numbers</a:t>
            </a:r>
            <a:r>
              <a:rPr lang="en-US">
                <a:solidFill>
                  <a:schemeClr val="bg1"/>
                </a:solidFill>
              </a:rPr>
              <a:t>[</a:t>
            </a:r>
            <a:r>
              <a:rPr lang="en-US">
                <a:solidFill>
                  <a:schemeClr val="tx1"/>
                </a:solidFill>
              </a:rPr>
              <a:t>5</a:t>
            </a:r>
            <a:r>
              <a:rPr lang="en-US">
                <a:solidFill>
                  <a:schemeClr val="bg1"/>
                </a:solidFill>
              </a:rPr>
              <a:t>]</a:t>
            </a:r>
            <a:r>
              <a:rPr lang="en-US"/>
              <a:t> </a:t>
            </a:r>
            <a:r>
              <a:rPr lang="en-US">
                <a:solidFill>
                  <a:schemeClr val="tx1"/>
                </a:solidFill>
              </a:rPr>
              <a:t>= numbers</a:t>
            </a:r>
            <a:r>
              <a:rPr lang="en-US">
                <a:solidFill>
                  <a:schemeClr val="bg1"/>
                </a:solidFill>
              </a:rPr>
              <a:t>[</a:t>
            </a:r>
            <a:r>
              <a:rPr lang="en-US">
                <a:solidFill>
                  <a:schemeClr val="tx1"/>
                </a:solidFill>
              </a:rPr>
              <a:t>2</a:t>
            </a:r>
            <a:r>
              <a:rPr lang="en-US">
                <a:solidFill>
                  <a:schemeClr val="bg1"/>
                </a:solidFill>
              </a:rPr>
              <a:t>]</a:t>
            </a:r>
            <a:r>
              <a:rPr lang="en-US"/>
              <a:t> </a:t>
            </a:r>
            <a:r>
              <a:rPr lang="en-US">
                <a:solidFill>
                  <a:schemeClr val="tx1"/>
                </a:solidFill>
              </a:rPr>
              <a:t>+ numbers</a:t>
            </a:r>
            <a:r>
              <a:rPr lang="en-US">
                <a:solidFill>
                  <a:schemeClr val="bg1"/>
                </a:solidFill>
              </a:rPr>
              <a:t>[</a:t>
            </a:r>
            <a:r>
              <a:rPr lang="en-US">
                <a:solidFill>
                  <a:schemeClr val="tx1"/>
                </a:solidFill>
              </a:rPr>
              <a:t>7</a:t>
            </a:r>
            <a:r>
              <a:rPr lang="en-US">
                <a:solidFill>
                  <a:schemeClr val="bg1"/>
                </a:solidFill>
              </a:rPr>
              <a:t>]</a:t>
            </a:r>
            <a:r>
              <a:rPr lang="en-US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>
                <a:solidFill>
                  <a:schemeClr val="tx1"/>
                </a:solidFill>
              </a:rPr>
              <a:t>numbers</a:t>
            </a:r>
            <a:r>
              <a:rPr lang="en-US">
                <a:solidFill>
                  <a:schemeClr val="bg1"/>
                </a:solidFill>
              </a:rPr>
              <a:t>[</a:t>
            </a:r>
            <a:r>
              <a:rPr lang="en-US">
                <a:solidFill>
                  <a:schemeClr val="tx1"/>
                </a:solidFill>
              </a:rPr>
              <a:t>10</a:t>
            </a:r>
            <a:r>
              <a:rPr lang="en-US">
                <a:solidFill>
                  <a:schemeClr val="bg1"/>
                </a:solidFill>
              </a:rPr>
              <a:t>]</a:t>
            </a:r>
            <a:r>
              <a:rPr lang="en-US"/>
              <a:t> </a:t>
            </a:r>
            <a:r>
              <a:rPr lang="en-US">
                <a:solidFill>
                  <a:schemeClr val="tx1"/>
                </a:solidFill>
              </a:rPr>
              <a:t>= 1;</a:t>
            </a:r>
            <a:r>
              <a:rPr lang="en-US"/>
              <a:t> </a:t>
            </a:r>
            <a:r>
              <a:rPr lang="en-US">
                <a:solidFill>
                  <a:schemeClr val="accent2"/>
                </a:solidFill>
              </a:rPr>
              <a:t>// </a:t>
            </a:r>
            <a:r>
              <a:rPr lang="en-US" i="1">
                <a:solidFill>
                  <a:schemeClr val="accent2"/>
                </a:solidFill>
              </a:rPr>
              <a:t>IndexOutOfRangeException</a:t>
            </a:r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BC62FF17-BC7B-4129-AFB1-5B97419B303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46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19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4A18AF6-2C3D-4A59-ACF9-BA6F288B0C18}"/>
              </a:ext>
            </a:extLst>
          </p:cNvPr>
          <p:cNvSpPr txBox="1">
            <a:spLocks/>
          </p:cNvSpPr>
          <p:nvPr/>
        </p:nvSpPr>
        <p:spPr>
          <a:xfrm>
            <a:off x="190353" y="1196124"/>
            <a:ext cx="11815018" cy="556112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/>
            </a:pPr>
            <a:r>
              <a:rPr lang="en-US" sz="3350" err="1"/>
              <a:t>Дните</a:t>
            </a:r>
            <a:r>
              <a:rPr lang="en-US" sz="3350"/>
              <a:t> </a:t>
            </a:r>
            <a:r>
              <a:rPr lang="en-US" sz="3350" err="1"/>
              <a:t>от</a:t>
            </a:r>
            <a:r>
              <a:rPr lang="en-US" sz="3350"/>
              <a:t> </a:t>
            </a:r>
            <a:r>
              <a:rPr lang="en-US" sz="3350" err="1"/>
              <a:t>седмицата</a:t>
            </a:r>
            <a:r>
              <a:rPr lang="en-US" sz="3350"/>
              <a:t> </a:t>
            </a:r>
            <a:r>
              <a:rPr lang="en-US" sz="3350" err="1"/>
              <a:t>могат</a:t>
            </a:r>
            <a:r>
              <a:rPr lang="en-US" sz="3350"/>
              <a:t> </a:t>
            </a:r>
            <a:r>
              <a:rPr lang="en-US" sz="3350" err="1"/>
              <a:t>да</a:t>
            </a:r>
            <a:r>
              <a:rPr lang="en-US" sz="3350"/>
              <a:t> </a:t>
            </a:r>
            <a:r>
              <a:rPr lang="en-US" sz="3350" err="1"/>
              <a:t>бъдат</a:t>
            </a:r>
            <a:r>
              <a:rPr lang="en-US" sz="3350"/>
              <a:t> </a:t>
            </a:r>
            <a:r>
              <a:rPr lang="en-US" sz="3350" err="1"/>
              <a:t>съхранявани</a:t>
            </a:r>
            <a:r>
              <a:rPr lang="en-US" sz="3350"/>
              <a:t> в </a:t>
            </a:r>
            <a:r>
              <a:rPr lang="en-US" sz="3350" b="1" err="1">
                <a:solidFill>
                  <a:schemeClr val="bg1"/>
                </a:solidFill>
                <a:ea typeface="+mn-lt"/>
                <a:cs typeface="+mn-lt"/>
              </a:rPr>
              <a:t>масив</a:t>
            </a:r>
            <a:r>
              <a:rPr lang="en-US" sz="3350" b="1">
                <a:solidFill>
                  <a:schemeClr val="bg1"/>
                </a:solidFill>
              </a:rPr>
              <a:t> </a:t>
            </a:r>
            <a:r>
              <a:rPr lang="en-US" sz="3350" b="1" err="1">
                <a:solidFill>
                  <a:schemeClr val="bg1"/>
                </a:solidFill>
              </a:rPr>
              <a:t>от</a:t>
            </a:r>
            <a:r>
              <a:rPr lang="en-US" sz="3350"/>
              <a:t> </a:t>
            </a:r>
            <a:r>
              <a:rPr lang="en-US" sz="3350" b="1" err="1">
                <a:solidFill>
                  <a:schemeClr val="bg1"/>
                </a:solidFill>
              </a:rPr>
              <a:t>низове</a:t>
            </a:r>
            <a:r>
              <a:rPr lang="en-US" sz="3350"/>
              <a:t>:</a:t>
            </a:r>
            <a:br>
              <a:rPr lang="en-US" sz="3350"/>
            </a:br>
            <a:r>
              <a:rPr lang="en-US" sz="3350">
                <a:solidFill>
                  <a:srgbClr val="234465"/>
                </a:solidFill>
              </a:rPr>
              <a:t> </a:t>
            </a:r>
            <a:endParaRPr lang="en-US" sz="3350">
              <a:ea typeface="Calibri"/>
              <a:cs typeface="Calibri"/>
            </a:endParaRP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8D03DB00-AC3E-4547-9275-9B56A40AD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792489" cy="882654"/>
          </a:xfrm>
        </p:spPr>
        <p:txBody>
          <a:bodyPr/>
          <a:lstStyle/>
          <a:p>
            <a:r>
              <a:rPr lang="en-US" sz="3950" err="1">
                <a:ea typeface="+mj-lt"/>
                <a:cs typeface="+mj-lt"/>
              </a:rPr>
              <a:t>Ден</a:t>
            </a:r>
            <a:r>
              <a:rPr lang="en-US" sz="3950">
                <a:ea typeface="+mj-lt"/>
                <a:cs typeface="+mj-lt"/>
              </a:rPr>
              <a:t> </a:t>
            </a:r>
            <a:r>
              <a:rPr lang="en-US" sz="3950" err="1">
                <a:ea typeface="+mj-lt"/>
                <a:cs typeface="+mj-lt"/>
              </a:rPr>
              <a:t>от</a:t>
            </a:r>
            <a:r>
              <a:rPr lang="en-US" sz="3950">
                <a:ea typeface="+mj-lt"/>
                <a:cs typeface="+mj-lt"/>
              </a:rPr>
              <a:t> </a:t>
            </a:r>
            <a:r>
              <a:rPr lang="en-US" sz="3950" err="1">
                <a:ea typeface="+mj-lt"/>
                <a:cs typeface="+mj-lt"/>
              </a:rPr>
              <a:t>седмицата</a:t>
            </a:r>
            <a:r>
              <a:rPr lang="en-US" sz="3950"/>
              <a:t> – </a:t>
            </a:r>
            <a:r>
              <a:rPr lang="en-US" sz="3950" err="1"/>
              <a:t>пример</a:t>
            </a:r>
            <a:endParaRPr lang="en-US" sz="3950">
              <a:cs typeface="Calibri"/>
            </a:endParaRP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7D091F50-420A-4AD1-A577-1B49753D9070}"/>
              </a:ext>
            </a:extLst>
          </p:cNvPr>
          <p:cNvSpPr txBox="1">
            <a:spLocks/>
          </p:cNvSpPr>
          <p:nvPr/>
        </p:nvSpPr>
        <p:spPr>
          <a:xfrm>
            <a:off x="1107787" y="2357940"/>
            <a:ext cx="4038600" cy="41564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>
                <a:solidFill>
                  <a:schemeClr val="bg1"/>
                </a:solidFill>
              </a:rPr>
              <a:t>string[]</a:t>
            </a:r>
            <a:r>
              <a:rPr lang="en-US"/>
              <a:t> days = </a:t>
            </a:r>
            <a:r>
              <a:rPr lang="en-US">
                <a:solidFill>
                  <a:schemeClr val="bg1"/>
                </a:solidFill>
              </a:rPr>
              <a:t>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/>
              <a:t>  "Monday",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/>
              <a:t>  "Tuesday",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/>
              <a:t>  "Wednesday",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/>
              <a:t>  "Thursday",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/>
              <a:t>  "Friday",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/>
              <a:t>  "Saturday",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/>
              <a:t>  "Sunday"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>
                <a:solidFill>
                  <a:schemeClr val="bg1"/>
                </a:solidFill>
              </a:rPr>
              <a:t>}</a:t>
            </a:r>
            <a:r>
              <a:rPr lang="en-US"/>
              <a:t>;</a:t>
            </a:r>
          </a:p>
        </p:txBody>
      </p:sp>
      <p:sp>
        <p:nvSpPr>
          <p:cNvPr id="22" name="Right Arrow 7">
            <a:extLst>
              <a:ext uri="{FF2B5EF4-FFF2-40B4-BE49-F238E27FC236}">
                <a16:creationId xmlns:a16="http://schemas.microsoft.com/office/drawing/2014/main" id="{07239E6D-FC80-43A5-AC91-8928E3902206}"/>
              </a:ext>
            </a:extLst>
          </p:cNvPr>
          <p:cNvSpPr/>
          <p:nvPr/>
        </p:nvSpPr>
        <p:spPr>
          <a:xfrm>
            <a:off x="5544078" y="3935245"/>
            <a:ext cx="622342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graphicFrame>
        <p:nvGraphicFramePr>
          <p:cNvPr id="23" name="Group 134">
            <a:extLst>
              <a:ext uri="{FF2B5EF4-FFF2-40B4-BE49-F238E27FC236}">
                <a16:creationId xmlns:a16="http://schemas.microsoft.com/office/drawing/2014/main" id="{2357D70E-7B87-4BE1-A6E3-CDA65F9D38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60301477"/>
              </p:ext>
            </p:extLst>
          </p:nvPr>
        </p:nvGraphicFramePr>
        <p:xfrm>
          <a:off x="6444074" y="2427111"/>
          <a:ext cx="4175216" cy="4083184"/>
        </p:xfrm>
        <a:graphic>
          <a:graphicData uri="http://schemas.openxmlformats.org/drawingml/2006/table">
            <a:tbl>
              <a:tblPr/>
              <a:tblGrid>
                <a:gridCol w="1705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9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11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r>
                        <a:rPr kumimoji="1" lang="en-US" sz="28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kumimoji="1" lang="en-US" sz="28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C#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5358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days[0]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1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days[1]</a:t>
                      </a:r>
                      <a:endParaRPr lang="bg-BG" sz="2800" b="0" kern="1200" noProof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Tuesday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1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days[2]</a:t>
                      </a:r>
                      <a:endParaRPr lang="bg-BG" sz="2800" b="0" kern="1200" noProof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Wednesday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1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days[3]</a:t>
                      </a:r>
                      <a:endParaRPr lang="bg-BG" sz="2800" b="0" kern="1200" noProof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Thursday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11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days[4]</a:t>
                      </a:r>
                      <a:endParaRPr lang="bg-BG" sz="2800" b="0" kern="1200" noProof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Friday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11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days[5]</a:t>
                      </a:r>
                      <a:endParaRPr lang="bg-BG" sz="2800" b="0" kern="1200" noProof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Saturday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11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days[6]</a:t>
                      </a:r>
                      <a:endParaRPr lang="bg-BG" sz="2800" b="0" kern="1200" noProof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418667"/>
                  </a:ext>
                </a:extLst>
              </a:tr>
            </a:tbl>
          </a:graphicData>
        </a:graphic>
      </p:graphicFrame>
      <p:sp>
        <p:nvSpPr>
          <p:cNvPr id="24" name="Slide Number">
            <a:extLst>
              <a:ext uri="{FF2B5EF4-FFF2-40B4-BE49-F238E27FC236}">
                <a16:creationId xmlns:a16="http://schemas.microsoft.com/office/drawing/2014/main" id="{7EE8814E-4D58-4028-8935-A460EA76519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460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 eaLnBrk="0"/>
            <a:r>
              <a:rPr lang="en-US" sz="3350" err="1"/>
              <a:t>Въведете</a:t>
            </a:r>
            <a:r>
              <a:rPr lang="en-US" sz="3350"/>
              <a:t> </a:t>
            </a:r>
            <a:r>
              <a:rPr lang="en-US" sz="3350" b="1" err="1">
                <a:solidFill>
                  <a:schemeClr val="bg1"/>
                </a:solidFill>
              </a:rPr>
              <a:t>ден</a:t>
            </a:r>
            <a:r>
              <a:rPr lang="en-US" sz="3350" b="1">
                <a:solidFill>
                  <a:schemeClr val="bg1"/>
                </a:solidFill>
              </a:rPr>
              <a:t> </a:t>
            </a:r>
            <a:r>
              <a:rPr lang="en-US" sz="3350" b="1" err="1">
                <a:solidFill>
                  <a:schemeClr val="bg1"/>
                </a:solidFill>
              </a:rPr>
              <a:t>от</a:t>
            </a:r>
            <a:r>
              <a:rPr lang="en-US" sz="3350" b="1">
                <a:solidFill>
                  <a:schemeClr val="bg1"/>
                </a:solidFill>
              </a:rPr>
              <a:t> </a:t>
            </a:r>
            <a:r>
              <a:rPr lang="en-US" sz="3350" b="1" err="1">
                <a:solidFill>
                  <a:schemeClr val="bg1"/>
                </a:solidFill>
              </a:rPr>
              <a:t>седмицата</a:t>
            </a:r>
            <a:r>
              <a:rPr lang="en-US" sz="3350" b="1">
                <a:solidFill>
                  <a:schemeClr val="bg1"/>
                </a:solidFill>
              </a:rPr>
              <a:t> </a:t>
            </a:r>
            <a:r>
              <a:rPr lang="en-US" sz="3350"/>
              <a:t>[1…7] и </a:t>
            </a:r>
            <a:r>
              <a:rPr lang="en-US" sz="3350" err="1"/>
              <a:t>отпичатайте</a:t>
            </a:r>
            <a:r>
              <a:rPr lang="en-US" sz="3350"/>
              <a:t> </a:t>
            </a:r>
            <a:r>
              <a:rPr lang="en-US" sz="3350" b="1" err="1">
                <a:solidFill>
                  <a:schemeClr val="bg1"/>
                </a:solidFill>
              </a:rPr>
              <a:t>името</a:t>
            </a:r>
            <a:r>
              <a:rPr lang="en-US" sz="3350" b="1">
                <a:solidFill>
                  <a:schemeClr val="bg1"/>
                </a:solidFill>
              </a:rPr>
              <a:t> </a:t>
            </a:r>
            <a:r>
              <a:rPr lang="en-US" sz="3350" b="1" err="1">
                <a:solidFill>
                  <a:schemeClr val="bg1"/>
                </a:solidFill>
              </a:rPr>
              <a:t>на</a:t>
            </a:r>
            <a:r>
              <a:rPr lang="en-US" sz="3350" b="1">
                <a:solidFill>
                  <a:schemeClr val="bg1"/>
                </a:solidFill>
              </a:rPr>
              <a:t> </a:t>
            </a:r>
            <a:r>
              <a:rPr lang="en-US" sz="3350" b="1" err="1">
                <a:solidFill>
                  <a:schemeClr val="bg1"/>
                </a:solidFill>
              </a:rPr>
              <a:t>деня</a:t>
            </a:r>
            <a:r>
              <a:rPr lang="en-US" sz="3350" b="1">
                <a:solidFill>
                  <a:schemeClr val="bg1"/>
                </a:solidFill>
              </a:rPr>
              <a:t> </a:t>
            </a:r>
            <a:r>
              <a:rPr lang="en-US" sz="3350"/>
              <a:t>(</a:t>
            </a:r>
            <a:r>
              <a:rPr lang="en-US" sz="3350" err="1"/>
              <a:t>на</a:t>
            </a:r>
            <a:r>
              <a:rPr lang="en-US" sz="3350"/>
              <a:t> </a:t>
            </a:r>
            <a:r>
              <a:rPr lang="en-US" sz="3350" err="1"/>
              <a:t>английски</a:t>
            </a:r>
            <a:r>
              <a:rPr lang="en-US" sz="3350"/>
              <a:t>) </a:t>
            </a:r>
            <a:r>
              <a:rPr lang="en-US" sz="3350" err="1"/>
              <a:t>или</a:t>
            </a:r>
            <a:r>
              <a:rPr lang="en-US" sz="3350"/>
              <a:t> "</a:t>
            </a:r>
            <a:r>
              <a:rPr lang="en-US" sz="3350" b="1">
                <a:solidFill>
                  <a:schemeClr val="bg1"/>
                </a:solidFill>
              </a:rPr>
              <a:t>Invalid day!</a:t>
            </a:r>
            <a:r>
              <a:rPr lang="en-US" sz="3350"/>
              <a:t>"</a:t>
            </a:r>
            <a:endParaRPr lang="bg-BG" sz="335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err="1"/>
              <a:t>Задача</a:t>
            </a:r>
            <a:r>
              <a:rPr lang="en-US" sz="3950"/>
              <a:t>: </a:t>
            </a:r>
            <a:r>
              <a:rPr lang="en-US" sz="3950" err="1"/>
              <a:t>Ден</a:t>
            </a:r>
            <a:r>
              <a:rPr lang="en-US" sz="3950"/>
              <a:t> </a:t>
            </a:r>
            <a:r>
              <a:rPr lang="en-US" sz="3950" err="1"/>
              <a:t>от</a:t>
            </a:r>
            <a:r>
              <a:rPr lang="en-US" sz="3950"/>
              <a:t> </a:t>
            </a:r>
            <a:r>
              <a:rPr lang="en-US" sz="3950" err="1"/>
              <a:t>седмицата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A3F8D5-25D6-48D6-9564-0AE36337C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2438400"/>
            <a:ext cx="8153400" cy="363088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A825CD0C-FD94-4AF9-A10A-951D4FA84C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2011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err="1"/>
              <a:t>Решение</a:t>
            </a:r>
            <a:r>
              <a:rPr lang="en-US" sz="3950"/>
              <a:t>: </a:t>
            </a:r>
            <a:r>
              <a:rPr lang="en-US" sz="3950" err="1">
                <a:ea typeface="+mj-lt"/>
                <a:cs typeface="+mj-lt"/>
              </a:rPr>
              <a:t>Ден</a:t>
            </a:r>
            <a:r>
              <a:rPr lang="en-US" sz="3950">
                <a:ea typeface="+mj-lt"/>
                <a:cs typeface="+mj-lt"/>
              </a:rPr>
              <a:t> </a:t>
            </a:r>
            <a:r>
              <a:rPr lang="en-US" sz="3950" err="1">
                <a:ea typeface="+mj-lt"/>
                <a:cs typeface="+mj-lt"/>
              </a:rPr>
              <a:t>от</a:t>
            </a:r>
            <a:r>
              <a:rPr lang="en-US" sz="3950">
                <a:ea typeface="+mj-lt"/>
                <a:cs typeface="+mj-lt"/>
              </a:rPr>
              <a:t> </a:t>
            </a:r>
            <a:r>
              <a:rPr lang="en-US" sz="3950" err="1">
                <a:ea typeface="+mj-lt"/>
                <a:cs typeface="+mj-lt"/>
              </a:rPr>
              <a:t>седмицата</a:t>
            </a:r>
            <a:endParaRPr lang="en-US" err="1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8454" y="1479693"/>
            <a:ext cx="10795093" cy="43423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600">
                <a:solidFill>
                  <a:schemeClr val="bg1"/>
                </a:solidFill>
              </a:rPr>
              <a:t>string[]</a:t>
            </a:r>
            <a:r>
              <a:rPr lang="en-US" sz="2600"/>
              <a:t> days = </a:t>
            </a:r>
            <a:r>
              <a:rPr lang="en-US" sz="2600">
                <a:solidFill>
                  <a:schemeClr val="bg1"/>
                </a:solidFill>
              </a:rPr>
              <a:t>{</a:t>
            </a:r>
            <a:r>
              <a:rPr lang="en-US" sz="2600"/>
              <a:t> "Monday", "Tuesday", "Wednesday", </a:t>
            </a:r>
            <a:br>
              <a:rPr lang="en-US" sz="2600"/>
            </a:br>
            <a:r>
              <a:rPr lang="en-US" sz="2600"/>
              <a:t>"Thursday", "Friday", "Saturday", "Sunday" </a:t>
            </a:r>
            <a:r>
              <a:rPr lang="en-US" sz="2600">
                <a:solidFill>
                  <a:schemeClr val="bg1"/>
                </a:solidFill>
              </a:rPr>
              <a:t>}</a:t>
            </a:r>
            <a:r>
              <a:rPr lang="en-US" sz="2600"/>
              <a:t>;</a:t>
            </a:r>
          </a:p>
          <a:p>
            <a:r>
              <a:rPr lang="en-US" sz="2600"/>
              <a:t>int day = int.Parse(Console.ReadLine());</a:t>
            </a:r>
            <a:endParaRPr lang="bg-BG" sz="2600"/>
          </a:p>
          <a:p>
            <a:endParaRPr lang="en-US" sz="2600"/>
          </a:p>
          <a:p>
            <a:r>
              <a:rPr lang="en-US" sz="2600"/>
              <a:t>if (day &gt;= 1 &amp;&amp; day &lt;= 7)</a:t>
            </a:r>
          </a:p>
          <a:p>
            <a:r>
              <a:rPr lang="en-US" sz="2600"/>
              <a:t>  Console.WriteLine(days</a:t>
            </a:r>
            <a:r>
              <a:rPr lang="en-US" sz="2600">
                <a:solidFill>
                  <a:schemeClr val="bg1"/>
                </a:solidFill>
              </a:rPr>
              <a:t>[</a:t>
            </a:r>
            <a:r>
              <a:rPr lang="en-US" sz="2600"/>
              <a:t>day - 1</a:t>
            </a:r>
            <a:r>
              <a:rPr lang="en-US" sz="2600">
                <a:solidFill>
                  <a:schemeClr val="bg1"/>
                </a:solidFill>
              </a:rPr>
              <a:t>]</a:t>
            </a:r>
            <a:r>
              <a:rPr lang="en-US" sz="2600"/>
              <a:t>);</a:t>
            </a:r>
          </a:p>
          <a:p>
            <a:r>
              <a:rPr lang="en-US" sz="2600"/>
              <a:t>else</a:t>
            </a:r>
          </a:p>
          <a:p>
            <a:r>
              <a:rPr lang="en-US" sz="2600"/>
              <a:t>  Console.WriteLine("Invalid day!");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BB7FA03C-6F62-4159-8133-4DB46213D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276600"/>
            <a:ext cx="3581400" cy="990600"/>
          </a:xfrm>
          <a:prstGeom prst="wedgeRoundRectCallout">
            <a:avLst>
              <a:gd name="adj1" fmla="val -65781"/>
              <a:gd name="adj2" fmla="val 3639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chemeClr val="bg2"/>
                </a:solidFill>
                <a:ea typeface="+mn-lt"/>
                <a:cs typeface="+mn-lt"/>
              </a:rPr>
              <a:t>Първият ден в масива е на индекс 0, не на 1.</a:t>
            </a:r>
            <a:endParaRPr lang="bg-BG" b="1">
              <a:solidFill>
                <a:schemeClr val="bg2"/>
              </a:solidFill>
              <a:ea typeface="+mn-lt"/>
              <a:cs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B72C9D-FA28-421B-8343-0A67F915CA74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err="1">
                <a:ea typeface="+mn-lt"/>
                <a:cs typeface="+mn-lt"/>
              </a:rPr>
              <a:t>Тествайте</a:t>
            </a:r>
            <a:r>
              <a:rPr lang="en-US" sz="2000">
                <a:ea typeface="+mn-lt"/>
                <a:cs typeface="+mn-lt"/>
              </a:rPr>
              <a:t> </a:t>
            </a:r>
            <a:r>
              <a:rPr lang="en-US" sz="2000" err="1">
                <a:ea typeface="+mn-lt"/>
                <a:cs typeface="+mn-lt"/>
              </a:rPr>
              <a:t>решението</a:t>
            </a:r>
            <a:r>
              <a:rPr lang="en-US" sz="2000">
                <a:ea typeface="+mn-lt"/>
                <a:cs typeface="+mn-lt"/>
              </a:rPr>
              <a:t> в Judge</a:t>
            </a:r>
            <a:r>
              <a:rPr lang="en-US" sz="2000"/>
              <a:t>: </a:t>
            </a:r>
            <a:r>
              <a:rPr lang="en-US" sz="2000">
                <a:hlinkClick r:id="rId2"/>
              </a:rPr>
              <a:t>https://judge.softuni.org/Contests/Practice/Index/3171#0</a:t>
            </a:r>
            <a:endParaRPr lang="en-US" sz="2000">
              <a:cs typeface="Calibri"/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3B5CA18C-8457-4CCE-B2F0-15A4E080A06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26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Широк екран</PresentationFormat>
  <Slides>27</Slides>
  <Notes>6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27</vt:i4>
      </vt:variant>
    </vt:vector>
  </HeadingPairs>
  <TitlesOfParts>
    <vt:vector size="28" baseType="lpstr">
      <vt:lpstr>SoftUni</vt:lpstr>
      <vt:lpstr>Масиви</vt:lpstr>
      <vt:lpstr>Съдържание</vt:lpstr>
      <vt:lpstr>Работа с елементи на масива</vt:lpstr>
      <vt:lpstr>Какво означава масив?</vt:lpstr>
      <vt:lpstr>Създаване на масив</vt:lpstr>
      <vt:lpstr>Работа с масиви</vt:lpstr>
      <vt:lpstr>Ден от седмицата – пример</vt:lpstr>
      <vt:lpstr>Задача: Ден от седмицата</vt:lpstr>
      <vt:lpstr>Решение: Ден от седмицата</vt:lpstr>
      <vt:lpstr>Използване на цикъл или String.Split()</vt:lpstr>
      <vt:lpstr>Четене на масив от конзолата</vt:lpstr>
      <vt:lpstr>Четене на стойностите на масива от един ред  </vt:lpstr>
      <vt:lpstr>Съкратено четене на масив от един ред</vt:lpstr>
      <vt:lpstr>Отпечатване на масив на конзолата</vt:lpstr>
      <vt:lpstr>Задача: Отпечатване на числа в обратен ред</vt:lpstr>
      <vt:lpstr>Решение: Отпечатване на числа в обратен ред</vt:lpstr>
      <vt:lpstr>Задача: Закръглени числа</vt:lpstr>
      <vt:lpstr>Решение: Закръглени числа</vt:lpstr>
      <vt:lpstr>Принтирайте масив чрез for-цикъл / String.Join(…)</vt:lpstr>
      <vt:lpstr>Задача: Обърнат масив от низове</vt:lpstr>
      <vt:lpstr>Решение: Обърнат масив от низове</vt:lpstr>
      <vt:lpstr>Обхождане на колекции</vt:lpstr>
      <vt:lpstr>Foreach цикъл</vt:lpstr>
      <vt:lpstr>Принтиране на масив чрез Foreach</vt:lpstr>
      <vt:lpstr>Какво научихме днес? </vt:lpstr>
      <vt:lpstr>Въпроси?</vt:lpstr>
      <vt:lpstr>Лиценз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subject>Software Development Course</dc:subject>
  <dc:creator>Software University</dc:creator>
  <cp:keywords>Programming; Fundamentals;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revision>102</cp:revision>
  <dcterms:created xsi:type="dcterms:W3CDTF">2018-05-23T13:08:44Z</dcterms:created>
  <dcterms:modified xsi:type="dcterms:W3CDTF">2023-01-11T19:58:49Z</dcterms:modified>
  <cp:category>programming fundamentals;computer programming;software development;web development</cp:category>
</cp:coreProperties>
</file>