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9" r:id="rId35"/>
    <p:sldId id="550" r:id="rId36"/>
    <p:sldId id="492" r:id="rId37"/>
    <p:sldId id="554" r:id="rId38"/>
    <p:sldId id="553" r:id="rId39"/>
    <p:sldId id="555" r:id="rId40"/>
    <p:sldId id="343" r:id="rId41"/>
    <p:sldId id="401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11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</a:t>
            </a:r>
            <a:r>
              <a:rPr lang="en-US" dirty="0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are sets of </a:t>
            </a:r>
            <a:r>
              <a:rPr lang="en-US" b="1" dirty="0"/>
              <a:t>data fields</a:t>
            </a:r>
            <a:r>
              <a:rPr lang="en-US" dirty="0"/>
              <a:t>, together with </a:t>
            </a:r>
            <a:r>
              <a:rPr lang="en-US" b="1" dirty="0"/>
              <a:t>methods </a:t>
            </a:r>
            <a:r>
              <a:rPr lang="en-US" dirty="0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define the </a:t>
            </a:r>
            <a:r>
              <a:rPr lang="en-US" b="1" dirty="0"/>
              <a:t>structure of information objects</a:t>
            </a:r>
            <a:r>
              <a:rPr lang="en-US" dirty="0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Objects </a:t>
            </a:r>
            <a:r>
              <a:rPr lang="en-US" dirty="0"/>
              <a:t>are </a:t>
            </a:r>
            <a:r>
              <a:rPr lang="en-US" b="1" dirty="0"/>
              <a:t>instances of the </a:t>
            </a:r>
            <a:r>
              <a:rPr lang="en-US" dirty="0"/>
              <a:t>classes</a:t>
            </a:r>
            <a:r>
              <a:rPr lang="bg-BG" dirty="0"/>
              <a:t>, </a:t>
            </a:r>
            <a:r>
              <a:rPr lang="en-US" dirty="0"/>
              <a:t>holding certain values in their data fields.</a:t>
            </a:r>
          </a:p>
          <a:p>
            <a:endParaRPr lang="en-US" dirty="0"/>
          </a:p>
          <a:p>
            <a:r>
              <a:rPr lang="en-US" dirty="0"/>
              <a:t>At the </a:t>
            </a:r>
            <a:r>
              <a:rPr lang="en-US" b="1" dirty="0"/>
              <a:t>example </a:t>
            </a:r>
            <a:r>
              <a:rPr lang="en-US" dirty="0"/>
              <a:t>we have a definition of the </a:t>
            </a:r>
            <a:r>
              <a:rPr lang="en-US" b="1" dirty="0"/>
              <a:t>class</a:t>
            </a:r>
            <a:r>
              <a:rPr lang="en-US" dirty="0"/>
              <a:t>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holds two </a:t>
            </a:r>
            <a:r>
              <a:rPr lang="en-US" b="1" dirty="0"/>
              <a:t>data fields</a:t>
            </a:r>
            <a:r>
              <a:rPr lang="en-US" dirty="0"/>
              <a:t>: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defines a </a:t>
            </a:r>
            <a:r>
              <a:rPr lang="en-US" b="1" dirty="0"/>
              <a:t>method</a:t>
            </a:r>
            <a:r>
              <a:rPr lang="en-US" dirty="0"/>
              <a:t>, holding the code to </a:t>
            </a:r>
            <a:r>
              <a:rPr lang="en-US" b="1" dirty="0"/>
              <a:t>calculate the area</a:t>
            </a:r>
            <a:r>
              <a:rPr lang="en-US" dirty="0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class definition</a:t>
            </a:r>
            <a:r>
              <a:rPr lang="en-US" dirty="0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definitions of the </a:t>
            </a:r>
            <a:r>
              <a:rPr lang="en-US" b="1" dirty="0"/>
              <a:t>data fields</a:t>
            </a:r>
            <a:r>
              <a:rPr lang="en-US" dirty="0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methods </a:t>
            </a:r>
            <a:r>
              <a:rPr lang="en-US" dirty="0"/>
              <a:t>of the class: the </a:t>
            </a:r>
            <a:r>
              <a:rPr lang="en-US" b="1" dirty="0"/>
              <a:t>operations</a:t>
            </a:r>
            <a:r>
              <a:rPr lang="en-US" dirty="0"/>
              <a:t> or </a:t>
            </a:r>
            <a:r>
              <a:rPr lang="en-US" b="1" dirty="0"/>
              <a:t>actions</a:t>
            </a:r>
            <a:r>
              <a:rPr lang="en-US" dirty="0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now we have </a:t>
            </a:r>
            <a:r>
              <a:rPr lang="en-US" b="1" dirty="0"/>
              <a:t>several objects </a:t>
            </a:r>
            <a:r>
              <a:rPr lang="en-US" dirty="0"/>
              <a:t>of this class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 object</a:t>
            </a:r>
            <a:r>
              <a:rPr lang="en-US" dirty="0"/>
              <a:t> is a rectangle of </a:t>
            </a:r>
            <a:r>
              <a:rPr lang="en-US" b="1" dirty="0"/>
              <a:t>width 5 </a:t>
            </a:r>
            <a:r>
              <a:rPr lang="en-US" dirty="0"/>
              <a:t>and </a:t>
            </a:r>
            <a:r>
              <a:rPr lang="en-US" b="1" dirty="0"/>
              <a:t>height 6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6 </a:t>
            </a:r>
            <a:r>
              <a:rPr lang="en-US" dirty="0"/>
              <a:t>and </a:t>
            </a:r>
            <a:r>
              <a:rPr lang="en-US" b="1" dirty="0"/>
              <a:t>height 4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7 </a:t>
            </a:r>
            <a:r>
              <a:rPr lang="en-US" dirty="0"/>
              <a:t>and </a:t>
            </a:r>
            <a:r>
              <a:rPr lang="en-US" b="1" dirty="0"/>
              <a:t>height 3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one </a:t>
            </a:r>
            <a:r>
              <a:rPr lang="en-US" b="1" dirty="0"/>
              <a:t>class "Rectangle" </a:t>
            </a:r>
            <a:r>
              <a:rPr lang="en-US" dirty="0"/>
              <a:t>and </a:t>
            </a:r>
            <a:r>
              <a:rPr lang="en-US" b="1" dirty="0"/>
              <a:t>3 objects </a:t>
            </a:r>
            <a:r>
              <a:rPr lang="en-US" dirty="0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class </a:t>
            </a:r>
            <a:r>
              <a:rPr lang="en-US" dirty="0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defines the </a:t>
            </a:r>
            <a:r>
              <a:rPr lang="en-US" b="1" dirty="0"/>
              <a:t>data fields </a:t>
            </a:r>
            <a:r>
              <a:rPr lang="en-US" dirty="0"/>
              <a:t>and </a:t>
            </a:r>
            <a:r>
              <a:rPr lang="en-US" b="1" dirty="0"/>
              <a:t>methods</a:t>
            </a:r>
            <a:r>
              <a:rPr lang="bg-BG" dirty="0"/>
              <a:t> </a:t>
            </a:r>
            <a:r>
              <a:rPr lang="en-US" dirty="0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Classes don't hold data. They hold </a:t>
            </a:r>
            <a:r>
              <a:rPr lang="en-US" b="1" dirty="0"/>
              <a:t>data definitions</a:t>
            </a:r>
            <a:r>
              <a:rPr lang="en-US" b="0" dirty="0"/>
              <a:t> and </a:t>
            </a:r>
            <a:r>
              <a:rPr lang="en-US" b="1" dirty="0"/>
              <a:t>operation definitions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Objects hold values </a:t>
            </a:r>
            <a:r>
              <a:rPr lang="en-US" dirty="0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of class "Rectangle" </a:t>
            </a:r>
            <a:r>
              <a:rPr lang="en-US" b="1" dirty="0"/>
              <a:t>hold data </a:t>
            </a:r>
            <a:r>
              <a:rPr lang="en-US" dirty="0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are </a:t>
            </a:r>
            <a:r>
              <a:rPr lang="en-US" b="1" dirty="0"/>
              <a:t>information structures</a:t>
            </a:r>
            <a:r>
              <a:rPr lang="en-US" dirty="0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Classes and objects </a:t>
            </a:r>
            <a:r>
              <a:rPr lang="en-US" b="0" dirty="0"/>
              <a:t>are the building blocks of the </a:t>
            </a: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прост клас </a:t>
            </a:r>
            <a:r>
              <a:rPr lang="en-US" dirty="0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05" y="4192637"/>
            <a:ext cx="760126" cy="760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66" y="5618991"/>
            <a:ext cx="772765" cy="772765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Rectangle (</a:t>
            </a:r>
            <a:r>
              <a:rPr lang="bg-BG" dirty="0"/>
              <a:t>правоъгълник) - пример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b="1" dirty="0">
                <a:solidFill>
                  <a:schemeClr val="bg1"/>
                </a:solidFill>
              </a:rPr>
              <a:t>множество инстанции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new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динамичната памет 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29340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3880087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метод в клас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Обектът</a:t>
            </a:r>
            <a:r>
              <a:rPr lang="en-US" sz="3000" dirty="0"/>
              <a:t> </a:t>
            </a:r>
            <a:r>
              <a:rPr lang="bg-BG" sz="3000" dirty="0"/>
              <a:t>е единична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en-US" sz="3000" dirty="0"/>
              <a:t> </a:t>
            </a:r>
            <a:r>
              <a:rPr lang="bg-BG" sz="3000" dirty="0"/>
              <a:t>на класа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Класовете задават </a:t>
            </a:r>
            <a:r>
              <a:rPr lang="bg-BG" sz="3000" b="1" dirty="0">
                <a:solidFill>
                  <a:schemeClr val="bg1"/>
                </a:solidFill>
              </a:rPr>
              <a:t>структура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dirty="0"/>
              <a:t>създаване на</a:t>
            </a:r>
            <a:r>
              <a:rPr lang="en-GB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класове и обекти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 dirty="0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 dirty="0"/>
              <a:t> </a:t>
            </a:r>
            <a:r>
              <a:rPr lang="bg-BG" sz="3100" dirty="0"/>
              <a:t>(ООП) е концепция за моделиране на ситуации от реалния живот чрез </a:t>
            </a:r>
            <a:r>
              <a:rPr lang="bg-BG" sz="3100" b="1" dirty="0">
                <a:solidFill>
                  <a:schemeClr val="bg1"/>
                </a:solidFill>
              </a:rPr>
              <a:t>класове</a:t>
            </a:r>
            <a:r>
              <a:rPr lang="en-US" sz="3100" dirty="0"/>
              <a:t> </a:t>
            </a:r>
            <a:r>
              <a:rPr lang="bg-BG" sz="3100" dirty="0"/>
              <a:t>и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обекти</a:t>
            </a: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Обектно-ориентирано програмиране (ООП)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Съхраняване на данни 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модификатори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 (видимостта)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public </a:t>
            </a:r>
            <a:r>
              <a:rPr lang="en-US" sz="2800" dirty="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public </a:t>
            </a:r>
            <a:r>
              <a:rPr lang="en-US" sz="2800" dirty="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90334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71750"/>
              <a:gd name="adj2" fmla="val -70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Кола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// TODO: </a:t>
            </a:r>
            <a:r>
              <a:rPr lang="bg-BG" sz="2399" i="1" dirty="0">
                <a:solidFill>
                  <a:schemeClr val="accent2"/>
                </a:solidFill>
              </a:rPr>
              <a:t>Добавете </a:t>
            </a:r>
            <a:r>
              <a:rPr lang="en-GB" sz="2399" i="1" dirty="0">
                <a:solidFill>
                  <a:schemeClr val="accent2"/>
                </a:solidFill>
              </a:rPr>
              <a:t>Getter </a:t>
            </a:r>
            <a:r>
              <a:rPr lang="bg-BG" sz="2399" i="1" dirty="0">
                <a:solidFill>
                  <a:schemeClr val="accent2"/>
                </a:solidFill>
              </a:rPr>
              <a:t>и</a:t>
            </a:r>
            <a:r>
              <a:rPr lang="en-GB" sz="2399" i="1" dirty="0">
                <a:solidFill>
                  <a:schemeClr val="accent2"/>
                </a:solidFill>
              </a:rPr>
              <a:t> Setter</a:t>
            </a:r>
            <a:r>
              <a:rPr lang="bg-BG" sz="2399" i="1" dirty="0">
                <a:solidFill>
                  <a:schemeClr val="accent2"/>
                </a:solidFill>
              </a:rPr>
              <a:t> за модела и годината</a:t>
            </a:r>
            <a:endParaRPr lang="en-GB" sz="2399" i="1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Методи, параметри и връщана стойност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 dirty="0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Разширение на класа </a:t>
            </a:r>
            <a:r>
              <a:rPr lang="en-US" dirty="0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string WhoAmI</a:t>
            </a:r>
            <a:r>
              <a:rPr lang="en-US" sz="2399" dirty="0"/>
              <a:t>()</a:t>
            </a:r>
          </a:p>
          <a:p>
            <a:r>
              <a:rPr lang="en-US" sz="2399" dirty="0"/>
              <a:t>{</a:t>
            </a:r>
          </a:p>
          <a:p>
            <a:r>
              <a:rPr lang="en-US" sz="2399" dirty="0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return sb.ToString();</a:t>
            </a:r>
          </a:p>
          <a:p>
            <a:r>
              <a:rPr lang="en-US" sz="2399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</a:t>
            </a:r>
            <a:r>
              <a:rPr lang="bg-BG" sz="1799" dirty="0"/>
              <a:t> </a:t>
            </a:r>
            <a:r>
              <a:rPr lang="en-US" sz="1799" dirty="0">
                <a:hlinkClick r:id="rId2"/>
              </a:rPr>
              <a:t>https://judge.softuni.bg/Contests/Practice/Index/3161#1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обект? Какво е клас?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Конструктори и вериги от 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Инициализация на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Когато </a:t>
            </a:r>
            <a:r>
              <a:rPr lang="bg-BG" sz="3000" b="1" dirty="0">
                <a:solidFill>
                  <a:schemeClr val="bg1"/>
                </a:solidFill>
              </a:rPr>
              <a:t>конструкторът</a:t>
            </a:r>
            <a:r>
              <a:rPr lang="bg-BG" sz="3000" dirty="0"/>
              <a:t> е извикан</a:t>
            </a:r>
            <a:r>
              <a:rPr lang="en-GB" sz="3000" dirty="0"/>
              <a:t>, </a:t>
            </a:r>
            <a:r>
              <a:rPr lang="bg-BG" sz="3000" dirty="0"/>
              <a:t>създава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</a:t>
            </a:r>
            <a:r>
              <a:rPr lang="bg-BG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 dirty="0">
                <a:solidFill>
                  <a:schemeClr val="tx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 dirty="0">
                <a:solidFill>
                  <a:schemeClr val="tx1"/>
                </a:solidFill>
              </a:rPr>
              <a:t> figure = </a:t>
            </a:r>
            <a:r>
              <a:rPr lang="en-US" sz="2299" dirty="0">
                <a:solidFill>
                  <a:schemeClr val="bg1"/>
                </a:solidFill>
              </a:rPr>
              <a:t>new</a:t>
            </a:r>
            <a:r>
              <a:rPr lang="en-US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bg1"/>
                </a:solidFill>
              </a:rPr>
              <a:t>Rectangle()</a:t>
            </a:r>
            <a:r>
              <a:rPr lang="en-US" sz="22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bg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Първоначално състояние на обекта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Конструкторите</a:t>
            </a:r>
            <a:r>
              <a:rPr lang="en-GB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задават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08054" y="3960371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 да използваме </a:t>
            </a:r>
            <a:r>
              <a:rPr lang="en-US" b="1" dirty="0"/>
              <a:t>List&lt;T&gt;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99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700808"/>
            <a:ext cx="9209764" cy="4942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Create a list of strings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Enumerate and print the elements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6866281" y="3204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Output: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правоъгълници – пример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Create a list of rectangles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834D37-886C-8008-3331-8C205841FBD3}"/>
              </a:ext>
            </a:extLst>
          </p:cNvPr>
          <p:cNvSpPr/>
          <p:nvPr/>
        </p:nvSpPr>
        <p:spPr bwMode="auto">
          <a:xfrm>
            <a:off x="7896000" y="3017096"/>
            <a:ext cx="3780000" cy="22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</a:t>
            </a:r>
            <a:r>
              <a:rPr lang="bg-BG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тества!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правоъгълници – пример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Delete / insert a few elements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i=0; i&lt;rects.Count;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834D37-886C-8008-3331-8C205841FBD3}"/>
              </a:ext>
            </a:extLst>
          </p:cNvPr>
          <p:cNvSpPr/>
          <p:nvPr/>
        </p:nvSpPr>
        <p:spPr bwMode="auto">
          <a:xfrm>
            <a:off x="8141901" y="3003719"/>
            <a:ext cx="3780000" cy="22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</a:t>
            </a:r>
            <a:r>
              <a:rPr lang="bg-BG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тества!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 err="1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Създаваме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обект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дефинират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 обектите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900" dirty="0">
                <a:solidFill>
                  <a:schemeClr val="bg2"/>
                </a:solidFill>
              </a:rPr>
              <a:t>.NET Core </a:t>
            </a:r>
            <a:r>
              <a:rPr lang="bg-BG" sz="3900" dirty="0">
                <a:solidFill>
                  <a:schemeClr val="bg2"/>
                </a:solidFill>
              </a:rPr>
              <a:t>предоставя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класовете</a:t>
            </a:r>
            <a:r>
              <a:rPr lang="en-US" sz="3200" dirty="0"/>
              <a:t> </a:t>
            </a:r>
            <a:r>
              <a:rPr lang="bg-BG" sz="3200" dirty="0"/>
              <a:t>задават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Имат ролята на </a:t>
            </a:r>
            <a:r>
              <a:rPr lang="bg-BG" sz="3200" b="1" dirty="0">
                <a:solidFill>
                  <a:schemeClr val="bg1"/>
                </a:solidFill>
              </a:rPr>
              <a:t>шаблон</a:t>
            </a:r>
            <a:r>
              <a:rPr lang="bg-BG" sz="3200" dirty="0"/>
              <a:t>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en-US" sz="3200" dirty="0"/>
              <a:t> </a:t>
            </a:r>
            <a:r>
              <a:rPr lang="bg-BG" sz="3200" dirty="0"/>
              <a:t>от един и същ тип</a:t>
            </a:r>
            <a:endParaRPr lang="en-US" sz="3200" dirty="0"/>
          </a:p>
          <a:p>
            <a:r>
              <a:rPr lang="bg-BG" sz="3200" dirty="0"/>
              <a:t>Класовете дефинират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en-US" sz="3200" dirty="0"/>
              <a:t> (</a:t>
            </a:r>
            <a:r>
              <a:rPr lang="bg-BG" sz="3200" dirty="0"/>
              <a:t>свойства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Действия</a:t>
            </a:r>
            <a:r>
              <a:rPr lang="en-US" sz="3200" dirty="0"/>
              <a:t> (</a:t>
            </a:r>
            <a:r>
              <a:rPr lang="bg-BG" sz="3200" dirty="0"/>
              <a:t>методи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Един клас може да има множество инстанции </a:t>
            </a:r>
            <a:r>
              <a:rPr lang="en-US" sz="3200" dirty="0"/>
              <a:t>(</a:t>
            </a:r>
            <a:r>
              <a:rPr lang="bg-BG" sz="3200" dirty="0"/>
              <a:t>обекти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Примерен клас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Примерни обекти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 dirty="0"/>
              <a:t>,</a:t>
            </a:r>
            <a:br>
              <a:rPr lang="bg-BG" sz="3200" dirty="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Обекти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bg-BG" dirty="0"/>
              <a:t>Инстанции на класове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 err="1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и класове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3273</Words>
  <Application>Microsoft Office PowerPoint</Application>
  <PresentationFormat>Widescreen</PresentationFormat>
  <Paragraphs>565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Printing Lists On the Console</vt:lpstr>
      <vt:lpstr>Списък от правоъгълници – пример </vt:lpstr>
      <vt:lpstr>Списък от правоъгълници – пример 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164</cp:revision>
  <dcterms:created xsi:type="dcterms:W3CDTF">2018-05-23T13:08:44Z</dcterms:created>
  <dcterms:modified xsi:type="dcterms:W3CDTF">2022-12-19T12:05:03Z</dcterms:modified>
  <cp:category>programming;education;software engineering;software development</cp:category>
</cp:coreProperties>
</file>