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297" r:id="rId2"/>
    <p:sldId id="298" r:id="rId3"/>
    <p:sldId id="309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3" r:id="rId17"/>
    <p:sldId id="726" r:id="rId18"/>
    <p:sldId id="727" r:id="rId19"/>
    <p:sldId id="728" r:id="rId20"/>
    <p:sldId id="729" r:id="rId21"/>
    <p:sldId id="730" r:id="rId22"/>
    <p:sldId id="731" r:id="rId23"/>
    <p:sldId id="734" r:id="rId24"/>
    <p:sldId id="735" r:id="rId25"/>
    <p:sldId id="736" r:id="rId26"/>
    <p:sldId id="737" r:id="rId27"/>
    <p:sldId id="738" r:id="rId28"/>
    <p:sldId id="732" r:id="rId29"/>
    <p:sldId id="739" r:id="rId30"/>
    <p:sldId id="740" r:id="rId31"/>
    <p:sldId id="741" r:id="rId32"/>
    <p:sldId id="742" r:id="rId33"/>
    <p:sldId id="743" r:id="rId34"/>
    <p:sldId id="744" r:id="rId35"/>
    <p:sldId id="745" r:id="rId36"/>
    <p:sldId id="324" r:id="rId37"/>
    <p:sldId id="401" r:id="rId38"/>
    <p:sldId id="49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E4FD857-73AF-4F7F-87E9-476647506E0B}">
          <p14:sldIdLst>
            <p14:sldId id="297"/>
            <p14:sldId id="298"/>
          </p14:sldIdLst>
        </p14:section>
        <p14:section name="Делегати" id="{E76108ED-68DC-4534-9776-6B0886125705}">
          <p14:sldIdLst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3"/>
            <p14:sldId id="726"/>
          </p14:sldIdLst>
        </p14:section>
        <p14:section name="Предикати" id="{46699B20-3702-41C8-B57D-928A698F6726}">
          <p14:sldIdLst>
            <p14:sldId id="727"/>
            <p14:sldId id="728"/>
            <p14:sldId id="729"/>
          </p14:sldIdLst>
        </p14:section>
        <p14:section name="Събития" id="{5BC4849D-F844-4F37-8492-90BD92BABD47}">
          <p14:sldIdLst>
            <p14:sldId id="730"/>
            <p14:sldId id="731"/>
            <p14:sldId id="734"/>
            <p14:sldId id="735"/>
            <p14:sldId id="736"/>
            <p14:sldId id="737"/>
            <p14:sldId id="738"/>
            <p14:sldId id="732"/>
            <p14:sldId id="739"/>
            <p14:sldId id="740"/>
            <p14:sldId id="741"/>
            <p14:sldId id="742"/>
            <p14:sldId id="743"/>
            <p14:sldId id="744"/>
            <p14:sldId id="745"/>
          </p14:sldIdLst>
        </p14:section>
        <p14:section name="Обобщение" id="{B09F75D5-85A3-486A-8BE9-F1C621FF36A3}">
          <p14:sldIdLst>
            <p14:sldId id="324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A000"/>
    <a:srgbClr val="008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4" autoAdjust="0"/>
    <p:restoredTop sz="95238" autoAdjust="0"/>
  </p:normalViewPr>
  <p:slideViewPr>
    <p:cSldViewPr showGuides="1">
      <p:cViewPr varScale="1">
        <p:scale>
          <a:sx n="107" d="100"/>
          <a:sy n="107" d="100"/>
        </p:scale>
        <p:origin x="184" y="48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17.05.23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5/17/23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F7193-9F57-4894-B985-A19073450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33818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E3278B1-3FC3-4FB0-AAB8-C44E4CE52A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0424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C7891-E4B7-4232-A514-A1467D12B7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2120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48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586893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CE08A1B-2E5F-499C-A8EE-5168CF2C85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53137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597179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401928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72EA18C-4C17-4B25-8D51-42217A2C27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71914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B25238D-30EC-49FB-9FD0-BF03E5499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8511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070#2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070#3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070#4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070#1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24000"/>
            <a:ext cx="11083636" cy="675176"/>
          </a:xfrm>
        </p:spPr>
        <p:txBody>
          <a:bodyPr>
            <a:normAutofit/>
          </a:bodyPr>
          <a:lstStyle/>
          <a:p>
            <a:r>
              <a:rPr lang="bg-BG" dirty="0"/>
              <a:t>Обратно извикване (</a:t>
            </a:r>
            <a:r>
              <a:rPr lang="en-US" dirty="0"/>
              <a:t>Callbacks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Делегати и събития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525" y="5335991"/>
            <a:ext cx="2979920" cy="46006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https://miro.medium.com/max/1610/1*xy6Cj3xMWUM7_9u5GPrIU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416" y="1949235"/>
            <a:ext cx="4993166" cy="314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24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Филтриране на думи с главна буква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35808" y="1155452"/>
            <a:ext cx="9120382" cy="51727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Func&lt;string, bool&gt;</a:t>
            </a:r>
            <a:r>
              <a:rPr lang="en-US" sz="2799" noProof="1">
                <a:solidFill>
                  <a:schemeClr val="tx1"/>
                </a:solidFill>
              </a:rPr>
              <a:t> checker =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</a:t>
            </a:r>
            <a:r>
              <a:rPr lang="en-US" sz="2799" noProof="1">
                <a:solidFill>
                  <a:schemeClr val="bg1"/>
                </a:solidFill>
              </a:rPr>
              <a:t>n =&gt; n[0] == n.ToUpper()[0]</a:t>
            </a:r>
            <a:r>
              <a:rPr lang="en-US" sz="2799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var words = Console.ReadLine()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.Split(new string[] {" "},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 StringSplitOptions.RemoveEmptyEntries)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.Where(</a:t>
            </a:r>
            <a:r>
              <a:rPr lang="en-US" sz="2799" noProof="1">
                <a:solidFill>
                  <a:schemeClr val="bg1"/>
                </a:solidFill>
              </a:rPr>
              <a:t>checker</a:t>
            </a:r>
            <a:r>
              <a:rPr lang="en-US" sz="2799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.ToArray();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foreach (string word in words)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Console.WriteLine(word);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090012-7B73-41AE-8FBD-CE8D2F889A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7D9A2-A52C-41F5-B5E8-874B1C3FD173}"/>
              </a:ext>
            </a:extLst>
          </p:cNvPr>
          <p:cNvSpPr txBox="1"/>
          <p:nvPr/>
        </p:nvSpPr>
        <p:spPr>
          <a:xfrm>
            <a:off x="40471" y="6381427"/>
            <a:ext cx="121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 </a:t>
            </a:r>
            <a:r>
              <a:rPr lang="en-US" sz="1799" dirty="0"/>
              <a:t>: </a:t>
            </a:r>
            <a:r>
              <a:rPr lang="en-US" u="sng" dirty="0">
                <a:hlinkClick r:id="rId2"/>
              </a:rPr>
              <a:t>https://judge.softuni.org/Contests/Practice/Index/4070#2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25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89229"/>
            <a:ext cx="11801748" cy="5568904"/>
          </a:xfrm>
        </p:spPr>
        <p:txBody>
          <a:bodyPr>
            <a:normAutofit/>
          </a:bodyPr>
          <a:lstStyle/>
          <a:p>
            <a:r>
              <a:rPr lang="bg-BG" sz="3400" dirty="0"/>
              <a:t>Прочетете от конзолата </a:t>
            </a:r>
            <a:r>
              <a:rPr lang="bg-BG" sz="3400" b="1" dirty="0">
                <a:solidFill>
                  <a:schemeClr val="bg1"/>
                </a:solidFill>
              </a:rPr>
              <a:t>цените на продукти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bg-BG" sz="3400" dirty="0"/>
              <a:t>Добавете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ДДС</a:t>
            </a:r>
            <a:r>
              <a:rPr lang="en-US" sz="3400" dirty="0"/>
              <a:t> </a:t>
            </a:r>
            <a:r>
              <a:rPr lang="bg-BG" sz="3400" dirty="0"/>
              <a:t>от</a:t>
            </a:r>
            <a:r>
              <a:rPr lang="en-US" sz="3400" dirty="0"/>
              <a:t> 20% </a:t>
            </a:r>
            <a:r>
              <a:rPr lang="bg-BG" sz="3400" dirty="0"/>
              <a:t>към всеки продукт (</a:t>
            </a:r>
            <a:r>
              <a:rPr lang="en-US" sz="3400" b="1" dirty="0"/>
              <a:t>VAT</a:t>
            </a:r>
            <a:r>
              <a:rPr lang="en-US" sz="3400" dirty="0"/>
              <a:t> </a:t>
            </a:r>
            <a:r>
              <a:rPr lang="bg-BG" sz="3400" dirty="0"/>
              <a:t>на английски)</a:t>
            </a:r>
            <a:endParaRPr lang="en-US" sz="3400" dirty="0"/>
          </a:p>
          <a:p>
            <a:r>
              <a:rPr lang="bg-BG" sz="3400" dirty="0"/>
              <a:t>Използвайте</a:t>
            </a:r>
            <a:r>
              <a:rPr lang="en-US" sz="3400" dirty="0"/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Func&lt;double,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Добавяне на</a:t>
            </a:r>
            <a:r>
              <a:rPr lang="en-US" dirty="0"/>
              <a:t> </a:t>
            </a:r>
            <a:r>
              <a:rPr lang="bg-BG" dirty="0"/>
              <a:t>ДДС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3391" y="3520626"/>
            <a:ext cx="198368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sv-SE" sz="2399" b="1" noProof="1">
                <a:latin typeface="Consolas" pitchFamily="49" charset="0"/>
                <a:cs typeface="Consolas" pitchFamily="49" charset="0"/>
              </a:rPr>
              <a:t>1, 3, 5, 7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46560" y="3520626"/>
            <a:ext cx="1066522" cy="22126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1.20</a:t>
            </a: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3.60</a:t>
            </a: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6.00</a:t>
            </a: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8.40</a:t>
            </a:r>
            <a:endParaRPr lang="sv-SE" sz="23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F6ED6-F466-4F62-B779-0EFDAE3C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951" y="3595250"/>
            <a:ext cx="523739" cy="43803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DDECB82-B06C-462A-B66D-90C3F9165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991" y="3494506"/>
            <a:ext cx="271205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sv-SE" sz="23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24</a:t>
            </a:r>
            <a:r>
              <a:rPr lang="sv-SE" sz="23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12</a:t>
            </a:r>
            <a:r>
              <a:rPr lang="sv-SE" sz="2399" b="1" noProof="1">
                <a:latin typeface="Consolas" pitchFamily="49" charset="0"/>
                <a:cs typeface="Consolas" pitchFamily="49" charset="0"/>
              </a:rPr>
              <a:t>, 7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1</a:t>
            </a:r>
            <a:endParaRPr lang="sv-SE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7391C-BE6A-4B54-B6B9-67FA4A0B9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8530" y="3494506"/>
            <a:ext cx="1133560" cy="22126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12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.00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28.80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14.40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8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5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0</a:t>
            </a:r>
            <a:endParaRPr lang="sv-SE" sz="23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9AB0BA-7437-4CBD-92CD-BE9DBF7D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21" y="3595249"/>
            <a:ext cx="523739" cy="438036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325C738-C076-430C-8CFB-33BDDDDC60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829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Добавяне на</a:t>
            </a:r>
            <a:r>
              <a:rPr lang="en-US" dirty="0"/>
              <a:t> </a:t>
            </a:r>
            <a:r>
              <a:rPr lang="bg-BG" dirty="0"/>
              <a:t>ДДС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53444" y="1268761"/>
            <a:ext cx="11085113" cy="48347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bg1"/>
                </a:solidFill>
              </a:rPr>
              <a:t>Func&lt;double, double&gt; </a:t>
            </a:r>
            <a:r>
              <a:rPr lang="en-US" sz="2800" noProof="1">
                <a:solidFill>
                  <a:schemeClr val="tx1"/>
                </a:solidFill>
              </a:rPr>
              <a:t>addVat = p =&gt; p * 1.2;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double[] prices = Console.ReadLine()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.Split(new string[] { ", " },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    StringSplitOptions.RemoveEmptyEntries)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.Select(</a:t>
            </a:r>
            <a:r>
              <a:rPr lang="en-US" sz="2800" noProof="1">
                <a:solidFill>
                  <a:schemeClr val="bg1"/>
                </a:solidFill>
              </a:rPr>
              <a:t>double.Parse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.Select(</a:t>
            </a:r>
            <a:r>
              <a:rPr lang="en-US" sz="2800" noProof="1">
                <a:solidFill>
                  <a:schemeClr val="bg1"/>
                </a:solidFill>
              </a:rPr>
              <a:t>addVat</a:t>
            </a:r>
            <a:r>
              <a:rPr lang="en-US" sz="2800" noProof="1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  .ToArray();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foreach (var price in prices)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Console.WriteLine($"{price:f2}");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A368E6-735B-44F9-B078-6FA7E8D8B6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11B7C-61CD-4CFD-B01F-BD5E14CBC123}"/>
              </a:ext>
            </a:extLst>
          </p:cNvPr>
          <p:cNvSpPr txBox="1"/>
          <p:nvPr/>
        </p:nvSpPr>
        <p:spPr>
          <a:xfrm>
            <a:off x="3176" y="6323846"/>
            <a:ext cx="121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 </a:t>
            </a:r>
            <a:r>
              <a:rPr lang="en-US" sz="1799" dirty="0"/>
              <a:t>: </a:t>
            </a:r>
            <a:r>
              <a:rPr lang="en-US" u="sng" dirty="0">
                <a:hlinkClick r:id="rId2"/>
              </a:rPr>
              <a:t>https://judge.softuni.org/Contests/Practice/Index/4070#3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79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Можем да подаваме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Func&lt;T&gt;</a:t>
            </a:r>
            <a:r>
              <a:rPr lang="en-US" sz="3400" dirty="0"/>
              <a:t> </a:t>
            </a:r>
            <a:r>
              <a:rPr lang="bg-BG" sz="3400" dirty="0"/>
              <a:t>на методи</a:t>
            </a:r>
            <a:r>
              <a:rPr lang="en-US" sz="3400" dirty="0"/>
              <a:t>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4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3400" dirty="0"/>
          </a:p>
          <a:p>
            <a:r>
              <a:rPr lang="bg-BG" sz="3400" dirty="0"/>
              <a:t>Можем да използваме метода така</a:t>
            </a:r>
            <a:r>
              <a:rPr lang="en-US" sz="3400" dirty="0"/>
              <a:t>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Подаване на функции на метод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400" y="1884018"/>
            <a:ext cx="10873208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int Operation(int number,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Func&lt;int, int&gt;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operation)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operation(number);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5400" y="4536528"/>
            <a:ext cx="10873208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b = Operation(a,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* 5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c = Operation(a,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– 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 = Operation(b,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% 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B861275-A80A-4C5D-80FD-1ACE80B8D2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965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35844"/>
            <a:ext cx="11801748" cy="5568904"/>
          </a:xfrm>
        </p:spPr>
        <p:txBody>
          <a:bodyPr>
            <a:normAutofit/>
          </a:bodyPr>
          <a:lstStyle/>
          <a:p>
            <a:r>
              <a:rPr lang="bg-BG" sz="3199" dirty="0"/>
              <a:t>Прочете от конзолата </a:t>
            </a:r>
            <a:r>
              <a:rPr lang="en-US" sz="3199" b="1" dirty="0">
                <a:solidFill>
                  <a:schemeClr val="bg1"/>
                </a:solidFill>
              </a:rPr>
              <a:t>n </a:t>
            </a:r>
            <a:r>
              <a:rPr lang="bg-BG" sz="3199" b="1" dirty="0">
                <a:solidFill>
                  <a:schemeClr val="bg1"/>
                </a:solidFill>
              </a:rPr>
              <a:t>човека</a:t>
            </a:r>
            <a:r>
              <a:rPr lang="en-US" sz="3199" dirty="0"/>
              <a:t> </a:t>
            </a:r>
            <a:r>
              <a:rPr lang="bg-BG" sz="3199" dirty="0"/>
              <a:t>с тяхната </a:t>
            </a:r>
            <a:r>
              <a:rPr lang="bg-BG" sz="3199" b="1" dirty="0">
                <a:solidFill>
                  <a:schemeClr val="bg1"/>
                </a:solidFill>
              </a:rPr>
              <a:t>възраст</a:t>
            </a:r>
            <a:endParaRPr lang="en-US" sz="3199" b="1" dirty="0">
              <a:solidFill>
                <a:schemeClr val="bg1"/>
              </a:solidFill>
            </a:endParaRPr>
          </a:p>
          <a:p>
            <a:r>
              <a:rPr lang="bg-BG" sz="3199" dirty="0"/>
              <a:t>Прочете </a:t>
            </a:r>
            <a:r>
              <a:rPr lang="bg-BG" sz="3199" b="1" dirty="0">
                <a:solidFill>
                  <a:schemeClr val="bg1"/>
                </a:solidFill>
              </a:rPr>
              <a:t>условие</a:t>
            </a:r>
            <a:r>
              <a:rPr lang="en-US" sz="3199" dirty="0"/>
              <a:t> ("</a:t>
            </a:r>
            <a:r>
              <a:rPr lang="en-US" sz="3199" b="1" dirty="0"/>
              <a:t>older</a:t>
            </a:r>
            <a:r>
              <a:rPr lang="en-US" sz="3199" dirty="0"/>
              <a:t>" </a:t>
            </a:r>
            <a:r>
              <a:rPr lang="bg-BG" sz="3199" dirty="0"/>
              <a:t>или</a:t>
            </a:r>
            <a:r>
              <a:rPr lang="en-US" sz="3199" dirty="0"/>
              <a:t> "</a:t>
            </a:r>
            <a:r>
              <a:rPr lang="en-US" sz="3199" b="1" dirty="0"/>
              <a:t>younger</a:t>
            </a:r>
            <a:r>
              <a:rPr lang="en-US" sz="3199" dirty="0"/>
              <a:t>") </a:t>
            </a:r>
            <a:r>
              <a:rPr lang="bg-BG" sz="3199" dirty="0"/>
              <a:t>и</a:t>
            </a:r>
            <a:r>
              <a:rPr lang="en-US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филтър </a:t>
            </a:r>
            <a:r>
              <a:rPr lang="bg-BG" sz="3199" dirty="0"/>
              <a:t>за възраст</a:t>
            </a:r>
            <a:endParaRPr lang="en-US" sz="3199" b="1" dirty="0">
              <a:solidFill>
                <a:schemeClr val="bg1"/>
              </a:solidFill>
            </a:endParaRPr>
          </a:p>
          <a:p>
            <a:r>
              <a:rPr lang="bg-BG" sz="3199" dirty="0"/>
              <a:t>Прочетете </a:t>
            </a:r>
            <a:r>
              <a:rPr lang="bg-BG" sz="3199" b="1" dirty="0">
                <a:solidFill>
                  <a:schemeClr val="bg1"/>
                </a:solidFill>
              </a:rPr>
              <a:t>типа на формата </a:t>
            </a:r>
            <a:r>
              <a:rPr lang="bg-BG" sz="3199" dirty="0"/>
              <a:t>за изхода и филтрирайте данните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Филтриране</a:t>
            </a:r>
            <a:r>
              <a:rPr lang="en-US" dirty="0"/>
              <a:t> </a:t>
            </a:r>
            <a:r>
              <a:rPr lang="bg-BG" dirty="0"/>
              <a:t>по</a:t>
            </a:r>
            <a:r>
              <a:rPr lang="en-US" dirty="0"/>
              <a:t> </a:t>
            </a:r>
            <a:r>
              <a:rPr lang="bg-BG" dirty="0"/>
              <a:t>възраст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7406" y="3304159"/>
            <a:ext cx="1828324" cy="30459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Lucas,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Mia,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Noah, 31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older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name age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464579" y="4245848"/>
            <a:ext cx="1946212" cy="12376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Lucas - 20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Mia - 29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Noah - 31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794E1D-D2D1-4BF1-AF3C-2640F7779558}"/>
              </a:ext>
            </a:extLst>
          </p:cNvPr>
          <p:cNvSpPr/>
          <p:nvPr/>
        </p:nvSpPr>
        <p:spPr bwMode="auto">
          <a:xfrm>
            <a:off x="2766614" y="4655406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1014C4-6F93-4D7F-AB8E-E52E64220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6357" y="3308038"/>
            <a:ext cx="1950612" cy="30459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Lucas,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Noah, 18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Mia,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younger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7A217C-6DE8-4C12-8213-BE1B899E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7653" y="4406945"/>
            <a:ext cx="898347" cy="8499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Noah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Simo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0E43158-CE5A-44C1-AE6B-14DBA9843909}"/>
              </a:ext>
            </a:extLst>
          </p:cNvPr>
          <p:cNvSpPr/>
          <p:nvPr/>
        </p:nvSpPr>
        <p:spPr bwMode="auto">
          <a:xfrm>
            <a:off x="8453453" y="4636807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A8B02218-AD89-434A-BFC8-F53101A393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1303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3" grpId="0" animBg="1"/>
      <p:bldP spid="16" grpId="0" animBg="1"/>
      <p:bldP spid="17" grpId="0" animBg="1"/>
      <p:bldP spid="1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Филтриране по възраст </a:t>
            </a:r>
            <a:r>
              <a:rPr lang="en-US" dirty="0"/>
              <a:t>(1)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52418" y="1195072"/>
            <a:ext cx="10887164" cy="2017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accent2"/>
                </a:solidFill>
              </a:rPr>
              <a:t>// TODO: </a:t>
            </a:r>
            <a:r>
              <a:rPr lang="bg-BG" sz="2599" i="1" dirty="0">
                <a:solidFill>
                  <a:schemeClr val="accent2"/>
                </a:solidFill>
              </a:rPr>
              <a:t>Прочетете данните от конзолата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bg1"/>
                </a:solidFill>
              </a:rPr>
              <a:t>Func</a:t>
            </a:r>
            <a:r>
              <a:rPr lang="en-US" sz="2599" dirty="0">
                <a:solidFill>
                  <a:schemeClr val="bg1"/>
                </a:solidFill>
              </a:rPr>
              <a:t>&lt;</a:t>
            </a:r>
            <a:r>
              <a:rPr lang="en-US" sz="2599" noProof="1">
                <a:solidFill>
                  <a:schemeClr val="bg1"/>
                </a:solidFill>
              </a:rPr>
              <a:t>int</a:t>
            </a:r>
            <a:r>
              <a:rPr lang="en-US" sz="2599" dirty="0">
                <a:solidFill>
                  <a:schemeClr val="bg1"/>
                </a:solidFill>
              </a:rPr>
              <a:t>, bool&gt;</a:t>
            </a:r>
            <a:r>
              <a:rPr lang="en-US" sz="2599" dirty="0"/>
              <a:t> </a:t>
            </a:r>
            <a:r>
              <a:rPr lang="en-US" sz="2599" dirty="0">
                <a:solidFill>
                  <a:schemeClr val="tx1"/>
                </a:solidFill>
              </a:rPr>
              <a:t>tester = </a:t>
            </a:r>
            <a:r>
              <a:rPr lang="en-US" sz="2599" noProof="1">
                <a:solidFill>
                  <a:schemeClr val="tx1"/>
                </a:solidFill>
              </a:rPr>
              <a:t>CreateTester(condition</a:t>
            </a:r>
            <a:r>
              <a:rPr lang="en-US" sz="2599" dirty="0">
                <a:solidFill>
                  <a:schemeClr val="tx1"/>
                </a:solidFill>
              </a:rPr>
              <a:t>, age);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bg1"/>
                </a:solidFill>
              </a:rPr>
              <a:t>Action&lt;KeyValuePair&lt;string, int&gt;&gt;</a:t>
            </a:r>
            <a:r>
              <a:rPr lang="en-US" sz="2599" noProof="1"/>
              <a:t> </a:t>
            </a:r>
            <a:r>
              <a:rPr lang="en-US" sz="2599" dirty="0">
                <a:solidFill>
                  <a:schemeClr val="tx1"/>
                </a:solidFill>
              </a:rPr>
              <a:t>printer = </a:t>
            </a:r>
            <a:endParaRPr lang="bg-BG" sz="25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</a:t>
            </a:r>
            <a:r>
              <a:rPr lang="en-US" sz="2599" noProof="1">
                <a:solidFill>
                  <a:schemeClr val="tx1"/>
                </a:solidFill>
              </a:rPr>
              <a:t>CreatePrinter</a:t>
            </a:r>
            <a:r>
              <a:rPr lang="en-US" sz="2599" dirty="0">
                <a:solidFill>
                  <a:schemeClr val="tx1"/>
                </a:solidFill>
              </a:rPr>
              <a:t>(format);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PrintFilteredStudent(people</a:t>
            </a:r>
            <a:r>
              <a:rPr lang="en-US" sz="2599" dirty="0">
                <a:solidFill>
                  <a:schemeClr val="tx1"/>
                </a:solidFill>
              </a:rPr>
              <a:t>, tester, printer);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47854" y="3283582"/>
            <a:ext cx="10891728" cy="34577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public static </a:t>
            </a:r>
            <a:r>
              <a:rPr lang="en-US" sz="2599" dirty="0">
                <a:solidFill>
                  <a:schemeClr val="bg1"/>
                </a:solidFill>
              </a:rPr>
              <a:t>Func&lt;int, bool&gt; </a:t>
            </a:r>
            <a:r>
              <a:rPr lang="en-US" sz="2599" dirty="0">
                <a:solidFill>
                  <a:schemeClr val="tx1"/>
                </a:solidFill>
              </a:rPr>
              <a:t>CreateTester</a:t>
            </a:r>
            <a:endParaRPr lang="bg-BG" sz="25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(string condition, int age)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switch (condition)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case "younger":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return x =&gt; x &lt; age;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case "older":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return x =&gt; x &gt;= age;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default: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return null;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7D58A64-9AAA-471A-A987-5BFBADE44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872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Филтриране по възраст</a:t>
            </a:r>
            <a:r>
              <a:rPr lang="en-US" dirty="0"/>
              <a:t>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96760" y="2034365"/>
            <a:ext cx="11198483" cy="39788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public static </a:t>
            </a:r>
            <a:r>
              <a:rPr lang="en-US" sz="2599" dirty="0">
                <a:solidFill>
                  <a:schemeClr val="bg1"/>
                </a:solidFill>
              </a:rPr>
              <a:t>Action&lt;KeyValuePair&lt;string, int&gt;&gt;</a:t>
            </a:r>
            <a:r>
              <a:rPr lang="en-US" sz="2599" dirty="0"/>
              <a:t> </a:t>
            </a:r>
            <a:endParaRPr lang="bg-BG" sz="2599" dirty="0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/>
              <a:t>  </a:t>
            </a:r>
            <a:r>
              <a:rPr lang="en-US" sz="2599" noProof="1">
                <a:solidFill>
                  <a:schemeClr val="tx1"/>
                </a:solidFill>
              </a:rPr>
              <a:t>CreatePrinter(string</a:t>
            </a:r>
            <a:r>
              <a:rPr lang="en-US" sz="2599" dirty="0">
                <a:solidFill>
                  <a:schemeClr val="tx1"/>
                </a:solidFill>
              </a:rPr>
              <a:t> format)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switch (format)</a:t>
            </a:r>
            <a:endParaRPr lang="bg-BG" sz="25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599" dirty="0">
                <a:solidFill>
                  <a:schemeClr val="tx1"/>
                </a:solidFill>
              </a:rPr>
              <a:t>    </a:t>
            </a:r>
            <a:r>
              <a:rPr lang="en-US" sz="2599" dirty="0">
                <a:solidFill>
                  <a:schemeClr val="tx1"/>
                </a:solidFill>
              </a:rPr>
              <a:t>case "name":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599" dirty="0">
                <a:solidFill>
                  <a:schemeClr val="tx1"/>
                </a:solidFill>
              </a:rPr>
              <a:t>      </a:t>
            </a:r>
            <a:r>
              <a:rPr lang="en-US" sz="2599" dirty="0">
                <a:solidFill>
                  <a:schemeClr val="tx1"/>
                </a:solidFill>
              </a:rPr>
              <a:t>return person =&gt; Console.WriteLine($"{person.Key}");</a:t>
            </a:r>
            <a:endParaRPr lang="bg-BG" sz="25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599" dirty="0"/>
              <a:t>    </a:t>
            </a:r>
            <a:r>
              <a:rPr lang="bg-BG" sz="2599" dirty="0">
                <a:solidFill>
                  <a:schemeClr val="accent2"/>
                </a:solidFill>
              </a:rPr>
              <a:t>//</a:t>
            </a:r>
            <a:r>
              <a:rPr lang="en-US" sz="2599" dirty="0">
                <a:solidFill>
                  <a:schemeClr val="accent2"/>
                </a:solidFill>
              </a:rPr>
              <a:t> TODO: </a:t>
            </a:r>
            <a:r>
              <a:rPr lang="bg-BG" sz="2599" i="1" dirty="0">
                <a:solidFill>
                  <a:schemeClr val="accent2"/>
                </a:solidFill>
              </a:rPr>
              <a:t>довършете останалите случаи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/>
              <a:t>  </a:t>
            </a:r>
            <a:r>
              <a:rPr lang="bg-BG" sz="2599" dirty="0"/>
              <a:t>  </a:t>
            </a:r>
            <a:r>
              <a:rPr lang="en-US" sz="2599" dirty="0">
                <a:solidFill>
                  <a:schemeClr val="tx1"/>
                </a:solidFill>
              </a:rPr>
              <a:t>default: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return null;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204CF3E-6B26-4024-9995-1391C792CD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0D2E3-652B-4590-A1B2-3D94CDEA3984}"/>
              </a:ext>
            </a:extLst>
          </p:cNvPr>
          <p:cNvSpPr txBox="1"/>
          <p:nvPr/>
        </p:nvSpPr>
        <p:spPr>
          <a:xfrm>
            <a:off x="3176" y="6323846"/>
            <a:ext cx="121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 </a:t>
            </a:r>
            <a:r>
              <a:rPr lang="en-US" sz="1799" dirty="0"/>
              <a:t>: </a:t>
            </a:r>
            <a:r>
              <a:rPr lang="en-US" u="sng" dirty="0">
                <a:hlinkClick r:id="rId2"/>
              </a:rPr>
              <a:t>https://judge.softuni.org/Contests/Practice/Index/4070#4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61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4452CA2-D301-42C5-8348-519A7FA8D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Функциите от по-висок ред </a:t>
            </a:r>
            <a:r>
              <a:rPr lang="bg-BG" sz="3000" dirty="0"/>
              <a:t>приемат други функции като аргументи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CDA475-2B07-49A4-A982-EE230B07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 от по-висок ред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1BE7A3F-CB18-4356-AC96-599D75CAB03D}"/>
              </a:ext>
            </a:extLst>
          </p:cNvPr>
          <p:cNvSpPr txBox="1">
            <a:spLocks/>
          </p:cNvSpPr>
          <p:nvPr/>
        </p:nvSpPr>
        <p:spPr>
          <a:xfrm>
            <a:off x="697406" y="1899400"/>
            <a:ext cx="10797188" cy="26257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int </a:t>
            </a:r>
            <a:r>
              <a:rPr lang="en-US" sz="2399" dirty="0">
                <a:solidFill>
                  <a:schemeClr val="bg1"/>
                </a:solidFill>
              </a:rPr>
              <a:t>Аggregate(</a:t>
            </a:r>
            <a:r>
              <a:rPr lang="en-US" sz="2399" dirty="0">
                <a:solidFill>
                  <a:schemeClr val="tx1"/>
                </a:solidFill>
              </a:rPr>
              <a:t>int start, int end, </a:t>
            </a:r>
            <a:r>
              <a:rPr lang="en-US" sz="2399" dirty="0">
                <a:solidFill>
                  <a:schemeClr val="bg1"/>
                </a:solidFill>
              </a:rPr>
              <a:t>Func&lt;int, int, int&gt; func)</a:t>
            </a:r>
            <a:r>
              <a:rPr lang="en-US" sz="2399" dirty="0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int result = start;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for (int i = start + 1; i &lt;= end; i++)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  result = func(result, i);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return result;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}</a:t>
            </a:r>
            <a:endParaRPr lang="en-US" sz="2399" baseline="-25000" dirty="0">
              <a:solidFill>
                <a:schemeClr val="tx1"/>
              </a:solidFill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697406" y="4634660"/>
            <a:ext cx="10797188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Аggregate(1, 10, </a:t>
            </a:r>
            <a:r>
              <a:rPr lang="en-US" sz="2399" dirty="0">
                <a:solidFill>
                  <a:schemeClr val="bg1"/>
                </a:solidFill>
              </a:rPr>
              <a:t>(a, b) =&gt; a + b</a:t>
            </a:r>
            <a:r>
              <a:rPr lang="en-US" sz="2399" dirty="0">
                <a:solidFill>
                  <a:schemeClr val="tx1"/>
                </a:solidFill>
              </a:rPr>
              <a:t>)  </a:t>
            </a:r>
            <a:r>
              <a:rPr lang="en-US" sz="2399" dirty="0">
                <a:solidFill>
                  <a:schemeClr val="accent2">
                    <a:lumMod val="75000"/>
                  </a:schemeClr>
                </a:solidFill>
              </a:rPr>
              <a:t>// 55</a:t>
            </a:r>
            <a:endParaRPr lang="en-US" sz="2399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61A17C8-F520-4646-A63E-5541A31FA98F}"/>
              </a:ext>
            </a:extLst>
          </p:cNvPr>
          <p:cNvSpPr txBox="1">
            <a:spLocks/>
          </p:cNvSpPr>
          <p:nvPr/>
        </p:nvSpPr>
        <p:spPr>
          <a:xfrm>
            <a:off x="697406" y="5331433"/>
            <a:ext cx="10797188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Аggregate(1, 10, </a:t>
            </a:r>
            <a:r>
              <a:rPr lang="en-US" sz="2399" dirty="0">
                <a:solidFill>
                  <a:schemeClr val="bg1"/>
                </a:solidFill>
              </a:rPr>
              <a:t>(a, b) =&gt; a * b</a:t>
            </a:r>
            <a:r>
              <a:rPr lang="en-US" sz="2399" dirty="0">
                <a:solidFill>
                  <a:schemeClr val="tx1"/>
                </a:solidFill>
              </a:rPr>
              <a:t>)  </a:t>
            </a:r>
            <a:r>
              <a:rPr lang="en-US" sz="2399" dirty="0">
                <a:solidFill>
                  <a:schemeClr val="accent2">
                    <a:lumMod val="75000"/>
                  </a:schemeClr>
                </a:solidFill>
              </a:rPr>
              <a:t>// 3628800</a:t>
            </a:r>
            <a:endParaRPr lang="en-US" sz="2399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BE666D36-3247-4BFC-9ED4-92C949EFD91D}"/>
              </a:ext>
            </a:extLst>
          </p:cNvPr>
          <p:cNvSpPr txBox="1">
            <a:spLocks/>
          </p:cNvSpPr>
          <p:nvPr/>
        </p:nvSpPr>
        <p:spPr>
          <a:xfrm>
            <a:off x="697406" y="6028206"/>
            <a:ext cx="10797188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Аggregate(1, 10, </a:t>
            </a:r>
            <a:r>
              <a:rPr lang="en-US" sz="2399" dirty="0">
                <a:solidFill>
                  <a:schemeClr val="bg1"/>
                </a:solidFill>
              </a:rPr>
              <a:t>(a, b) =&gt; '' + a + b</a:t>
            </a:r>
            <a:r>
              <a:rPr lang="en-US" sz="2399" dirty="0">
                <a:solidFill>
                  <a:schemeClr val="tx1"/>
                </a:solidFill>
              </a:rPr>
              <a:t>)  </a:t>
            </a:r>
            <a:r>
              <a:rPr lang="en-US" sz="2399" dirty="0">
                <a:solidFill>
                  <a:schemeClr val="accent2">
                    <a:lumMod val="75000"/>
                  </a:schemeClr>
                </a:solidFill>
              </a:rPr>
              <a:t>// "12345678910"</a:t>
            </a:r>
            <a:endParaRPr lang="en-US" sz="2399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131A147F-47FA-4E0B-BA36-5EF9397B25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3137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Предефинирани булеви делегати</a:t>
            </a:r>
            <a:endParaRPr lang="en-US" dirty="0"/>
          </a:p>
        </p:txBody>
      </p:sp>
      <p:pic>
        <p:nvPicPr>
          <p:cNvPr id="2052" name="Picture 4" descr="https://i.pinimg.com/originals/43/39/8f/43398f8d695b3e8c72a0ec68a93bcad5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2796" y="1428363"/>
            <a:ext cx="9986411" cy="2577138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326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Предикатите</a:t>
            </a:r>
            <a:r>
              <a:rPr lang="en-US" dirty="0"/>
              <a:t> </a:t>
            </a:r>
            <a:r>
              <a:rPr lang="bg-BG" dirty="0"/>
              <a:t>са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предефинирани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булеви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делегати</a:t>
            </a:r>
            <a:r>
              <a:rPr lang="en-US" dirty="0"/>
              <a:t> </a:t>
            </a:r>
            <a:r>
              <a:rPr lang="bg-BG" dirty="0"/>
              <a:t>със следната сигнатура</a:t>
            </a:r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bg-BG" dirty="0"/>
              <a:t>Дефинират начин да се провери дали обектът отговаря на някакъв </a:t>
            </a:r>
            <a:r>
              <a:rPr lang="bg-BG" b="1" dirty="0">
                <a:solidFill>
                  <a:schemeClr val="bg1"/>
                </a:solidFill>
              </a:rPr>
              <a:t>булев</a:t>
            </a:r>
            <a:r>
              <a:rPr lang="en-US" dirty="0"/>
              <a:t> </a:t>
            </a:r>
            <a:r>
              <a:rPr lang="bg-BG" dirty="0"/>
              <a:t>критерий</a:t>
            </a:r>
            <a:endParaRPr lang="en-US" dirty="0"/>
          </a:p>
          <a:p>
            <a:r>
              <a:rPr lang="bg-BG" dirty="0"/>
              <a:t>Използва се в много методи на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Array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List&lt;T&gt;</a:t>
            </a:r>
            <a:r>
              <a:rPr lang="en-US" dirty="0"/>
              <a:t> </a:t>
            </a:r>
            <a:r>
              <a:rPr lang="bg-BG" dirty="0"/>
              <a:t>за търсене на елемент</a:t>
            </a:r>
            <a:endParaRPr lang="en-US" dirty="0"/>
          </a:p>
          <a:p>
            <a:r>
              <a:rPr lang="bg-BG" dirty="0"/>
              <a:t>Например </a:t>
            </a:r>
            <a:r>
              <a:rPr lang="en-US" b="1" noProof="1">
                <a:solidFill>
                  <a:schemeClr val="bg1"/>
                </a:solidFill>
              </a:rPr>
              <a:t>IList&lt;T</a:t>
            </a:r>
            <a:r>
              <a:rPr lang="en-US" b="1" dirty="0">
                <a:solidFill>
                  <a:schemeClr val="bg1"/>
                </a:solidFill>
              </a:rPr>
              <a:t>&gt;.</a:t>
            </a:r>
            <a:r>
              <a:rPr lang="en-US" b="1" noProof="1">
                <a:solidFill>
                  <a:schemeClr val="bg1"/>
                </a:solidFill>
              </a:rPr>
              <a:t>FindAll(Predicate&lt;T</a:t>
            </a:r>
            <a:r>
              <a:rPr lang="en-US" b="1" dirty="0">
                <a:solidFill>
                  <a:schemeClr val="bg1"/>
                </a:solidFill>
              </a:rPr>
              <a:t>&gt;) </a:t>
            </a:r>
            <a:r>
              <a:rPr lang="bg-BG" dirty="0"/>
              <a:t>връща</a:t>
            </a:r>
            <a:r>
              <a:rPr lang="en-US" dirty="0"/>
              <a:t> </a:t>
            </a:r>
            <a:r>
              <a:rPr lang="bg-BG" dirty="0"/>
              <a:t>всички елементи, които отговарят на критерия, дефиниран от предиката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Предикати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697406" y="2394000"/>
            <a:ext cx="10797188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>
                <a:solidFill>
                  <a:schemeClr val="tx2"/>
                </a:solidFill>
                <a:sym typeface="Wingdings" pitchFamily="2" charset="2"/>
              </a:rPr>
              <a:t>public delegate bool Predicate&lt;T&gt;(T obj)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093019E-1C0F-4C43-BF04-907FA66398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3047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367" indent="-444367" defTabSz="895081">
              <a:buFontTx/>
              <a:buAutoNum type="arabicPeriod"/>
            </a:pPr>
            <a:r>
              <a:rPr lang="bg-BG" sz="3400" dirty="0"/>
              <a:t>Делегати</a:t>
            </a:r>
            <a:endParaRPr lang="en-US" sz="3400" dirty="0"/>
          </a:p>
          <a:p>
            <a:pPr marL="444367" indent="-444367" defTabSz="895081">
              <a:buFontTx/>
              <a:buAutoNum type="arabicPeriod"/>
            </a:pPr>
            <a:r>
              <a:rPr lang="bg-BG" sz="3400" dirty="0"/>
              <a:t>Предикати</a:t>
            </a:r>
            <a:endParaRPr lang="en-US" sz="3400" dirty="0"/>
          </a:p>
          <a:p>
            <a:pPr marL="444367" indent="-444367" defTabSz="895081">
              <a:buFontTx/>
              <a:buAutoNum type="arabicPeriod"/>
            </a:pPr>
            <a:r>
              <a:rPr lang="bg-BG" sz="3400" dirty="0"/>
              <a:t>Събития</a:t>
            </a:r>
            <a:endParaRPr lang="en-US" sz="3400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79C2492-9BCC-4653-9B46-ECB9572981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769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bg-BG" dirty="0"/>
              <a:t>Пример: предикати</a:t>
            </a:r>
            <a:endParaRPr lang="en-US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799364" y="1227925"/>
            <a:ext cx="10578460" cy="546611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 = new List&lt;string&gt;()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"Sofia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"Burgas",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"Plovdiv",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"Varna",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"Ruse",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"Sopot",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6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Silistra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townsWithS =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towns.FindAll(delegate(string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town)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return town.StartsWith("S");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oreach (string town in townsWithS)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</a:t>
            </a:r>
            <a:endParaRPr lang="en-US" sz="26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en-US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</a:t>
            </a: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Console.WriteLine(town);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6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</a:t>
            </a:r>
            <a:r>
              <a:rPr lang="bg-BG" sz="2300" b="1" noProof="1">
                <a:solidFill>
                  <a:srgbClr val="8CF4F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				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88B2FF8-3209-454E-A9DB-6DAF6CF599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52228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EAAF9A-15D2-FCD4-9177-6902536B2D2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Хващане и обработка на събития в </a:t>
            </a:r>
            <a:r>
              <a:rPr lang="en-US" dirty="0"/>
              <a:t>C#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Събития (</a:t>
            </a:r>
            <a:r>
              <a:rPr lang="en-US" dirty="0"/>
              <a:t>Events)</a:t>
            </a:r>
            <a:r>
              <a:rPr lang="bg-BG" dirty="0"/>
              <a:t> и </a:t>
            </a:r>
            <a:r>
              <a:rPr lang="en-US" dirty="0"/>
              <a:t>EventHandler </a:t>
            </a:r>
          </a:p>
        </p:txBody>
      </p:sp>
      <p:pic>
        <p:nvPicPr>
          <p:cNvPr id="7" name="Picture 2" descr="https://miro.medium.com/max/1610/1*xy6Cj3xMWUM7_9u5GPrIU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1196753"/>
            <a:ext cx="4212418" cy="265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01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Събитията</a:t>
            </a:r>
            <a:r>
              <a:rPr lang="en-US" sz="3200" dirty="0"/>
              <a:t> </a:t>
            </a:r>
            <a:r>
              <a:rPr lang="bg-BG" sz="3200" dirty="0"/>
              <a:t>са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потребителски действия </a:t>
            </a:r>
            <a:r>
              <a:rPr lang="bg-BG" sz="3200" dirty="0"/>
              <a:t>като</a:t>
            </a:r>
            <a:r>
              <a:rPr lang="en-US" sz="3200" dirty="0"/>
              <a:t> </a:t>
            </a:r>
            <a:r>
              <a:rPr lang="bg-BG" sz="3200" dirty="0"/>
              <a:t>натискане на бутон</a:t>
            </a:r>
            <a:r>
              <a:rPr lang="en-US" sz="3200" dirty="0"/>
              <a:t>, </a:t>
            </a:r>
            <a:r>
              <a:rPr lang="bg-BG" sz="3200" dirty="0"/>
              <a:t>клик</a:t>
            </a:r>
            <a:r>
              <a:rPr lang="en-US" sz="3200" dirty="0"/>
              <a:t>, </a:t>
            </a:r>
            <a:r>
              <a:rPr lang="bg-BG" sz="3200" dirty="0"/>
              <a:t>движение на мишката и др. или</a:t>
            </a:r>
            <a:r>
              <a:rPr lang="en-US" sz="3200" dirty="0"/>
              <a:t> </a:t>
            </a:r>
            <a:r>
              <a:rPr lang="bg-BG" sz="3200" dirty="0"/>
              <a:t>системно генерирани известия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Събития</a:t>
            </a:r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91941" y="2889000"/>
            <a:ext cx="6336704" cy="3024336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3619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Събитията</a:t>
            </a:r>
            <a:r>
              <a:rPr lang="en-US" sz="3200" dirty="0"/>
              <a:t> </a:t>
            </a:r>
            <a:r>
              <a:rPr lang="bg-BG" sz="3200" dirty="0"/>
              <a:t>се декларират в класа и се асоциират с обработчици (</a:t>
            </a:r>
            <a:r>
              <a:rPr lang="en-US" sz="3200" b="1" dirty="0">
                <a:solidFill>
                  <a:schemeClr val="bg1"/>
                </a:solidFill>
              </a:rPr>
              <a:t>event handlers</a:t>
            </a:r>
            <a:r>
              <a:rPr lang="bg-BG" sz="3200" dirty="0"/>
              <a:t>), използващи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делегати</a:t>
            </a:r>
            <a:r>
              <a:rPr lang="en-US" sz="3200" dirty="0"/>
              <a:t> </a:t>
            </a:r>
          </a:p>
          <a:p>
            <a:r>
              <a:rPr lang="bg-BG" sz="3200" dirty="0"/>
              <a:t>За да регистрират събитие</a:t>
            </a:r>
            <a:r>
              <a:rPr lang="en-US" sz="3200" dirty="0"/>
              <a:t>, </a:t>
            </a:r>
            <a:r>
              <a:rPr lang="bg-BG" sz="3200" dirty="0"/>
              <a:t>получателите трябва първо да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се абонират за събитието</a:t>
            </a:r>
            <a:r>
              <a:rPr lang="en-US" sz="3200" dirty="0"/>
              <a:t>"</a:t>
            </a:r>
          </a:p>
          <a:p>
            <a:endParaRPr lang="en-US" sz="3200" dirty="0"/>
          </a:p>
        </p:txBody>
      </p:sp>
      <p:pic>
        <p:nvPicPr>
          <p:cNvPr id="8" name="Picture 2" descr="Dan Wahlin - Understanding C# Events, Delegates and Lambdas – New  Pluralsight Cou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0292" y="2437526"/>
            <a:ext cx="5102738" cy="4069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77B393BD-0098-425E-90C7-CF042E5A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173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1926366" y="1268621"/>
            <a:ext cx="9642243" cy="540024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public </a:t>
            </a:r>
            <a:r>
              <a:rPr lang="en-US" dirty="0">
                <a:solidFill>
                  <a:srgbClr val="FFA000"/>
                </a:solidFill>
              </a:rPr>
              <a:t>delegate void </a:t>
            </a:r>
            <a:r>
              <a:rPr lang="en-US" dirty="0">
                <a:solidFill>
                  <a:srgbClr val="234465"/>
                </a:solidFill>
              </a:rPr>
              <a:t>Notify();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class ProcessBusinessLogic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</a:t>
            </a:r>
            <a:r>
              <a:rPr lang="en-US" dirty="0">
                <a:solidFill>
                  <a:srgbClr val="FFA000"/>
                </a:solidFill>
              </a:rPr>
              <a:t>event</a:t>
            </a:r>
            <a:r>
              <a:rPr lang="en-US" dirty="0">
                <a:solidFill>
                  <a:srgbClr val="234465"/>
                </a:solidFill>
              </a:rPr>
              <a:t> Notify ProcessCompleted; // event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void StartProcess()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Console.WriteLine("Process Started!");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OnProcessCompleted();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9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protected virtual void OnProcessCompleted()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843C"/>
                </a:solidFill>
              </a:rPr>
              <a:t>    //</a:t>
            </a:r>
            <a:r>
              <a:rPr lang="bg-BG" dirty="0">
                <a:solidFill>
                  <a:srgbClr val="00843C"/>
                </a:solidFill>
              </a:rPr>
              <a:t> </a:t>
            </a:r>
            <a:r>
              <a:rPr lang="bg-BG" dirty="0">
                <a:solidFill>
                  <a:srgbClr val="00843C"/>
                </a:solidFill>
                <a:latin typeface="+mn-lt"/>
              </a:rPr>
              <a:t>Ако</a:t>
            </a:r>
            <a:r>
              <a:rPr lang="en-US" dirty="0">
                <a:solidFill>
                  <a:srgbClr val="00843C"/>
                </a:solidFill>
                <a:latin typeface="+mn-lt"/>
              </a:rPr>
              <a:t> ProcessCompleted </a:t>
            </a:r>
            <a:r>
              <a:rPr lang="bg-BG" dirty="0">
                <a:solidFill>
                  <a:srgbClr val="00843C"/>
                </a:solidFill>
                <a:latin typeface="+mn-lt"/>
              </a:rPr>
              <a:t>не</a:t>
            </a:r>
            <a:r>
              <a:rPr lang="en-US" dirty="0">
                <a:solidFill>
                  <a:srgbClr val="00843C"/>
                </a:solidFill>
                <a:latin typeface="+mn-lt"/>
              </a:rPr>
              <a:t> </a:t>
            </a:r>
            <a:r>
              <a:rPr lang="bg-BG" dirty="0">
                <a:solidFill>
                  <a:srgbClr val="00843C"/>
                </a:solidFill>
                <a:latin typeface="+mn-lt"/>
              </a:rPr>
              <a:t>е</a:t>
            </a:r>
            <a:r>
              <a:rPr lang="en-US" dirty="0">
                <a:solidFill>
                  <a:srgbClr val="00843C"/>
                </a:solidFill>
                <a:latin typeface="+mn-lt"/>
              </a:rPr>
              <a:t> null</a:t>
            </a:r>
            <a:r>
              <a:rPr lang="bg-BG" dirty="0">
                <a:solidFill>
                  <a:srgbClr val="00843C"/>
                </a:solidFill>
                <a:latin typeface="+mn-lt"/>
              </a:rPr>
              <a:t>, извикваме делегата</a:t>
            </a:r>
            <a:endParaRPr lang="en-US" dirty="0">
              <a:solidFill>
                <a:srgbClr val="00843C"/>
              </a:solidFill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ProcessCompleted?.Invoke();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  <a:sym typeface="Wingdings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Деклариране на събития </a:t>
            </a:r>
            <a:r>
              <a:rPr lang="en-US" dirty="0"/>
              <a:t>(1)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7761000" y="1392830"/>
            <a:ext cx="3653815" cy="937021"/>
          </a:xfrm>
          <a:prstGeom prst="wedgeRoundRectCallout">
            <a:avLst>
              <a:gd name="adj1" fmla="val -68825"/>
              <a:gd name="adj2" fmla="val -247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Първо декларираме типа на делегата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66000" y="2348880"/>
            <a:ext cx="2160000" cy="1260120"/>
          </a:xfrm>
          <a:prstGeom prst="wedgeRoundRectCallout">
            <a:avLst>
              <a:gd name="adj1" fmla="val 56822"/>
              <a:gd name="adj2" fmla="val -269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След това декларираме събитието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CDA7756-6A96-424B-9055-FFC87B491B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2" name="AutoShape 5">
            <a:extLst>
              <a:ext uri="{FF2B5EF4-FFF2-40B4-BE49-F238E27FC236}">
                <a16:creationId xmlns:a16="http://schemas.microsoft.com/office/drawing/2014/main" id="{C1A295D9-CF3A-09DC-B9A9-D70905F63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000" y="3744000"/>
            <a:ext cx="3653814" cy="937021"/>
          </a:xfrm>
          <a:prstGeom prst="wedgeRoundRectCallout">
            <a:avLst>
              <a:gd name="adj1" fmla="val -69454"/>
              <a:gd name="adj2" fmla="val -184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Извикваме обработчика на събитието (ако има)</a:t>
            </a:r>
          </a:p>
        </p:txBody>
      </p:sp>
    </p:spTree>
    <p:extLst>
      <p:ext uri="{BB962C8B-B14F-4D97-AF65-F5344CB8AC3E}">
        <p14:creationId xmlns:p14="http://schemas.microsoft.com/office/powerpoint/2010/main" val="632678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Деклариране на събития </a:t>
            </a:r>
            <a:r>
              <a:rPr lang="en-US" dirty="0"/>
              <a:t>(2)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695401" y="1353542"/>
            <a:ext cx="9465067" cy="4831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static void Main() 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{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ProcessBusinessLogic bl = new ProcessBusinessLogic();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bl.ProcessCompleted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+=</a:t>
            </a: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bl_ProcessCompleted; 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bl.StartProcess();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}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public static void bl_ProcessCompleted() 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{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Console.WriteLine("Process Completed!");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5415195" y="3337662"/>
            <a:ext cx="2738066" cy="863253"/>
          </a:xfrm>
          <a:prstGeom prst="wedgeRoundRectCallout">
            <a:avLst>
              <a:gd name="adj1" fmla="val -69015"/>
              <a:gd name="adj2" fmla="val -597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Абонираме се за събитие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1523" y="5229000"/>
            <a:ext cx="3288954" cy="10963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0D6028B5-16C0-4D75-BB16-D244BB113C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5519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dirty="0"/>
              <a:t>C# </a:t>
            </a:r>
            <a:r>
              <a:rPr lang="bg-BG" dirty="0"/>
              <a:t>компилаторът</a:t>
            </a:r>
            <a:r>
              <a:rPr lang="en-US" dirty="0"/>
              <a:t> </a:t>
            </a:r>
            <a:r>
              <a:rPr lang="bg-BG" dirty="0"/>
              <a:t>автоматично</a:t>
            </a:r>
            <a:r>
              <a:rPr lang="en-US" dirty="0"/>
              <a:t> </a:t>
            </a:r>
            <a:r>
              <a:rPr lang="bg-BG" dirty="0"/>
              <a:t>дефинира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+=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-=</a:t>
            </a:r>
            <a:r>
              <a:rPr lang="en-US" dirty="0"/>
              <a:t> </a:t>
            </a:r>
            <a:r>
              <a:rPr lang="bg-BG" dirty="0"/>
              <a:t>операторите за събития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+= </a:t>
            </a:r>
            <a:r>
              <a:rPr lang="bg-BG" b="1" dirty="0">
                <a:solidFill>
                  <a:schemeClr val="bg1"/>
                </a:solidFill>
              </a:rPr>
              <a:t>се абонира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 събитието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-= </a:t>
            </a:r>
            <a:r>
              <a:rPr lang="bg-BG" b="1" dirty="0">
                <a:solidFill>
                  <a:schemeClr val="bg1"/>
                </a:solidFill>
              </a:rPr>
              <a:t>премахва абонамента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 събитието</a:t>
            </a:r>
            <a:endParaRPr lang="en-US" dirty="0"/>
          </a:p>
          <a:p>
            <a:r>
              <a:rPr lang="bg-BG" dirty="0"/>
              <a:t>Не са позволени други операции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Абониране и премахване на абонамента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ACFC572-EFDC-4498-97FA-6DF1DA3D5F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8878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5"/>
            <a:ext cx="11815018" cy="5401228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System.EventHandler</a:t>
            </a:r>
            <a:r>
              <a:rPr lang="en-US" dirty="0"/>
              <a:t> </a:t>
            </a:r>
            <a:r>
              <a:rPr lang="bg-BG" dirty="0"/>
              <a:t>дефинира референция към</a:t>
            </a:r>
            <a:r>
              <a:rPr lang="en-US" dirty="0"/>
              <a:t> callback </a:t>
            </a:r>
            <a:r>
              <a:rPr lang="bg-BG" dirty="0"/>
              <a:t>метод</a:t>
            </a:r>
            <a:r>
              <a:rPr lang="en-US" dirty="0"/>
              <a:t>, </a:t>
            </a:r>
            <a:r>
              <a:rPr lang="bg-BG" dirty="0"/>
              <a:t>който</a:t>
            </a:r>
            <a:r>
              <a:rPr lang="en-US" dirty="0"/>
              <a:t> </a:t>
            </a:r>
            <a:r>
              <a:rPr lang="bg-BG" dirty="0"/>
              <a:t>управлява</a:t>
            </a:r>
            <a:r>
              <a:rPr lang="en-US" dirty="0"/>
              <a:t> </a:t>
            </a:r>
            <a:r>
              <a:rPr lang="bg-BG" dirty="0"/>
              <a:t>събития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noProof="1"/>
              <a:t>EventHandler</a:t>
            </a:r>
            <a:r>
              <a:rPr lang="en-US" dirty="0"/>
              <a:t>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метод</a:t>
            </a:r>
            <a:r>
              <a:rPr lang="en-US" dirty="0"/>
              <a:t> </a:t>
            </a:r>
            <a:r>
              <a:rPr lang="bg-BG" dirty="0"/>
              <a:t>със </a:t>
            </a:r>
            <a:r>
              <a:rPr lang="bg-BG" b="1" dirty="0">
                <a:solidFill>
                  <a:schemeClr val="bg1"/>
                </a:solidFill>
              </a:rPr>
              <a:t>сигнатура</a:t>
            </a:r>
            <a:r>
              <a:rPr lang="en-US" dirty="0"/>
              <a:t> (object sender, </a:t>
            </a:r>
            <a:r>
              <a:rPr lang="en-US" noProof="1"/>
              <a:t>EventArgs</a:t>
            </a:r>
            <a:r>
              <a:rPr lang="en-US" dirty="0"/>
              <a:t> e), </a:t>
            </a:r>
            <a:r>
              <a:rPr lang="bg-BG" dirty="0"/>
              <a:t>който </a:t>
            </a:r>
            <a:r>
              <a:rPr lang="bg-BG" b="1" dirty="0">
                <a:solidFill>
                  <a:schemeClr val="bg1"/>
                </a:solidFill>
              </a:rPr>
              <a:t>не връща стойност </a:t>
            </a:r>
            <a:r>
              <a:rPr lang="en-US" b="1" dirty="0">
                <a:solidFill>
                  <a:schemeClr val="bg1"/>
                </a:solidFill>
              </a:rPr>
              <a:t>(void)</a:t>
            </a:r>
          </a:p>
          <a:p>
            <a:r>
              <a:rPr lang="bg-BG" dirty="0"/>
              <a:t>Не се праща допълнителна информация за събитието</a:t>
            </a:r>
            <a:r>
              <a:rPr lang="en-US" dirty="0"/>
              <a:t>, </a:t>
            </a:r>
            <a:r>
              <a:rPr lang="bg-BG" dirty="0"/>
              <a:t>само известие:</a:t>
            </a:r>
            <a:endParaRPr lang="en-US" dirty="0"/>
          </a:p>
          <a:p>
            <a:endParaRPr lang="en-US" sz="1800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EventArgs</a:t>
            </a:r>
            <a:r>
              <a:rPr lang="en-US" dirty="0"/>
              <a:t> </a:t>
            </a:r>
            <a:r>
              <a:rPr lang="bg-BG" dirty="0"/>
              <a:t>е </a:t>
            </a:r>
            <a:r>
              <a:rPr lang="bg-BG" b="1" dirty="0">
                <a:solidFill>
                  <a:schemeClr val="bg1"/>
                </a:solidFill>
              </a:rPr>
              <a:t>базовият клас</a:t>
            </a:r>
            <a:r>
              <a:rPr lang="bg-BG" dirty="0"/>
              <a:t> без информация за събитието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Делегатът</a:t>
            </a:r>
            <a:r>
              <a:rPr lang="en-US" dirty="0"/>
              <a:t> </a:t>
            </a:r>
            <a:r>
              <a:rPr lang="en-US" noProof="1"/>
              <a:t>System.EventHandler</a:t>
            </a:r>
            <a:r>
              <a:rPr lang="bg-BG" noProof="1"/>
              <a:t> </a:t>
            </a:r>
            <a:r>
              <a:rPr lang="en-US" dirty="0"/>
              <a:t>(1) 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697406" y="4821712"/>
            <a:ext cx="10797188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public delegate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void</a:t>
            </a: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EventHandler(object sender, EventArgs e);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BCB3CA-8AA2-4F69-B73F-FC6EB3E5B6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4481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Делегатът</a:t>
            </a:r>
            <a:r>
              <a:rPr lang="en-US" dirty="0"/>
              <a:t> </a:t>
            </a:r>
            <a:r>
              <a:rPr lang="en-US" noProof="1"/>
              <a:t>System.EventHandler</a:t>
            </a:r>
            <a:r>
              <a:rPr lang="en-US" dirty="0"/>
              <a:t> (2)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341036" y="1259243"/>
            <a:ext cx="11509927" cy="37007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eaLnBrk="0" latinLnBrk="1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defRPr sz="2398" b="1">
                <a:solidFill>
                  <a:schemeClr val="tx2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public </a:t>
            </a:r>
            <a:r>
              <a:rPr lang="bg-BG" noProof="1">
                <a:solidFill>
                  <a:schemeClr val="bg1"/>
                </a:solidFill>
                <a:sym typeface="Wingdings" pitchFamily="2" charset="2"/>
              </a:rPr>
              <a:t>class</a:t>
            </a:r>
            <a:r>
              <a:rPr lang="bg-BG" noProof="1">
                <a:sym typeface="Wingdings" pitchFamily="2" charset="2"/>
              </a:rPr>
              <a:t> Button {</a:t>
            </a:r>
          </a:p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  public </a:t>
            </a:r>
            <a:r>
              <a:rPr lang="bg-BG" noProof="1">
                <a:solidFill>
                  <a:schemeClr val="bg1"/>
                </a:solidFill>
                <a:sym typeface="Wingdings" pitchFamily="2" charset="2"/>
              </a:rPr>
              <a:t>event</a:t>
            </a:r>
            <a:r>
              <a:rPr lang="bg-BG" noProof="1">
                <a:sym typeface="Wingdings" pitchFamily="2" charset="2"/>
              </a:rPr>
              <a:t> EventHandler Click;</a:t>
            </a:r>
          </a:p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  public </a:t>
            </a:r>
            <a:r>
              <a:rPr lang="bg-BG" noProof="1">
                <a:solidFill>
                  <a:schemeClr val="bg1"/>
                </a:solidFill>
                <a:sym typeface="Wingdings" pitchFamily="2" charset="2"/>
              </a:rPr>
              <a:t>event</a:t>
            </a:r>
            <a:r>
              <a:rPr lang="bg-BG" noProof="1">
                <a:sym typeface="Wingdings" pitchFamily="2" charset="2"/>
              </a:rPr>
              <a:t> EventHandler GotFocus;</a:t>
            </a:r>
            <a:r>
              <a:rPr lang="en-US" noProof="1">
                <a:sym typeface="Wingdings" pitchFamily="2" charset="2"/>
              </a:rPr>
              <a:t> </a:t>
            </a:r>
            <a:r>
              <a:rPr lang="en-US" noProof="1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// And other types</a:t>
            </a:r>
          </a:p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}</a:t>
            </a:r>
          </a:p>
          <a:p>
            <a:pPr>
              <a:spcAft>
                <a:spcPts val="0"/>
              </a:spcAft>
            </a:pPr>
            <a:endParaRPr lang="bg-BG" sz="1050" dirty="0">
              <a:sym typeface="Wingdings" pitchFamily="2" charset="2"/>
            </a:endParaRPr>
          </a:p>
          <a:p>
            <a:pPr>
              <a:spcAft>
                <a:spcPts val="0"/>
              </a:spcAft>
            </a:pPr>
            <a:r>
              <a:rPr lang="bg-BG" dirty="0">
                <a:sym typeface="Wingdings" pitchFamily="2" charset="2"/>
              </a:rPr>
              <a:t>public </a:t>
            </a:r>
            <a:r>
              <a:rPr lang="bg-BG" dirty="0">
                <a:solidFill>
                  <a:schemeClr val="bg1"/>
                </a:solidFill>
                <a:sym typeface="Wingdings" pitchFamily="2" charset="2"/>
              </a:rPr>
              <a:t>class</a:t>
            </a:r>
            <a:r>
              <a:rPr lang="bg-BG" dirty="0">
                <a:sym typeface="Wingdings" pitchFamily="2" charset="2"/>
              </a:rPr>
              <a:t> ButtonExample {</a:t>
            </a:r>
          </a:p>
          <a:p>
            <a:pPr>
              <a:spcAft>
                <a:spcPts val="0"/>
              </a:spcAft>
            </a:pPr>
            <a:r>
              <a:rPr lang="bg-BG" dirty="0">
                <a:sym typeface="Wingdings" pitchFamily="2" charset="2"/>
              </a:rPr>
              <a:t>  private static void OnButtonClick(</a:t>
            </a:r>
            <a:r>
              <a:rPr lang="bg-BG" dirty="0">
                <a:solidFill>
                  <a:schemeClr val="bg1"/>
                </a:solidFill>
                <a:sym typeface="Wingdings" pitchFamily="2" charset="2"/>
              </a:rPr>
              <a:t>object</a:t>
            </a:r>
            <a:r>
              <a:rPr lang="bg-BG" dirty="0">
                <a:sym typeface="Wingdings" pitchFamily="2" charset="2"/>
              </a:rPr>
              <a:t> sender, </a:t>
            </a:r>
            <a:r>
              <a:rPr lang="bg-BG" dirty="0">
                <a:solidFill>
                  <a:schemeClr val="bg1"/>
                </a:solidFill>
                <a:sym typeface="Wingdings" pitchFamily="2" charset="2"/>
              </a:rPr>
              <a:t>EventArgs</a:t>
            </a:r>
            <a:r>
              <a:rPr lang="bg-BG" dirty="0">
                <a:sym typeface="Wingdings" pitchFamily="2" charset="2"/>
              </a:rPr>
              <a:t> eArgs)</a:t>
            </a:r>
          </a:p>
          <a:p>
            <a:pPr>
              <a:spcAft>
                <a:spcPts val="0"/>
              </a:spcAft>
            </a:pPr>
            <a:r>
              <a:rPr lang="bg-BG" dirty="0">
                <a:sym typeface="Wingdings" pitchFamily="2" charset="2"/>
              </a:rPr>
              <a:t>  {</a:t>
            </a:r>
          </a:p>
          <a:p>
            <a:pPr>
              <a:spcAft>
                <a:spcPts val="0"/>
              </a:spcAft>
            </a:pPr>
            <a:r>
              <a:rPr lang="bg-BG" dirty="0">
                <a:sym typeface="Wingdings" pitchFamily="2" charset="2"/>
              </a:rPr>
              <a:t>    Console.WriteLine("OnButtonClick() event called.");</a:t>
            </a:r>
          </a:p>
          <a:p>
            <a:pPr>
              <a:spcAft>
                <a:spcPts val="0"/>
              </a:spcAft>
            </a:pPr>
            <a:r>
              <a:rPr lang="bg-BG" dirty="0">
                <a:sym typeface="Wingdings" pitchFamily="2" charset="2"/>
              </a:rPr>
              <a:t>  }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341036" y="5075666"/>
            <a:ext cx="11509927" cy="16940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eaLnBrk="0" latinLnBrk="1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defRPr sz="2398" b="1">
                <a:solidFill>
                  <a:schemeClr val="tx2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public static void Main() {</a:t>
            </a:r>
          </a:p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  Button button = new Button();</a:t>
            </a:r>
          </a:p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  button.Click </a:t>
            </a:r>
            <a:r>
              <a:rPr lang="bg-BG" noProof="1">
                <a:solidFill>
                  <a:schemeClr val="bg1"/>
                </a:solidFill>
                <a:sym typeface="Wingdings" pitchFamily="2" charset="2"/>
              </a:rPr>
              <a:t>+=</a:t>
            </a:r>
            <a:r>
              <a:rPr lang="bg-BG" noProof="1">
                <a:sym typeface="Wingdings" pitchFamily="2" charset="2"/>
              </a:rPr>
              <a:t> new </a:t>
            </a:r>
            <a:r>
              <a:rPr lang="bg-BG" noProof="1">
                <a:solidFill>
                  <a:schemeClr val="bg1"/>
                </a:solidFill>
                <a:sym typeface="Wingdings" pitchFamily="2" charset="2"/>
              </a:rPr>
              <a:t>EventHandler</a:t>
            </a:r>
            <a:r>
              <a:rPr lang="bg-BG" noProof="1">
                <a:sym typeface="Wingdings" pitchFamily="2" charset="2"/>
              </a:rPr>
              <a:t>(OnButtonClick);</a:t>
            </a:r>
          </a:p>
          <a:p>
            <a:pPr>
              <a:spcAft>
                <a:spcPts val="0"/>
              </a:spcAft>
            </a:pPr>
            <a:r>
              <a:rPr lang="bg-BG" noProof="1">
                <a:sym typeface="Wingdings" pitchFamily="2" charset="2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C0CC518-2E11-4CD6-BC30-2B1F0292E6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67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Събитията са </a:t>
            </a:r>
            <a:r>
              <a:rPr lang="bg-BG" sz="3000" b="1" dirty="0">
                <a:solidFill>
                  <a:schemeClr val="bg1"/>
                </a:solidFill>
              </a:rPr>
              <a:t>широко използвани</a:t>
            </a:r>
            <a:r>
              <a:rPr lang="en-US" sz="3000" dirty="0"/>
              <a:t> </a:t>
            </a:r>
            <a:r>
              <a:rPr lang="bg-BG" sz="3000" dirty="0"/>
              <a:t>в</a:t>
            </a:r>
            <a:r>
              <a:rPr lang="en-US" sz="3000" dirty="0"/>
              <a:t> Graphical User Interfaces (</a:t>
            </a:r>
            <a:r>
              <a:rPr lang="en-US" sz="3000" b="1" dirty="0">
                <a:solidFill>
                  <a:schemeClr val="bg1"/>
                </a:solidFill>
              </a:rPr>
              <a:t>GUIs</a:t>
            </a:r>
            <a:r>
              <a:rPr lang="en-US" sz="3000" dirty="0"/>
              <a:t>)</a:t>
            </a:r>
          </a:p>
          <a:p>
            <a:r>
              <a:rPr lang="bg-BG" sz="3000" dirty="0"/>
              <a:t>Компоненти като бутони</a:t>
            </a:r>
            <a:r>
              <a:rPr lang="en-US" sz="3000" dirty="0"/>
              <a:t> </a:t>
            </a:r>
            <a:r>
              <a:rPr lang="bg-BG" sz="3000" dirty="0"/>
              <a:t>дефинират различни събития 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</a:rPr>
              <a:t>OnClick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</a:rPr>
              <a:t>OnFocus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</a:rPr>
              <a:t>OnChange</a:t>
            </a:r>
            <a:r>
              <a:rPr lang="bg-BG" sz="3000" noProof="1"/>
              <a:t> и т.н.</a:t>
            </a:r>
            <a:r>
              <a:rPr lang="en-US" sz="3000" dirty="0"/>
              <a:t>)</a:t>
            </a:r>
          </a:p>
          <a:p>
            <a:r>
              <a:rPr lang="bg-BG" sz="3000" dirty="0"/>
              <a:t>Външни компоненти могат да се </a:t>
            </a:r>
            <a:r>
              <a:rPr lang="bg-BG" sz="3000" b="1" dirty="0">
                <a:solidFill>
                  <a:schemeClr val="bg1"/>
                </a:solidFill>
              </a:rPr>
              <a:t>абонират</a:t>
            </a:r>
            <a:r>
              <a:rPr lang="en-US" sz="3000" dirty="0"/>
              <a:t> (</a:t>
            </a:r>
            <a:r>
              <a:rPr lang="bg-BG" sz="3000" dirty="0"/>
              <a:t>слушат</a:t>
            </a:r>
            <a:r>
              <a:rPr lang="en-US" sz="3000" dirty="0"/>
              <a:t>) </a:t>
            </a:r>
            <a:r>
              <a:rPr lang="bg-BG" sz="3000" dirty="0"/>
              <a:t>за конкретно събитие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и да реагират </a:t>
            </a:r>
            <a:r>
              <a:rPr lang="bg-BG" sz="3000" dirty="0"/>
              <a:t>на него</a:t>
            </a:r>
            <a:endParaRPr lang="en-US" sz="3000" dirty="0"/>
          </a:p>
          <a:p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Събития</a:t>
            </a:r>
            <a:r>
              <a:rPr lang="en-US" dirty="0"/>
              <a:t> </a:t>
            </a:r>
            <a:r>
              <a:rPr lang="bg-BG" dirty="0"/>
              <a:t>в потребителски интерфейси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1000" y="4351125"/>
            <a:ext cx="2028825" cy="204787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5135" y="5375062"/>
            <a:ext cx="360040" cy="437917"/>
          </a:xfrm>
          <a:prstGeom prst="rect">
            <a:avLst/>
          </a:prstGeom>
        </p:spPr>
      </p:pic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662367" y="4238706"/>
            <a:ext cx="8538633" cy="22682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var button = GetButtonById("btn");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button.OnClick += (sender, args) =&gt;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{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// 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  <a:latin typeface="+mn-lt"/>
                <a:sym typeface="Wingdings" pitchFamily="2" charset="2"/>
              </a:rPr>
              <a:t>Кодът ще бъде изпълнен, когато бутонът се натисне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sym typeface="Wingdings" pitchFamily="2" charset="2"/>
            </a:endParaRP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};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9507837-E099-4254-8567-5B3737C13D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885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Пример: </a:t>
            </a:r>
            <a:r>
              <a:rPr lang="en-US" dirty="0"/>
              <a:t>UI Event Handler </a:t>
            </a:r>
            <a:r>
              <a:rPr lang="bg-BG" dirty="0"/>
              <a:t>за клик на мишката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479676" y="1196752"/>
            <a:ext cx="11232651" cy="5532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eaLnBrk="0" latinLnBrk="1" hangingPunc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defRPr sz="2398" b="1">
                <a:solidFill>
                  <a:schemeClr val="tx2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ym typeface="Wingdings" pitchFamily="2" charset="2"/>
              </a:rPr>
              <a:t>public partial class MainWindow : Window</a:t>
            </a:r>
          </a:p>
          <a:p>
            <a:r>
              <a:rPr lang="en-US" noProof="1">
                <a:sym typeface="Wingdings" pitchFamily="2" charset="2"/>
              </a:rPr>
              <a:t>{</a:t>
            </a:r>
          </a:p>
          <a:p>
            <a:r>
              <a:rPr lang="en-US" noProof="1">
                <a:sym typeface="Wingdings" pitchFamily="2" charset="2"/>
              </a:rPr>
              <a:t>  public MainWindow()</a:t>
            </a:r>
          </a:p>
          <a:p>
            <a:r>
              <a:rPr lang="en-US" noProof="1">
                <a:sym typeface="Wingdings" pitchFamily="2" charset="2"/>
              </a:rPr>
              <a:t>  {</a:t>
            </a:r>
          </a:p>
          <a:p>
            <a:r>
              <a:rPr lang="en-US" noProof="1">
                <a:sym typeface="Wingdings" pitchFamily="2" charset="2"/>
              </a:rPr>
              <a:t>    this.InitializeComponent();</a:t>
            </a:r>
          </a:p>
          <a:p>
            <a:r>
              <a:rPr lang="en-US" noProof="1">
                <a:sym typeface="Wingdings" pitchFamily="2" charset="2"/>
              </a:rPr>
              <a:t>    this.MouseDown += this.MainWindow_MouseClick;</a:t>
            </a:r>
          </a:p>
          <a:p>
            <a:r>
              <a:rPr lang="en-US" noProof="1">
                <a:sym typeface="Wingdings" pitchFamily="2" charset="2"/>
              </a:rPr>
              <a:t>  }</a:t>
            </a:r>
          </a:p>
          <a:p>
            <a:endParaRPr lang="en-US" noProof="1">
              <a:sym typeface="Wingdings" pitchFamily="2" charset="2"/>
            </a:endParaRPr>
          </a:p>
          <a:p>
            <a:r>
              <a:rPr lang="en-US" noProof="1">
                <a:sym typeface="Wingdings" pitchFamily="2" charset="2"/>
              </a:rPr>
              <a:t>  private void MainWindow_MouseClick(</a:t>
            </a:r>
          </a:p>
          <a:p>
            <a:r>
              <a:rPr lang="en-US" noProof="1">
                <a:sym typeface="Wingdings" pitchFamily="2" charset="2"/>
              </a:rPr>
              <a:t>    object sender, </a:t>
            </a:r>
            <a:r>
              <a:rPr lang="en-US" noProof="1">
                <a:solidFill>
                  <a:schemeClr val="bg1"/>
                </a:solidFill>
                <a:sym typeface="Wingdings" pitchFamily="2" charset="2"/>
              </a:rPr>
              <a:t>MouseButtonEventArgs e</a:t>
            </a:r>
            <a:r>
              <a:rPr lang="en-US" noProof="1">
                <a:sym typeface="Wingdings" pitchFamily="2" charset="2"/>
              </a:rPr>
              <a:t>)</a:t>
            </a:r>
          </a:p>
          <a:p>
            <a:r>
              <a:rPr lang="en-US" noProof="1">
                <a:sym typeface="Wingdings" pitchFamily="2" charset="2"/>
              </a:rPr>
              <a:t>  {</a:t>
            </a:r>
          </a:p>
          <a:p>
            <a:r>
              <a:rPr lang="en-US" noProof="1">
                <a:sym typeface="Wingdings" pitchFamily="2" charset="2"/>
              </a:rPr>
              <a:t>    MessageBox.Show(string.Format("Mouse clicked at ({0}, {1})",</a:t>
            </a:r>
          </a:p>
          <a:p>
            <a:r>
              <a:rPr lang="en-US" noProof="1">
                <a:sym typeface="Wingdings" pitchFamily="2" charset="2"/>
              </a:rPr>
              <a:t>    </a:t>
            </a:r>
            <a:r>
              <a:rPr lang="en-US" noProof="1">
                <a:solidFill>
                  <a:schemeClr val="bg1"/>
                </a:solidFill>
                <a:sym typeface="Wingdings" pitchFamily="2" charset="2"/>
              </a:rPr>
              <a:t>e</a:t>
            </a:r>
            <a:r>
              <a:rPr lang="en-US" noProof="1">
                <a:sym typeface="Wingdings" pitchFamily="2" charset="2"/>
              </a:rPr>
              <a:t>.MouseDevice.GetPosition(this).X,  </a:t>
            </a:r>
          </a:p>
          <a:p>
            <a:r>
              <a:rPr lang="en-US" noProof="1">
                <a:sym typeface="Wingdings" pitchFamily="2" charset="2"/>
              </a:rPr>
              <a:t>    </a:t>
            </a:r>
            <a:r>
              <a:rPr lang="en-US" noProof="1">
                <a:solidFill>
                  <a:schemeClr val="bg1"/>
                </a:solidFill>
                <a:sym typeface="Wingdings" pitchFamily="2" charset="2"/>
              </a:rPr>
              <a:t>e</a:t>
            </a:r>
            <a:r>
              <a:rPr lang="en-US" noProof="1">
                <a:sym typeface="Wingdings" pitchFamily="2" charset="2"/>
              </a:rPr>
              <a:t>.MouseDevice.GetPosition(this).Y));</a:t>
            </a:r>
          </a:p>
          <a:p>
            <a:r>
              <a:rPr lang="en-US" noProof="1">
                <a:sym typeface="Wingdings" pitchFamily="2" charset="2"/>
              </a:rPr>
              <a:t>  }</a:t>
            </a:r>
          </a:p>
          <a:p>
            <a:r>
              <a:rPr lang="en-US" noProof="1">
                <a:sym typeface="Wingdings" pitchFamily="2" charset="2"/>
              </a:rPr>
              <a:t>}</a:t>
            </a:r>
            <a:endParaRPr lang="bg-BG" noProof="1">
              <a:sym typeface="Wingdings" pitchFamily="2" charset="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328249" y="3429000"/>
            <a:ext cx="3257751" cy="950733"/>
          </a:xfrm>
          <a:prstGeom prst="wedgeRoundRectCallout">
            <a:avLst>
              <a:gd name="adj1" fmla="val -69855"/>
              <a:gd name="adj2" fmla="val 460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Получаваме информация за клика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74554EE-457B-4054-B541-8EB74BA4EE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1156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3C20A0-F34E-4C11-98DD-44B858527164}"/>
              </a:ext>
            </a:extLst>
          </p:cNvPr>
          <p:cNvSpPr/>
          <p:nvPr/>
        </p:nvSpPr>
        <p:spPr>
          <a:xfrm>
            <a:off x="4732840" y="991235"/>
            <a:ext cx="2726320" cy="3153888"/>
          </a:xfrm>
          <a:prstGeom prst="rect">
            <a:avLst/>
          </a:prstGeom>
          <a:noFill/>
        </p:spPr>
        <p:txBody>
          <a:bodyPr wrap="none" lIns="91416" tIns="45708" rIns="91416" bIns="45708">
            <a:spAutoFit/>
          </a:bodyPr>
          <a:lstStyle/>
          <a:p>
            <a:pPr algn="ctr"/>
            <a:r>
              <a:rPr lang="en-US" sz="19894" b="1" dirty="0">
                <a:ln w="0"/>
                <a:solidFill>
                  <a:schemeClr val="bg2"/>
                </a:solidFill>
              </a:rPr>
              <a:t>=&gt;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839FB99-4B41-568B-9566-F7F05955A0A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Функции и действия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5386721-3301-4B0B-A12D-63C762DB72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fr-FR" dirty="0"/>
              <a:t>Func&lt;T, V&gt;, Action&lt;T&gt;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493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UI </a:t>
            </a:r>
            <a:r>
              <a:rPr lang="bg-BG" dirty="0"/>
              <a:t>технологиите</a:t>
            </a:r>
            <a:r>
              <a:rPr lang="en-US" dirty="0"/>
              <a:t> </a:t>
            </a:r>
            <a:r>
              <a:rPr lang="bg-BG" dirty="0"/>
              <a:t>обикновено имат </a:t>
            </a:r>
            <a:r>
              <a:rPr lang="en-US" b="1" dirty="0">
                <a:solidFill>
                  <a:schemeClr val="bg1"/>
                </a:solidFill>
              </a:rPr>
              <a:t>event loop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Изчаква</a:t>
            </a:r>
            <a:r>
              <a:rPr lang="en-US" dirty="0"/>
              <a:t> </a:t>
            </a:r>
            <a:r>
              <a:rPr lang="bg-BG" dirty="0"/>
              <a:t>събитията от операционната система </a:t>
            </a:r>
            <a:r>
              <a:rPr lang="bg-BG" b="1" dirty="0">
                <a:solidFill>
                  <a:schemeClr val="bg1"/>
                </a:solidFill>
              </a:rPr>
              <a:t>и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известява</a:t>
            </a:r>
            <a:r>
              <a:rPr lang="en-US" dirty="0"/>
              <a:t> </a:t>
            </a:r>
            <a:r>
              <a:rPr lang="bg-BG" dirty="0"/>
              <a:t>респективните компоненти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Цикъл за събитията (</a:t>
            </a:r>
            <a:r>
              <a:rPr lang="en-US" dirty="0"/>
              <a:t>Event Loop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909421" y="3128404"/>
            <a:ext cx="10100879" cy="26886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while (message != "quit")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{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// 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Блокираща операция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– 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изчаква събитие от ОС</a:t>
            </a:r>
            <a:endParaRPr lang="en-US" dirty="0">
              <a:solidFill>
                <a:schemeClr val="accent2">
                  <a:lumMod val="75000"/>
                </a:schemeClr>
              </a:solidFill>
              <a:sym typeface="Wingdings" pitchFamily="2" charset="2"/>
            </a:endParaRP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message = GetMessage();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ProcessMessage(message);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9" name="Flowchart: Alternate Process 8"/>
          <p:cNvSpPr/>
          <p:nvPr/>
        </p:nvSpPr>
        <p:spPr bwMode="auto">
          <a:xfrm>
            <a:off x="7744016" y="4952545"/>
            <a:ext cx="3266284" cy="576064"/>
          </a:xfrm>
          <a:prstGeom prst="flowChartAlternate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Изчаква за събития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Flowchart: Alternate Process 9"/>
          <p:cNvSpPr/>
          <p:nvPr/>
        </p:nvSpPr>
        <p:spPr bwMode="auto">
          <a:xfrm>
            <a:off x="7744016" y="5889867"/>
            <a:ext cx="3266284" cy="576064"/>
          </a:xfrm>
          <a:prstGeom prst="flowChartAlternate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Реагира на събития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urved Left Arrow 11"/>
          <p:cNvSpPr/>
          <p:nvPr/>
        </p:nvSpPr>
        <p:spPr bwMode="auto">
          <a:xfrm>
            <a:off x="11124922" y="5051008"/>
            <a:ext cx="626366" cy="1414923"/>
          </a:xfrm>
          <a:prstGeom prst="curvedLef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Curved Down Arrow 13"/>
          <p:cNvSpPr/>
          <p:nvPr/>
        </p:nvSpPr>
        <p:spPr bwMode="auto">
          <a:xfrm rot="16200000">
            <a:off x="6509721" y="5398451"/>
            <a:ext cx="1517857" cy="617102"/>
          </a:xfrm>
          <a:prstGeom prst="curvedDownArrow">
            <a:avLst>
              <a:gd name="adj1" fmla="val 25000"/>
              <a:gd name="adj2" fmla="val 66104"/>
              <a:gd name="adj3" fmla="val 25000"/>
            </a:avLst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55F4A86-EE69-44AE-B486-351FAE1718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840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0" grpId="0" animBg="1"/>
      <p:bldP spid="12" grpId="0" animBg="1"/>
      <p:bldP spid="1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програма, която </a:t>
            </a:r>
            <a:r>
              <a:rPr lang="bg-BG" b="1" dirty="0">
                <a:solidFill>
                  <a:schemeClr val="bg1"/>
                </a:solidFill>
              </a:rPr>
              <a:t>активира събитие</a:t>
            </a:r>
            <a:r>
              <a:rPr lang="en-US" dirty="0"/>
              <a:t>,</a:t>
            </a:r>
            <a:r>
              <a:rPr lang="bg-BG" dirty="0"/>
              <a:t> което променя цвета на конзолата при </a:t>
            </a:r>
            <a:r>
              <a:rPr lang="bg-BG" b="1" dirty="0">
                <a:solidFill>
                  <a:schemeClr val="bg1"/>
                </a:solidFill>
              </a:rPr>
              <a:t>натискане</a:t>
            </a:r>
            <a:r>
              <a:rPr lang="en-US" dirty="0"/>
              <a:t> </a:t>
            </a:r>
            <a:r>
              <a:rPr lang="bg-BG" dirty="0"/>
              <a:t>на бутоните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[a]</a:t>
            </a:r>
            <a:r>
              <a:rPr lang="en-US" dirty="0"/>
              <a:t> </a:t>
            </a:r>
            <a:r>
              <a:rPr lang="bg-BG" dirty="0"/>
              <a:t>или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[b]</a:t>
            </a:r>
            <a:r>
              <a:rPr lang="bg-BG" dirty="0"/>
              <a:t> . Използвайте следните съобщения</a:t>
            </a:r>
            <a:r>
              <a:rPr lang="en-US" dirty="0"/>
              <a:t>: </a:t>
            </a:r>
          </a:p>
          <a:p>
            <a:r>
              <a:rPr lang="en-US" dirty="0"/>
              <a:t>You pressed the 'A' key.</a:t>
            </a:r>
          </a:p>
          <a:p>
            <a:r>
              <a:rPr lang="en-US" dirty="0"/>
              <a:t>You pressed the 'B' key.</a:t>
            </a:r>
          </a:p>
          <a:p>
            <a:r>
              <a:rPr lang="en-US" dirty="0"/>
              <a:t>No event handler for key {key}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Console Key </a:t>
            </a:r>
            <a:r>
              <a:rPr lang="bg-BG" dirty="0"/>
              <a:t>събитие</a:t>
            </a:r>
            <a:r>
              <a:rPr lang="en-US" dirty="0"/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169" y="3032398"/>
            <a:ext cx="5629275" cy="2628900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405D8641-CD54-440F-A659-37DAECA5FE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1947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Console Key </a:t>
            </a:r>
            <a:r>
              <a:rPr lang="bg-BG" dirty="0"/>
              <a:t>събитие</a:t>
            </a:r>
            <a:r>
              <a:rPr lang="en-US" dirty="0"/>
              <a:t> (1)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922841" y="1397166"/>
            <a:ext cx="10100879" cy="52001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public delegate void PressKeyEvent();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public class Keyboard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event PressKeyEvent PressKeyA = null;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event PressKeyEvent PressKeyB = null;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dirty="0">
              <a:solidFill>
                <a:srgbClr val="234465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void PressKeyAEvent()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if (PressKeyA != null) { PressKeyA.Invoke();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void PressKeyBEvent()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if (PressKeyB != null) { PressKeyB.Invoke();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} </a:t>
            </a:r>
            <a:endParaRPr lang="en-US" dirty="0">
              <a:solidFill>
                <a:srgbClr val="234465"/>
              </a:solidFill>
              <a:sym typeface="Wingdings" pitchFamily="2" charset="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86766" y="6104044"/>
            <a:ext cx="4136954" cy="4951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000" dirty="0"/>
              <a:t>Продължава на следващия слайд</a:t>
            </a:r>
            <a:endParaRPr lang="en-US" sz="20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9B2CABE-C059-496B-B51E-E90A81D7DC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8163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Console Key </a:t>
            </a:r>
            <a:r>
              <a:rPr lang="bg-BG" dirty="0"/>
              <a:t>събитие</a:t>
            </a:r>
            <a:r>
              <a:rPr lang="en-US" dirty="0"/>
              <a:t> (2)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764420" y="1177793"/>
            <a:ext cx="10663160" cy="55794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public void Start()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while (true)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string keyPressed = Console.ReadLine();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switch (keyPressed)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  case "a": PressKeyAEvent(); break;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  case "b": PressKeyBEvent(); break;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  default: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    Console.WriteLine("No event handler for key {0}.“, </a:t>
            </a:r>
            <a:br>
              <a:rPr lang="bg-BG" dirty="0">
                <a:solidFill>
                  <a:srgbClr val="234465"/>
                </a:solidFill>
              </a:rPr>
            </a:br>
            <a:r>
              <a:rPr lang="bg-BG" dirty="0">
                <a:solidFill>
                  <a:srgbClr val="234465"/>
                </a:solidFill>
              </a:rPr>
              <a:t>          </a:t>
            </a:r>
            <a:r>
              <a:rPr lang="en-US" dirty="0">
                <a:solidFill>
                  <a:srgbClr val="234465"/>
                </a:solidFill>
              </a:rPr>
              <a:t>keyPressed); break;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  <a:sym typeface="Wingdings" pitchFamily="2" charset="2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5A21F8E-A6F4-4AB8-95D1-02D62D542F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7876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Console Key </a:t>
            </a:r>
            <a:r>
              <a:rPr lang="bg-BG" dirty="0"/>
              <a:t>събитие</a:t>
            </a:r>
            <a:r>
              <a:rPr lang="en-US" dirty="0"/>
              <a:t> (3)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922840" y="1314900"/>
            <a:ext cx="10285728" cy="521044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static void Main()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Keyboard keyboard = new Keyboard();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dirty="0">
              <a:solidFill>
                <a:srgbClr val="234465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keyboard.PressKeyA += new PressKeyEvent(PressKeyAWriter);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keyboard.PressKeyB += PressKeyBWriter;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dirty="0">
              <a:solidFill>
                <a:srgbClr val="234465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while (true)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  keyboard.Start();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dirty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  <a:sym typeface="Wingdings" pitchFamily="2" charset="2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117A1FC-D871-40B8-A5ED-3CD502D7C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9407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Console Key </a:t>
            </a:r>
            <a:r>
              <a:rPr lang="bg-BG" dirty="0"/>
              <a:t>събитие</a:t>
            </a:r>
            <a:r>
              <a:rPr lang="en-US" dirty="0"/>
              <a:t> (4)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922840" y="1314899"/>
            <a:ext cx="10285728" cy="52931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234465"/>
                </a:solidFill>
              </a:rPr>
              <a:t>static private void PressKeyAWriter() {</a:t>
            </a:r>
          </a:p>
          <a:p>
            <a:r>
              <a:rPr lang="en-US" dirty="0">
                <a:solidFill>
                  <a:srgbClr val="234465"/>
                </a:solidFill>
              </a:rPr>
              <a:t>  Console.ForegroundColor = ConsoleColor.Blue;</a:t>
            </a:r>
          </a:p>
          <a:p>
            <a:r>
              <a:rPr lang="en-US" dirty="0">
                <a:solidFill>
                  <a:srgbClr val="234465"/>
                </a:solidFill>
              </a:rPr>
              <a:t>  Console.WriteLine("You pressed the 'A' key.");</a:t>
            </a:r>
          </a:p>
          <a:p>
            <a:r>
              <a:rPr lang="en-US" dirty="0">
                <a:solidFill>
                  <a:srgbClr val="234465"/>
                </a:solidFill>
              </a:rPr>
              <a:t>  Console.ForegroundColor = ConsoleColor.Gray;</a:t>
            </a:r>
          </a:p>
          <a:p>
            <a:r>
              <a:rPr lang="en-US" dirty="0">
                <a:solidFill>
                  <a:srgbClr val="234465"/>
                </a:solidFill>
              </a:rPr>
              <a:t>}</a:t>
            </a:r>
          </a:p>
          <a:p>
            <a:r>
              <a:rPr lang="en-US" dirty="0">
                <a:solidFill>
                  <a:srgbClr val="234465"/>
                </a:solidFill>
              </a:rPr>
              <a:t>static private void PressKeyBWriter() {</a:t>
            </a:r>
          </a:p>
          <a:p>
            <a:r>
              <a:rPr lang="en-US" dirty="0">
                <a:solidFill>
                  <a:srgbClr val="234465"/>
                </a:solidFill>
              </a:rPr>
              <a:t>  Console.ForegroundColor = ConsoleColor.Green;</a:t>
            </a:r>
          </a:p>
          <a:p>
            <a:r>
              <a:rPr lang="en-US" dirty="0">
                <a:solidFill>
                  <a:srgbClr val="234465"/>
                </a:solidFill>
              </a:rPr>
              <a:t>  Console.WriteLine("You pressed the 'B' key.");</a:t>
            </a:r>
          </a:p>
          <a:p>
            <a:r>
              <a:rPr lang="en-US" dirty="0">
                <a:solidFill>
                  <a:srgbClr val="234465"/>
                </a:solidFill>
              </a:rPr>
              <a:t>  Console.ForegroundColor = ConsoleColor.Gray;</a:t>
            </a:r>
          </a:p>
          <a:p>
            <a:r>
              <a:rPr lang="en-US" dirty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  <a:sym typeface="Wingdings" pitchFamily="2" charset="2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0207825-2FC0-4802-AF1D-2D39E0BE79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13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2505" y="1329756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71086" y="1675840"/>
            <a:ext cx="10579914" cy="4705489"/>
          </a:xfrm>
          <a:prstGeom prst="rect">
            <a:avLst/>
          </a:prstGeom>
        </p:spPr>
        <p:txBody>
          <a:bodyPr vert="horz" lIns="107972" tIns="35991" rIns="107972" bIns="35991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Делегатите са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типове данни</a:t>
            </a:r>
            <a:r>
              <a:rPr lang="bg-BG" sz="3400" dirty="0">
                <a:solidFill>
                  <a:schemeClr val="bg2"/>
                </a:solidFill>
              </a:rPr>
              <a:t>, които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съдържат методи </a:t>
            </a:r>
            <a:r>
              <a:rPr lang="bg-BG" sz="3400" dirty="0">
                <a:solidFill>
                  <a:schemeClr val="bg2"/>
                </a:solidFill>
              </a:rPr>
              <a:t>като стойност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Някои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generic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делегати</a:t>
            </a:r>
            <a:r>
              <a:rPr lang="en-US" sz="3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в</a:t>
            </a:r>
            <a:r>
              <a:rPr lang="en-US" sz="3400" dirty="0">
                <a:solidFill>
                  <a:schemeClr val="bg2"/>
                </a:solidFill>
              </a:rPr>
              <a:t> C#:</a:t>
            </a:r>
          </a:p>
          <a:p>
            <a:pPr lvl="1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Action&lt;T&gt;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Func&lt;T, TResult&gt;</a:t>
            </a:r>
            <a:r>
              <a:rPr lang="en-US" sz="3200" noProof="1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Predicate&lt;T&gt;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Събитията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позволяват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да се абонираме за известия </a:t>
            </a:r>
            <a:r>
              <a:rPr lang="bg-BG" sz="3400" dirty="0">
                <a:solidFill>
                  <a:schemeClr val="bg2"/>
                </a:solidFill>
              </a:rPr>
              <a:t>за нещо, което се случва в обекта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Когато дадено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събитие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"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се случи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"</a:t>
            </a:r>
            <a:r>
              <a:rPr lang="en-US" sz="3400" b="1" dirty="0">
                <a:solidFill>
                  <a:schemeClr val="bg2"/>
                </a:solidFill>
              </a:rPr>
              <a:t>,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всички абонирани са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известени</a:t>
            </a:r>
            <a:endParaRPr lang="en-US" sz="3400" b="1" dirty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10E1F5C-7C9B-47AD-B0CD-008D7E9BC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7461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82626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F2BEA6-7855-404E-AB08-67D50837A3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139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EAC3E-BBD9-40B7-AA54-DF46A1FB2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Делегат</a:t>
            </a:r>
            <a:r>
              <a:rPr lang="en-US" sz="3200" dirty="0"/>
              <a:t> </a:t>
            </a:r>
            <a:r>
              <a:rPr lang="bg-BG" sz="3200" dirty="0"/>
              <a:t>е тип данни, който съдържа референция към метод с конкретен списък от параметри и тип на връщаната стойност</a:t>
            </a:r>
          </a:p>
          <a:p>
            <a:pPr lvl="1">
              <a:buClr>
                <a:schemeClr val="tx1"/>
              </a:buClr>
            </a:pPr>
            <a:r>
              <a:rPr lang="bg-BG" sz="3000" dirty="0"/>
              <a:t>Използва се, за да се подават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методи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като аргументи</a:t>
            </a:r>
            <a:r>
              <a:rPr lang="en-US" sz="3000" dirty="0"/>
              <a:t> </a:t>
            </a:r>
            <a:r>
              <a:rPr lang="bg-BG" sz="3000" dirty="0"/>
              <a:t>на други методи (на метод подаваме друг метод като параметър)</a:t>
            </a:r>
          </a:p>
          <a:p>
            <a:pPr lvl="1">
              <a:buClr>
                <a:schemeClr val="tx1"/>
              </a:buClr>
            </a:pPr>
            <a:r>
              <a:rPr lang="bg-BG" sz="3000" dirty="0"/>
              <a:t>Може да се използва, за да се дефинират </a:t>
            </a:r>
            <a:r>
              <a:rPr lang="en-US" sz="3000" b="1" dirty="0"/>
              <a:t>callback</a:t>
            </a:r>
            <a:r>
              <a:rPr lang="bg-BG" sz="3000" dirty="0"/>
              <a:t> методи</a:t>
            </a: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A2B50-3345-4148-A2D8-2A94161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Делегати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41E6C9-067C-4F74-B2B1-D62148909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97" y="4554000"/>
            <a:ext cx="10396005" cy="674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107972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x,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y);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865AF9-717B-4F3C-85C0-1FBE37759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564" y="5571875"/>
            <a:ext cx="10396005" cy="674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107972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calc = (x, y) =&gt; x * y;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330243F-5056-46FB-85F6-67F8DA0C81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005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8491" y="1229924"/>
            <a:ext cx="11815018" cy="55273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2900" dirty="0"/>
              <a:t>Дефиниране на делегат (функция):</a:t>
            </a:r>
            <a:endParaRPr lang="en-US" sz="2900" dirty="0"/>
          </a:p>
          <a:p>
            <a:pPr>
              <a:lnSpc>
                <a:spcPct val="100000"/>
              </a:lnSpc>
            </a:pPr>
            <a:endParaRPr lang="en-US" sz="2900" dirty="0"/>
          </a:p>
          <a:p>
            <a:pPr>
              <a:lnSpc>
                <a:spcPct val="100000"/>
              </a:lnSpc>
            </a:pPr>
            <a:endParaRPr lang="en-US" sz="2900" dirty="0"/>
          </a:p>
          <a:p>
            <a:pPr>
              <a:lnSpc>
                <a:spcPct val="100000"/>
              </a:lnSpc>
            </a:pPr>
            <a:endParaRPr lang="bg-BG" sz="2900" dirty="0"/>
          </a:p>
          <a:p>
            <a:pPr>
              <a:lnSpc>
                <a:spcPct val="100000"/>
              </a:lnSpc>
            </a:pPr>
            <a:endParaRPr lang="en-US" sz="2900" dirty="0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900" dirty="0"/>
              <a:t>Типът на входа и на изхода може да бъде </a:t>
            </a:r>
            <a:r>
              <a:rPr lang="bg-BG" sz="2900" b="1" dirty="0">
                <a:solidFill>
                  <a:schemeClr val="bg1"/>
                </a:solidFill>
              </a:rPr>
              <a:t>различен</a:t>
            </a:r>
            <a:endParaRPr lang="en-US" sz="29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900" dirty="0"/>
              <a:t>Типът на входа и на изхода </a:t>
            </a:r>
            <a:r>
              <a:rPr lang="bg-BG" sz="2900" b="1" dirty="0">
                <a:solidFill>
                  <a:schemeClr val="bg1"/>
                </a:solidFill>
              </a:rPr>
              <a:t>трябва да бъдат същите като декларирания тип</a:t>
            </a:r>
            <a:endParaRPr lang="en-US" sz="29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en-US" sz="2900" dirty="0"/>
              <a:t>Generic </a:t>
            </a:r>
            <a:r>
              <a:rPr lang="bg-BG" sz="2900" dirty="0"/>
              <a:t>делегатът</a:t>
            </a:r>
            <a:r>
              <a:rPr lang="en-US" sz="2900" dirty="0"/>
              <a:t> </a:t>
            </a:r>
            <a:r>
              <a:rPr lang="en-US" sz="2900" b="1" noProof="1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sz="2900" dirty="0"/>
              <a:t> </a:t>
            </a:r>
            <a:r>
              <a:rPr lang="bg-BG" sz="2900" dirty="0"/>
              <a:t>дефинира</a:t>
            </a:r>
            <a:r>
              <a:rPr lang="en-US" sz="2900" dirty="0"/>
              <a:t> </a:t>
            </a:r>
            <a:r>
              <a:rPr lang="bg-BG" sz="2900" dirty="0"/>
              <a:t>броя и типа на входните параметри и връща типа на делегата</a:t>
            </a:r>
            <a:endParaRPr lang="en-US" sz="2900" dirty="0"/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bg-BG" dirty="0"/>
              <a:t>делегати</a:t>
            </a:r>
            <a:r>
              <a:rPr lang="en-US" dirty="0"/>
              <a:t> – Func&lt;T, V&gt;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8271" y="2771434"/>
            <a:ext cx="10098304" cy="55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</a:t>
            </a:r>
            <a:r>
              <a:rPr lang="sv-SE" sz="2999" b="1" noProof="1">
                <a:latin typeface="Consolas" pitchFamily="49" charset="0"/>
                <a:cs typeface="Consolas" pitchFamily="49" charset="0"/>
              </a:rPr>
              <a:t>int, string</a:t>
            </a:r>
            <a:r>
              <a:rPr lang="sv-SE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sv-SE" sz="2999" b="1" noProof="1">
                <a:latin typeface="Consolas" pitchFamily="49" charset="0"/>
                <a:cs typeface="Consolas" pitchFamily="49" charset="0"/>
              </a:rPr>
              <a:t> func = n =&gt; n.ToString();</a:t>
            </a:r>
            <a:endParaRPr lang="en-US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62995" y="1989000"/>
            <a:ext cx="2303005" cy="576931"/>
          </a:xfrm>
          <a:prstGeom prst="wedgeRoundRectCallout">
            <a:avLst>
              <a:gd name="adj1" fmla="val 56585"/>
              <a:gd name="adj2" fmla="val 99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Тип на входа</a:t>
            </a:r>
          </a:p>
        </p:txBody>
      </p:sp>
      <p:sp>
        <p:nvSpPr>
          <p:cNvPr id="3" name="Right Brace 2"/>
          <p:cNvSpPr/>
          <p:nvPr/>
        </p:nvSpPr>
        <p:spPr>
          <a:xfrm rot="16200000" flipV="1">
            <a:off x="8333648" y="631301"/>
            <a:ext cx="465519" cy="3732827"/>
          </a:xfrm>
          <a:prstGeom prst="rightBrace">
            <a:avLst>
              <a:gd name="adj1" fmla="val 6257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sz="1799" dirty="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250835" y="1524497"/>
            <a:ext cx="2628526" cy="635243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Ламбда израз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331000" y="3482879"/>
            <a:ext cx="3234095" cy="613503"/>
          </a:xfrm>
          <a:prstGeom prst="wedgeRoundRectCallout">
            <a:avLst>
              <a:gd name="adj1" fmla="val -4123"/>
              <a:gd name="adj2" fmla="val -822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Входен параметър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750309" y="3477946"/>
            <a:ext cx="3002904" cy="576931"/>
          </a:xfrm>
          <a:prstGeom prst="wedgeRoundRectCallout">
            <a:avLst>
              <a:gd name="adj1" fmla="val -33982"/>
              <a:gd name="adj2" fmla="val -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Връщан израз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3181861" y="1988999"/>
            <a:ext cx="2609190" cy="576931"/>
          </a:xfrm>
          <a:prstGeom prst="wedgeRoundRectCallout">
            <a:avLst>
              <a:gd name="adj1" fmla="val 6234"/>
              <a:gd name="adj2" fmla="val 94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Тип на изхода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3872674" y="3494683"/>
            <a:ext cx="1227564" cy="576931"/>
          </a:xfrm>
          <a:prstGeom prst="wedgeRoundRectCallout">
            <a:avLst>
              <a:gd name="adj1" fmla="val 79895"/>
              <a:gd name="adj2" fmla="val -874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Име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DD24818-68B8-4EB5-AFCD-A00E0B7A44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3058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В</a:t>
            </a:r>
            <a:r>
              <a:rPr lang="en-US" dirty="0"/>
              <a:t> .NET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Action&lt;T&gt;</a:t>
            </a:r>
            <a:r>
              <a:rPr lang="en-US" dirty="0"/>
              <a:t> </a:t>
            </a:r>
            <a:r>
              <a:rPr lang="bg-BG" dirty="0"/>
              <a:t>е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bg-BG" dirty="0"/>
              <a:t>метод (</a:t>
            </a:r>
            <a:r>
              <a:rPr lang="bg-BG" b="1" dirty="0"/>
              <a:t>действие</a:t>
            </a:r>
            <a:r>
              <a:rPr lang="bg-BG" dirty="0"/>
              <a:t>)</a:t>
            </a:r>
            <a:r>
              <a:rPr lang="en-US" dirty="0"/>
              <a:t>: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  <a:spcAft>
                <a:spcPts val="0"/>
              </a:spcAft>
            </a:pPr>
            <a:endParaRPr lang="en-US" dirty="0"/>
          </a:p>
          <a:p>
            <a:pPr>
              <a:lnSpc>
                <a:spcPct val="100000"/>
              </a:lnSpc>
            </a:pPr>
            <a:r>
              <a:rPr lang="bg-BG" dirty="0"/>
              <a:t>Вместо да пишете метода, може да напишете:</a:t>
            </a:r>
          </a:p>
          <a:p>
            <a:pPr marL="0" indent="0">
              <a:lnSpc>
                <a:spcPct val="100000"/>
              </a:lnSpc>
              <a:buNone/>
            </a:pPr>
            <a:endParaRPr lang="en-US" dirty="0"/>
          </a:p>
          <a:p>
            <a:pPr>
              <a:lnSpc>
                <a:spcPct val="100000"/>
              </a:lnSpc>
              <a:spcBef>
                <a:spcPts val="3000"/>
              </a:spcBef>
            </a:pPr>
            <a:r>
              <a:rPr lang="bg-BG" dirty="0"/>
              <a:t>Използваме го така</a:t>
            </a:r>
            <a:r>
              <a:rPr lang="en-US" dirty="0"/>
              <a:t>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bg-BG" dirty="0"/>
              <a:t>делегати</a:t>
            </a:r>
            <a:r>
              <a:rPr lang="en-US" dirty="0"/>
              <a:t> – Action&lt;T&gt;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401" y="1998044"/>
            <a:ext cx="8481791" cy="996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private void Print(string message)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Console.WriteLine(message);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5401" y="3757833"/>
            <a:ext cx="8481791" cy="9761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Action&lt;string&gt;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print = </a:t>
            </a:r>
            <a:br>
              <a:rPr lang="en-US" sz="2799" b="1" noProof="1">
                <a:latin typeface="Consolas" pitchFamily="49" charset="0"/>
                <a:cs typeface="Consolas" pitchFamily="49" charset="0"/>
              </a:rPr>
            </a:br>
            <a:r>
              <a:rPr lang="en-US" sz="2799" b="1" noProof="1">
                <a:latin typeface="Consolas" pitchFamily="49" charset="0"/>
                <a:cs typeface="Consolas" pitchFamily="49" charset="0"/>
              </a:rPr>
              <a:t>  message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=&gt; Console.WriteLine(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message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95401" y="5492064"/>
            <a:ext cx="8481791" cy="996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print("pesho"); 	 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pesho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print(5.ToString());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5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4E23A5E-23C7-4D64-9AF0-B95BD593A7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14552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35844"/>
            <a:ext cx="11801748" cy="5568904"/>
          </a:xfrm>
        </p:spPr>
        <p:txBody>
          <a:bodyPr>
            <a:normAutofit/>
          </a:bodyPr>
          <a:lstStyle/>
          <a:p>
            <a:r>
              <a:rPr lang="bg-BG" dirty="0"/>
              <a:t>Прочетете числа от конзолата</a:t>
            </a:r>
            <a:endParaRPr lang="en-US" dirty="0"/>
          </a:p>
          <a:p>
            <a:r>
              <a:rPr lang="bg-BG" dirty="0"/>
              <a:t>Използвайте своя собствена </a:t>
            </a:r>
            <a:r>
              <a:rPr lang="bg-BG" b="1" dirty="0">
                <a:solidFill>
                  <a:schemeClr val="bg1"/>
                </a:solidFill>
              </a:rPr>
              <a:t>функция, за да конвертирате </a:t>
            </a:r>
            <a:r>
              <a:rPr lang="bg-BG" dirty="0"/>
              <a:t>всеки елемент</a:t>
            </a:r>
            <a:endParaRPr lang="en-US" dirty="0"/>
          </a:p>
          <a:p>
            <a:r>
              <a:rPr lang="bg-BG" dirty="0"/>
              <a:t>Отпечатайте </a:t>
            </a:r>
            <a:r>
              <a:rPr lang="bg-BG" b="1" dirty="0">
                <a:solidFill>
                  <a:schemeClr val="bg1"/>
                </a:solidFill>
              </a:rPr>
              <a:t>броя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на числата</a:t>
            </a:r>
            <a:endParaRPr lang="en-US" dirty="0"/>
          </a:p>
          <a:p>
            <a:r>
              <a:rPr lang="bg-BG" dirty="0"/>
              <a:t>Отпечатайте </a:t>
            </a:r>
            <a:r>
              <a:rPr lang="bg-BG" b="1" dirty="0">
                <a:solidFill>
                  <a:schemeClr val="bg1"/>
                </a:solidFill>
              </a:rPr>
              <a:t>сумата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Сума от числа</a:t>
            </a:r>
            <a:endParaRPr lang="en-US" dirty="0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855238" y="4296774"/>
            <a:ext cx="948516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41</a:t>
            </a:r>
            <a:endParaRPr lang="sv-SE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96000" y="4523316"/>
            <a:ext cx="5986133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lnSpc>
                <a:spcPct val="105000"/>
              </a:lnSpc>
            </a:pPr>
            <a:r>
              <a:rPr lang="sv-SE" sz="2799" b="1" noProof="1">
                <a:latin typeface="Consolas" pitchFamily="49" charset="0"/>
                <a:cs typeface="Consolas" pitchFamily="49" charset="0"/>
              </a:rPr>
              <a:t>4, 2, 1, 3, 5, 7, 1, 4, 2, 12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56DEE0-9070-4A81-AFA7-606E4B2982F7}"/>
              </a:ext>
            </a:extLst>
          </p:cNvPr>
          <p:cNvSpPr/>
          <p:nvPr/>
        </p:nvSpPr>
        <p:spPr bwMode="auto">
          <a:xfrm>
            <a:off x="7021099" y="4648759"/>
            <a:ext cx="49517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9DE025-38F3-422A-A580-913A1072B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5239" y="5589000"/>
            <a:ext cx="948516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496</a:t>
            </a:r>
            <a:endParaRPr lang="sv-SE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33068A-7C03-4C34-9C15-C0CB04BDB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0" y="5816035"/>
            <a:ext cx="5986133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lnSpc>
                <a:spcPct val="105000"/>
              </a:lnSpc>
            </a:pPr>
            <a:r>
              <a:rPr lang="sv-SE" sz="2799" b="1" noProof="1">
                <a:latin typeface="Consolas" pitchFamily="49" charset="0"/>
                <a:cs typeface="Consolas" pitchFamily="49" charset="0"/>
              </a:rPr>
              <a:t>85, 47, 91, 32, 83, 75, 81, 2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982ED06C-5811-40B5-9145-0C0AC293F43A}"/>
              </a:ext>
            </a:extLst>
          </p:cNvPr>
          <p:cNvSpPr/>
          <p:nvPr/>
        </p:nvSpPr>
        <p:spPr bwMode="auto">
          <a:xfrm>
            <a:off x="7017300" y="5949997"/>
            <a:ext cx="49517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E92A5D39-5DF3-44E8-A71F-8A26C0C8B6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434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Сума от числа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30421" y="1629469"/>
            <a:ext cx="11144127" cy="43113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tx1"/>
                </a:solidFill>
              </a:rPr>
              <a:t>string input = Console.ReadLine();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bg1"/>
                </a:solidFill>
              </a:rPr>
              <a:t>Func&lt;string, int&gt;</a:t>
            </a:r>
            <a:r>
              <a:rPr lang="en-US" sz="3199" noProof="1">
                <a:solidFill>
                  <a:schemeClr val="tx1"/>
                </a:solidFill>
              </a:rPr>
              <a:t> parser = </a:t>
            </a:r>
            <a:r>
              <a:rPr lang="en-US" sz="3199" noProof="1">
                <a:solidFill>
                  <a:schemeClr val="bg1"/>
                </a:solidFill>
              </a:rPr>
              <a:t>n =&gt; int.Parse(n)</a:t>
            </a:r>
            <a:r>
              <a:rPr lang="en-US" sz="3199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tx1"/>
                </a:solidFill>
              </a:rPr>
              <a:t>int[] numbers = input.Split(new string[] {", "},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tx1"/>
                </a:solidFill>
              </a:rPr>
              <a:t>     StringSplitOptions.RemoveEmptyEntries)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tx1"/>
                </a:solidFill>
              </a:rPr>
              <a:t>  .Select(</a:t>
            </a:r>
            <a:r>
              <a:rPr lang="en-US" sz="3199" noProof="1">
                <a:solidFill>
                  <a:schemeClr val="bg1"/>
                </a:solidFill>
              </a:rPr>
              <a:t>parser</a:t>
            </a:r>
            <a:r>
              <a:rPr lang="en-US" sz="3199" noProof="1">
                <a:solidFill>
                  <a:schemeClr val="tx1"/>
                </a:solidFill>
              </a:rPr>
              <a:t>).ToArray();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tx1"/>
                </a:solidFill>
              </a:rPr>
              <a:t>Console.WriteLine(numbers.Length);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199" noProof="1">
                <a:solidFill>
                  <a:schemeClr val="tx1"/>
                </a:solidFill>
              </a:rPr>
              <a:t>Console.WriteLine(numbers.Sum());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133F9B-BDD7-48BA-9574-5E2CC69C03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BB8EE3-F58A-4292-8EF1-A6C7C1D60A56}"/>
              </a:ext>
            </a:extLst>
          </p:cNvPr>
          <p:cNvSpPr txBox="1"/>
          <p:nvPr/>
        </p:nvSpPr>
        <p:spPr>
          <a:xfrm>
            <a:off x="3176" y="6372036"/>
            <a:ext cx="121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 </a:t>
            </a:r>
            <a:r>
              <a:rPr lang="en-US" u="sng" dirty="0">
                <a:hlinkClick r:id="rId2"/>
              </a:rPr>
              <a:t>https://judge.softuni.org/Contests/Practice/Index/4070#1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915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35844"/>
            <a:ext cx="11801748" cy="5568904"/>
          </a:xfrm>
        </p:spPr>
        <p:txBody>
          <a:bodyPr>
            <a:normAutofit/>
          </a:bodyPr>
          <a:lstStyle/>
          <a:p>
            <a:r>
              <a:rPr lang="bg-BG" sz="3400" dirty="0"/>
              <a:t>Прочетете текст от конзолата</a:t>
            </a:r>
            <a:endParaRPr lang="en-US" sz="3400" dirty="0"/>
          </a:p>
          <a:p>
            <a:r>
              <a:rPr lang="bg-BG" sz="3400" dirty="0"/>
              <a:t>Филтрирайте само думи</a:t>
            </a:r>
            <a:r>
              <a:rPr lang="en-US" sz="3400" dirty="0"/>
              <a:t>, </a:t>
            </a:r>
            <a:r>
              <a:rPr lang="bg-BG" sz="3400" dirty="0"/>
              <a:t>които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започват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с </a:t>
            </a:r>
            <a:r>
              <a:rPr lang="bg-BG" sz="3400" b="1" dirty="0">
                <a:solidFill>
                  <a:schemeClr val="bg1"/>
                </a:solidFill>
              </a:rPr>
              <a:t>главна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буква</a:t>
            </a:r>
            <a:endParaRPr lang="en-US" sz="3400" dirty="0"/>
          </a:p>
          <a:p>
            <a:r>
              <a:rPr lang="bg-BG" sz="3400" dirty="0"/>
              <a:t>Използвайте</a:t>
            </a:r>
            <a:r>
              <a:rPr lang="en-US" sz="3400" dirty="0"/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Func&lt;string,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bool&gt;</a:t>
            </a:r>
            <a:r>
              <a:rPr lang="en-US" sz="3400" dirty="0"/>
              <a:t> (</a:t>
            </a:r>
            <a:r>
              <a:rPr lang="bg-BG" sz="3400" dirty="0"/>
              <a:t>предикат</a:t>
            </a:r>
            <a:r>
              <a:rPr lang="en-US" sz="3400" dirty="0"/>
              <a:t>)</a:t>
            </a:r>
            <a:endParaRPr lang="en-US" sz="34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bg-BG" sz="3400" dirty="0"/>
              <a:t>Отпечатайте всяка от думите на нов ред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Филтриране на думи с главна буква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5400" y="4097598"/>
            <a:ext cx="5693836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The following example shows how to use Predicate</a:t>
            </a:r>
            <a:endParaRPr lang="sv-SE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357890" y="4081952"/>
            <a:ext cx="2245188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The</a:t>
            </a:r>
          </a:p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Predicate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06EDE-5C57-47D4-B715-0F0C78F00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695" y="4418380"/>
            <a:ext cx="523739" cy="438036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BBA531-46CC-40AE-8720-8495D15CE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0" y="5602606"/>
            <a:ext cx="5693836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Print count of words</a:t>
            </a:r>
            <a:endParaRPr lang="sv-SE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69688C-84E6-4392-B1D1-9E55690B7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890" y="5615172"/>
            <a:ext cx="2245188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Print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AB3442-EBE9-4F1C-A0A2-079649D808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661" y="5669558"/>
            <a:ext cx="523739" cy="438036"/>
          </a:xfrm>
          <a:prstGeom prst="rect">
            <a:avLst/>
          </a:prstGeom>
        </p:spPr>
      </p:pic>
      <p:sp>
        <p:nvSpPr>
          <p:cNvPr id="17" name="Slide Number">
            <a:extLst>
              <a:ext uri="{FF2B5EF4-FFF2-40B4-BE49-F238E27FC236}">
                <a16:creationId xmlns:a16="http://schemas.microsoft.com/office/drawing/2014/main" id="{A1E6B5D2-2B1E-45A1-BAC3-9DA2C456F5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255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3387</TotalTime>
  <Words>2723</Words>
  <Application>Microsoft Macintosh PowerPoint</Application>
  <PresentationFormat>Widescreen</PresentationFormat>
  <Paragraphs>449</Paragraphs>
  <Slides>38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Делегати и събития</vt:lpstr>
      <vt:lpstr>Съдържание</vt:lpstr>
      <vt:lpstr>Func&lt;T, V&gt;, Action&lt;T&gt;</vt:lpstr>
      <vt:lpstr>Делегати</vt:lpstr>
      <vt:lpstr>Generic делегати – Func&lt;T, V&gt;</vt:lpstr>
      <vt:lpstr>Generic делегати – Action&lt;T&gt;</vt:lpstr>
      <vt:lpstr>Задача: Сума от числа</vt:lpstr>
      <vt:lpstr>Решение: Сума от числа</vt:lpstr>
      <vt:lpstr>Задача: Филтриране на думи с главна буква</vt:lpstr>
      <vt:lpstr>Решение: Филтриране на думи с главна буква</vt:lpstr>
      <vt:lpstr>Задача: Добавяне на ДДС</vt:lpstr>
      <vt:lpstr>Решение: Добавяне на ДДС</vt:lpstr>
      <vt:lpstr>Подаване на функции на метод</vt:lpstr>
      <vt:lpstr>Задача: Филтриране по възраст</vt:lpstr>
      <vt:lpstr>Решение: Филтриране по възраст (1)</vt:lpstr>
      <vt:lpstr>Решение: Филтриране по възраст (2)</vt:lpstr>
      <vt:lpstr>Функции от по-висок ред</vt:lpstr>
      <vt:lpstr>Предефинирани булеви делегати</vt:lpstr>
      <vt:lpstr>Предикати</vt:lpstr>
      <vt:lpstr>Пример: предикати</vt:lpstr>
      <vt:lpstr>Събития (Events) и EventHandler </vt:lpstr>
      <vt:lpstr>Събития</vt:lpstr>
      <vt:lpstr>Деклариране на събития (1)</vt:lpstr>
      <vt:lpstr>Деклариране на събития (2)</vt:lpstr>
      <vt:lpstr>Абониране и премахване на абонамента</vt:lpstr>
      <vt:lpstr>Делегатът System.EventHandler (1) </vt:lpstr>
      <vt:lpstr>Делегатът System.EventHandler (2)</vt:lpstr>
      <vt:lpstr>Събития в потребителски интерфейси</vt:lpstr>
      <vt:lpstr>Пример: UI Event Handler за клик на мишката</vt:lpstr>
      <vt:lpstr>Цикъл за събитията (Event Loop)</vt:lpstr>
      <vt:lpstr>Задача: Console Key събитие </vt:lpstr>
      <vt:lpstr>Решение: Console Key събитие (1)</vt:lpstr>
      <vt:lpstr>Решение: Console Key събитие (2)</vt:lpstr>
      <vt:lpstr>Решение: Console Key събитие (3)</vt:lpstr>
      <vt:lpstr>Решение: Console Key събитие (4)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Делегати и събития</dc:title>
  <dc:subject>Модул 1 - ООП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140</cp:revision>
  <dcterms:created xsi:type="dcterms:W3CDTF">2018-05-23T13:08:44Z</dcterms:created>
  <dcterms:modified xsi:type="dcterms:W3CDTF">2023-05-17T13:08:53Z</dcterms:modified>
  <cp:category>© SoftUni – https://softuni.org</cp:category>
</cp:coreProperties>
</file>