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539" r:id="rId23"/>
    <p:sldId id="540" r:id="rId24"/>
    <p:sldId id="541" r:id="rId25"/>
    <p:sldId id="349" r:id="rId26"/>
    <p:sldId id="401" r:id="rId27"/>
    <p:sldId id="5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67C3DC0-FBA3-4E76-A4FF-3E4F3A02CF10}">
          <p14:sldIdLst>
            <p14:sldId id="402"/>
            <p14:sldId id="493"/>
          </p14:sldIdLst>
        </p14:section>
        <p14:section name="Масиви" id="{54F981AB-CEC0-48A2-A249-7775A9BCB62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на масиви от конзолата" id="{6C937A98-260C-4C25-9B7A-68DBE7F65D6A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-цикъл" id="{4CAC1631-6319-4511-8CB8-1B24C07CF450}">
          <p14:sldIdLst>
            <p14:sldId id="539"/>
            <p14:sldId id="540"/>
            <p14:sldId id="541"/>
          </p14:sldIdLst>
        </p14:section>
        <p14:section name="Conclusion" id="{1DF6513F-769F-4656-9542-E603E9055C2E}">
          <p14:sldIdLst>
            <p14:sldId id="349"/>
            <p14:sldId id="401"/>
            <p14:sldId id="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7409-79DA-FD56-919E-4E15CA83DBFE}" v="1074" dt="2023-01-09T20:56:56.168"/>
    <p1510:client id="{2EB31526-A1DD-1D3F-B613-1AC6CBB95D6E}" v="387" dt="2023-01-11T19:57:50.274"/>
    <p1510:client id="{97FE650E-9FCF-06AA-9869-81D8E1AD23CB}" v="1907" dt="2023-01-10T15:59:54.4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4"/>
    <p:restoredTop sz="94719"/>
  </p:normalViewPr>
  <p:slideViewPr>
    <p:cSldViewPr snapToGrid="0">
      <p:cViewPr varScale="1">
        <p:scale>
          <a:sx n="152" d="100"/>
          <a:sy n="152" d="100"/>
        </p:scale>
        <p:origin x="256" y="1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4" y="2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96873-9171-4398-A419-826EF0A956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46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F9B728-7762-4207-A1A0-60DBCAE01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950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798CB-E8D3-42F8-9570-F344980C4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174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52A242-821B-40D6-8F80-C9ABBFE62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15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1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3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3550" dirty="0">
                <a:ea typeface="+mn-lt"/>
                <a:cs typeface="+mn-lt"/>
              </a:rPr>
              <a:t>Съвкупност от елементи с определена дължина</a:t>
            </a:r>
            <a:endParaRPr lang="bg-BG" dirty="0"/>
          </a:p>
          <a:p>
            <a:endParaRPr lang="bg-BG" sz="355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/>
              <a:t>Масиви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950" dirty="0"/>
              <a:t>Софтуерен университет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bg-BG" dirty="0">
                <a:hlinkClick r:id="rId3"/>
              </a:rPr>
              <a:t>https://softuni.bg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sz="2750" dirty="0"/>
              <a:t>СофтУни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3651"/>
            <a:ext cx="3311375" cy="437098"/>
          </a:xfrm>
        </p:spPr>
        <p:txBody>
          <a:bodyPr/>
          <a:lstStyle/>
          <a:p>
            <a:r>
              <a:rPr lang="bg-BG" sz="2350" dirty="0"/>
              <a:t>Преподавателски екип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197" y="2406236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9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5E41F70-3D28-4438-9552-CF30F52909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51702" y="4695418"/>
            <a:ext cx="11545042" cy="768084"/>
          </a:xfrm>
        </p:spPr>
        <p:txBody>
          <a:bodyPr/>
          <a:lstStyle/>
          <a:p>
            <a:r>
              <a:rPr lang="en-GB" sz="5350" err="1">
                <a:cs typeface="Arial"/>
              </a:rPr>
              <a:t>Използване</a:t>
            </a:r>
            <a:r>
              <a:rPr lang="en-GB" sz="5350">
                <a:cs typeface="Arial"/>
              </a:rPr>
              <a:t> </a:t>
            </a:r>
            <a:r>
              <a:rPr lang="en-GB" sz="5350" err="1">
                <a:cs typeface="Arial"/>
              </a:rPr>
              <a:t>на</a:t>
            </a:r>
            <a:r>
              <a:rPr lang="en-GB" sz="5350">
                <a:cs typeface="Arial"/>
              </a:rPr>
              <a:t> цикъл или String.Split()</a:t>
            </a:r>
            <a:endParaRPr lang="bg-BG" sz="535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75405290-0DED-42FC-9949-3A24F9222687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en-US" sz="3600" dirty="0" err="1"/>
              <a:t>Първо</a:t>
            </a:r>
            <a:r>
              <a:rPr lang="en-US" sz="3600" dirty="0"/>
              <a:t> </a:t>
            </a:r>
            <a:r>
              <a:rPr lang="en-US" sz="3600" dirty="0" err="1"/>
              <a:t>четем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en-US" sz="3600" dirty="0"/>
              <a:t> на </a:t>
            </a:r>
            <a:r>
              <a:rPr lang="en-US" sz="3600" dirty="0" err="1"/>
              <a:t>масива</a:t>
            </a:r>
            <a:r>
              <a:rPr lang="en-US" sz="3600" dirty="0"/>
              <a:t>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en-US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/>
              <a:t>След</a:t>
            </a:r>
            <a:r>
              <a:rPr lang="en-US" sz="3600" dirty="0"/>
              <a:t> </a:t>
            </a:r>
            <a:r>
              <a:rPr lang="en-US" sz="3600" dirty="0" err="1"/>
              <a:t>това</a:t>
            </a:r>
            <a:r>
              <a:rPr lang="en-US" sz="3600" dirty="0"/>
              <a:t> </a:t>
            </a:r>
            <a:r>
              <a:rPr lang="en-US" sz="3600" dirty="0" err="1"/>
              <a:t>създаваме</a:t>
            </a:r>
            <a:r>
              <a:rPr lang="en-US" sz="3600" dirty="0"/>
              <a:t> </a:t>
            </a:r>
            <a:r>
              <a:rPr lang="en-US" sz="3600" dirty="0" err="1"/>
              <a:t>масив</a:t>
            </a:r>
            <a:r>
              <a:rPr lang="en-US" sz="3600" dirty="0"/>
              <a:t> </a:t>
            </a:r>
            <a:r>
              <a:rPr lang="en-US" sz="3600" dirty="0" err="1"/>
              <a:t>с</a:t>
            </a:r>
            <a:r>
              <a:rPr lang="en-US" sz="3600" dirty="0"/>
              <a:t> </a:t>
            </a:r>
            <a:r>
              <a:rPr lang="en-US" sz="3600" dirty="0" err="1"/>
              <a:t>дължина</a:t>
            </a: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 err="1"/>
              <a:t>и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dirty="0" err="1"/>
              <a:t>четем</a:t>
            </a:r>
            <a:r>
              <a:rPr lang="en-US" sz="3600" dirty="0"/>
              <a:t> </a:t>
            </a:r>
            <a:r>
              <a:rPr lang="en-US" sz="3600" dirty="0" err="1"/>
              <a:t>неговите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  <a:latin typeface="Consolas"/>
              </a:rPr>
              <a:t>елементи</a:t>
            </a:r>
            <a:r>
              <a:rPr lang="en-US" sz="3600" dirty="0"/>
              <a:t> </a:t>
            </a:r>
            <a:r>
              <a:rPr lang="bg-BG" sz="3600" dirty="0"/>
              <a:t>с помощта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-цикъл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Четене на 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>
                <a:ea typeface="+mj-lt"/>
                <a:cs typeface="+mj-lt"/>
              </a:rPr>
              <a:t>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47" y="3765371"/>
            <a:ext cx="885731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02AD66B-649D-4307-9654-7EF7F88D7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US" sz="3600" dirty="0" err="1"/>
              <a:t>Масивите</a:t>
            </a:r>
            <a:r>
              <a:rPr lang="en-US" sz="3600" dirty="0"/>
              <a:t> </a:t>
            </a:r>
            <a:r>
              <a:rPr lang="en-US" sz="3600" dirty="0" err="1"/>
              <a:t>могат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dirty="0" err="1">
                <a:solidFill>
                  <a:srgbClr val="234465"/>
                </a:solidFill>
              </a:rPr>
              <a:t>бъдат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 err="1">
                <a:solidFill>
                  <a:schemeClr val="bg1"/>
                </a:solidFill>
              </a:rPr>
              <a:t>един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/>
              <a:t>интервал</a:t>
            </a:r>
            <a:endParaRPr lang="en-US" b="1" dirty="0">
              <a:ea typeface="Calibri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 fontScale="90000"/>
          </a:bodyPr>
          <a:lstStyle/>
          <a:p>
            <a:r>
              <a:rPr lang="en-US" sz="3950" dirty="0"/>
              <a:t>Четене на </a:t>
            </a:r>
            <a:r>
              <a:rPr lang="en-US" sz="3950" dirty="0" err="1"/>
              <a:t>стойностите</a:t>
            </a:r>
            <a:r>
              <a:rPr lang="en-US" sz="3950" dirty="0"/>
              <a:t> на </a:t>
            </a:r>
            <a:r>
              <a:rPr lang="en-US" sz="3950" dirty="0" err="1"/>
              <a:t>масива</a:t>
            </a:r>
            <a:r>
              <a:rPr lang="en-US" sz="3950" dirty="0"/>
              <a:t> от </a:t>
            </a:r>
            <a:r>
              <a:rPr lang="en-US" sz="3950" dirty="0" err="1"/>
              <a:t>един</a:t>
            </a:r>
            <a:r>
              <a:rPr lang="en-US" sz="3950" dirty="0"/>
              <a:t> </a:t>
            </a:r>
            <a:r>
              <a:rPr lang="en-US" sz="3950" dirty="0" err="1"/>
              <a:t>ред</a:t>
            </a:r>
            <a:r>
              <a:rPr lang="en-US" sz="3950" dirty="0"/>
              <a:t>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03669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30551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81" y="2526381"/>
            <a:ext cx="3319090" cy="1653905"/>
          </a:xfrm>
          <a:prstGeom prst="wedgeRoundRectCallout">
            <a:avLst>
              <a:gd name="adj1" fmla="val -75145"/>
              <a:gd name="adj2" fmla="val 350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Split( ) </a:t>
            </a:r>
            <a:r>
              <a:rPr lang="en-US" sz="3200" b="1" noProof="1">
                <a:solidFill>
                  <a:schemeClr val="bg2"/>
                </a:solidFill>
              </a:rPr>
              <a:t>разделя чрез </a:t>
            </a:r>
            <a:r>
              <a:rPr lang="bg-BG" sz="3200" b="1" noProof="1">
                <a:solidFill>
                  <a:schemeClr val="bg2"/>
                </a:solidFill>
              </a:rPr>
              <a:t>интервал</a:t>
            </a:r>
            <a:r>
              <a:rPr lang="en-US" sz="3200" b="1" noProof="1">
                <a:solidFill>
                  <a:schemeClr val="bg2"/>
                </a:solidFill>
              </a:rPr>
              <a:t> в </a:t>
            </a:r>
            <a:br>
              <a:rPr lang="en-US" sz="3200" b="1" noProof="1"/>
            </a:b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string[]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23C256E4-2780-4D07-8E0D-1DFB6A16D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B28D282-8C56-41BA-9AD9-48C2D70F4036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600" dirty="0"/>
              <a:t>Четене на </a:t>
            </a:r>
            <a:r>
              <a:rPr lang="en-US" sz="3600" dirty="0" err="1"/>
              <a:t>масив</a:t>
            </a:r>
            <a:r>
              <a:rPr lang="en-US" sz="3600" dirty="0"/>
              <a:t> от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Съкратено</a:t>
            </a:r>
            <a:r>
              <a:rPr lang="en-US" sz="3950" dirty="0"/>
              <a:t> </a:t>
            </a:r>
            <a:r>
              <a:rPr lang="en-US" sz="3950" dirty="0" err="1">
                <a:ea typeface="+mj-lt"/>
                <a:cs typeface="+mj-lt"/>
              </a:rPr>
              <a:t>четене</a:t>
            </a:r>
            <a:r>
              <a:rPr lang="en-US" sz="3950" dirty="0">
                <a:ea typeface="+mj-lt"/>
                <a:cs typeface="+mj-lt"/>
              </a:rPr>
              <a:t> на 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>
                <a:ea typeface="+mj-lt"/>
                <a:cs typeface="+mj-lt"/>
              </a:rPr>
              <a:t> от </a:t>
            </a:r>
            <a:r>
              <a:rPr lang="en-US" sz="3950" dirty="0" err="1">
                <a:ea typeface="+mj-lt"/>
                <a:cs typeface="+mj-lt"/>
              </a:rPr>
              <a:t>един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ред</a:t>
            </a:r>
            <a:endParaRPr lang="en-US" sz="395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209800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926" y="4787151"/>
            <a:ext cx="1960164" cy="838906"/>
          </a:xfrm>
          <a:prstGeom prst="wedgeRoundRectCallout">
            <a:avLst>
              <a:gd name="adj1" fmla="val -90064"/>
              <a:gd name="adj2" fmla="val 28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 </a:t>
            </a:r>
            <a:endParaRPr lang="bg-BG" dirty="0">
              <a:solidFill>
                <a:schemeClr val="bg2"/>
              </a:solidFill>
            </a:endParaRPr>
          </a:p>
          <a:p>
            <a:pPr algn="ctr"/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872" y="1614865"/>
            <a:ext cx="3200400" cy="670563"/>
          </a:xfrm>
          <a:prstGeom prst="wedgeRoundRectCallout">
            <a:avLst>
              <a:gd name="adj1" fmla="val -63578"/>
              <a:gd name="adj2" fmla="val 53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using System.LINQ;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EC25669-4392-42D3-82E4-87585AB5D4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51472965-591F-422F-91EA-C4D034ACF554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принтираме</a:t>
            </a:r>
            <a:r>
              <a:rPr lang="en-US" sz="3600" dirty="0"/>
              <a:t> </a:t>
            </a:r>
            <a:r>
              <a:rPr lang="en-US" sz="3600" dirty="0" err="1"/>
              <a:t>всички</a:t>
            </a:r>
            <a:r>
              <a:rPr lang="en-US" sz="3600" dirty="0"/>
              <a:t> </a:t>
            </a:r>
            <a:r>
              <a:rPr lang="en-US" sz="3600" dirty="0" err="1"/>
              <a:t>елемнти</a:t>
            </a:r>
            <a:r>
              <a:rPr lang="en-US" sz="3600" dirty="0"/>
              <a:t> на </a:t>
            </a:r>
            <a:r>
              <a:rPr lang="en-US" sz="3600" dirty="0" err="1"/>
              <a:t>масива</a:t>
            </a:r>
            <a:r>
              <a:rPr lang="en-US" sz="3600" dirty="0"/>
              <a:t>,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използваме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</a:rPr>
              <a:t>for-</a:t>
            </a:r>
            <a:r>
              <a:rPr lang="en-US" sz="3600" b="1" dirty="0" err="1">
                <a:solidFill>
                  <a:schemeClr val="bg1"/>
                </a:solidFill>
              </a:rPr>
              <a:t>цикъл</a:t>
            </a:r>
            <a:r>
              <a:rPr lang="en-US" sz="3600" dirty="0"/>
              <a:t> </a:t>
            </a:r>
            <a:endParaRPr lang="en-US" sz="3400" dirty="0">
              <a:solidFill>
                <a:srgbClr val="1A334C"/>
              </a:solidFill>
            </a:endParaRPr>
          </a:p>
          <a:p>
            <a:pPr marL="457200" indent="-457200">
              <a:lnSpc>
                <a:spcPct val="100000"/>
              </a:lnSpc>
            </a:pPr>
            <a:r>
              <a:rPr lang="en-US" sz="3400" dirty="0" err="1">
                <a:ea typeface="+mn-lt"/>
                <a:cs typeface="+mn-lt"/>
              </a:rPr>
              <a:t>Разделяме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елементите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интервал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dirty="0" err="1">
                <a:ea typeface="+mn-lt"/>
                <a:cs typeface="+mn-lt"/>
              </a:rPr>
              <a:t>или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нов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ред</a:t>
            </a:r>
            <a:endParaRPr lang="en-US" sz="3400" dirty="0">
              <a:solidFill>
                <a:schemeClr val="tx2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26C1436-9ECB-4B45-8A3E-0897D1735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Отпечатване</a:t>
            </a:r>
            <a:r>
              <a:rPr lang="en-US" sz="3950" dirty="0">
                <a:ea typeface="+mj-lt"/>
                <a:cs typeface="+mj-lt"/>
              </a:rPr>
              <a:t> на 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>
                <a:ea typeface="+mj-lt"/>
                <a:cs typeface="+mj-lt"/>
              </a:rPr>
              <a:t> на конзолата</a:t>
            </a:r>
            <a:endParaRPr lang="bg-BG" sz="3950" dirty="0">
              <a:ea typeface="Calibri"/>
              <a:cs typeface="Calibri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EE7FCDF-C3C0-4124-B1FC-29F7BE0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41" y="3051671"/>
            <a:ext cx="9984157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string[]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latin typeface="Consolas"/>
              </a:rPr>
              <a:t>=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{</a:t>
            </a:r>
            <a:r>
              <a:rPr lang="en-US" sz="2400" b="1" noProof="1">
                <a:latin typeface="Consolas"/>
              </a:rPr>
              <a:t>"one", "two"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}</a:t>
            </a:r>
            <a:r>
              <a:rPr lang="en-US" sz="2400" b="1" noProof="1">
                <a:latin typeface="Consolas"/>
              </a:rPr>
              <a:t>;</a:t>
            </a:r>
            <a:endParaRPr lang="bg-BG" sz="2400" b="1" noProof="1"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// == </a:t>
            </a:r>
            <a:r>
              <a:rPr lang="en-GB" sz="2400" b="1" i="1" noProof="1">
                <a:solidFill>
                  <a:schemeClr val="accent2"/>
                </a:solidFill>
                <a:latin typeface="Consolas"/>
              </a:rPr>
              <a:t>new string [2] {"one", "two"};</a:t>
            </a:r>
            <a:endParaRPr lang="en-US" sz="2400" b="1" i="1" noProof="1">
              <a:solidFill>
                <a:schemeClr val="accent2"/>
              </a:solidFill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Обработване на елементите на масива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for (int index = 0; index &lt; arr.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Length</a:t>
            </a:r>
            <a:r>
              <a:rPr lang="en-US" sz="2400" b="1" noProof="1">
                <a:latin typeface="Consolas"/>
              </a:rPr>
              <a:t>; index++)</a:t>
            </a:r>
            <a:endParaRPr lang="bg-BG" sz="2400" b="1" noProof="1"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{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 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//Принтираме всеки елемент на нов ред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 </a:t>
            </a:r>
            <a:r>
              <a:rPr lang="en-US" sz="2400" b="1" noProof="1">
                <a:latin typeface="Consolas"/>
              </a:rPr>
              <a:t>Console.WriteLine("arr[{0}] = {1}", index,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arr[</a:t>
            </a:r>
            <a:r>
              <a:rPr lang="en-US" sz="2400" b="1" noProof="1">
                <a:latin typeface="Consolas"/>
              </a:rPr>
              <a:t>index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]</a:t>
            </a:r>
            <a:r>
              <a:rPr lang="en-US" sz="2400" b="1" noProof="1">
                <a:latin typeface="Consolas"/>
              </a:rPr>
              <a:t>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}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8D36A5D-ACEA-42F2-81F4-9EC6E3299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3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 err="1"/>
              <a:t>Прочетете</a:t>
            </a:r>
            <a:r>
              <a:rPr lang="en-US" sz="3600" dirty="0"/>
              <a:t> </a:t>
            </a:r>
            <a:r>
              <a:rPr lang="en-US" sz="3600" dirty="0" err="1"/>
              <a:t>масив</a:t>
            </a:r>
            <a:r>
              <a:rPr lang="en-US" sz="3600" dirty="0"/>
              <a:t> от </a:t>
            </a:r>
            <a:r>
              <a:rPr lang="en-US" sz="3600" dirty="0" err="1"/>
              <a:t>числа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 err="1"/>
              <a:t>реда</a:t>
            </a:r>
            <a:r>
              <a:rPr lang="en-US" sz="3600" dirty="0"/>
              <a:t> </a:t>
            </a:r>
            <a:r>
              <a:rPr lang="en-US" sz="3600" dirty="0" err="1"/>
              <a:t>с</a:t>
            </a:r>
            <a:r>
              <a:rPr lang="en-US" sz="3600" dirty="0"/>
              <a:t> </a:t>
            </a:r>
            <a:r>
              <a:rPr lang="en-US" sz="3600" dirty="0" err="1"/>
              <a:t>числа</a:t>
            </a:r>
            <a:r>
              <a:rPr lang="en-US" sz="3600" dirty="0"/>
              <a:t>), </a:t>
            </a:r>
            <a:r>
              <a:rPr lang="en-US" sz="3600" b="1" dirty="0" err="1">
                <a:solidFill>
                  <a:schemeClr val="bg1"/>
                </a:solidFill>
              </a:rPr>
              <a:t>обърнете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 err="1"/>
              <a:t>го</a:t>
            </a:r>
            <a:r>
              <a:rPr lang="en-US" sz="3600" dirty="0"/>
              <a:t> </a:t>
            </a:r>
            <a:r>
              <a:rPr lang="en-US" sz="3600" dirty="0" err="1"/>
              <a:t>и</a:t>
            </a:r>
            <a:br>
              <a:rPr lang="en-US" sz="3600" dirty="0"/>
            </a:br>
            <a:r>
              <a:rPr lang="en-US" sz="3600" dirty="0" err="1"/>
              <a:t>принтирайте</a:t>
            </a:r>
            <a:r>
              <a:rPr lang="en-US" sz="3600" dirty="0"/>
              <a:t> </a:t>
            </a:r>
            <a:r>
              <a:rPr lang="en-US" sz="3600" dirty="0" err="1"/>
              <a:t>елементите</a:t>
            </a:r>
            <a:r>
              <a:rPr lang="en-US" sz="3600" dirty="0"/>
              <a:t> на </a:t>
            </a:r>
            <a:r>
              <a:rPr lang="bg-BG" sz="3600" dirty="0"/>
              <a:t>обратен</a:t>
            </a:r>
            <a:r>
              <a:rPr lang="en-US" sz="3600" dirty="0"/>
              <a:t> </a:t>
            </a:r>
            <a:r>
              <a:rPr lang="en-US" sz="3600" dirty="0" err="1"/>
              <a:t>ред</a:t>
            </a:r>
            <a:r>
              <a:rPr lang="en-US" sz="3600" dirty="0"/>
              <a:t>, </a:t>
            </a:r>
            <a:r>
              <a:rPr lang="en-US" sz="3600" dirty="0" err="1"/>
              <a:t>разделени</a:t>
            </a:r>
            <a:r>
              <a:rPr lang="en-US" sz="3600" dirty="0"/>
              <a:t> </a:t>
            </a:r>
            <a:r>
              <a:rPr lang="en-US" sz="3600" dirty="0" err="1"/>
              <a:t>с</a:t>
            </a:r>
            <a:br>
              <a:rPr lang="en-US" sz="3600" dirty="0"/>
            </a:br>
            <a:r>
              <a:rPr lang="en-US" sz="3600" dirty="0" err="1"/>
              <a:t>интервал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Отпечатване</a:t>
            </a:r>
            <a:r>
              <a:rPr lang="en-US" sz="3950" dirty="0">
                <a:ea typeface="+mj-lt"/>
                <a:cs typeface="+mj-lt"/>
              </a:rPr>
              <a:t> на </a:t>
            </a:r>
            <a:r>
              <a:rPr lang="en-US" sz="3950" dirty="0" err="1">
                <a:ea typeface="+mj-lt"/>
                <a:cs typeface="+mj-lt"/>
              </a:rPr>
              <a:t>числа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обратен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48367" y="3208084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03844" y="394674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05139" y="406420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479872" y="2966014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79059" y="3951237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4067889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150BD16-F15E-4E9E-86AA-FEE0C7556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29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/>
              <a:t>Отпечатване</a:t>
            </a:r>
            <a:r>
              <a:rPr lang="en-US" sz="3950" dirty="0"/>
              <a:t> на </a:t>
            </a:r>
            <a:r>
              <a:rPr lang="en-US" sz="3950" dirty="0" err="1"/>
              <a:t>числа</a:t>
            </a:r>
            <a:r>
              <a:rPr lang="en-US" sz="3950" dirty="0"/>
              <a:t> </a:t>
            </a:r>
            <a:r>
              <a:rPr lang="en-US" sz="3950" dirty="0" err="1"/>
              <a:t>в</a:t>
            </a:r>
            <a:r>
              <a:rPr lang="en-US" sz="3950" dirty="0"/>
              <a:t> </a:t>
            </a:r>
            <a:r>
              <a:rPr lang="en-US" sz="3950" dirty="0" err="1"/>
              <a:t>обратен</a:t>
            </a:r>
            <a:r>
              <a:rPr lang="en-US" sz="3950" dirty="0"/>
              <a:t> </a:t>
            </a:r>
            <a:r>
              <a:rPr lang="en-US" sz="3950" dirty="0" err="1"/>
              <a:t>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02532" y="1340769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n-1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 err="1"/>
              <a:t>Тествайте</a:t>
            </a:r>
            <a:r>
              <a:rPr lang="en-US" sz="2000" dirty="0"/>
              <a:t> </a:t>
            </a:r>
            <a:r>
              <a:rPr lang="en-US" sz="2000" dirty="0" err="1"/>
              <a:t>решението</a:t>
            </a:r>
            <a:r>
              <a:rPr lang="en-US" sz="2000" dirty="0"/>
              <a:t> </a:t>
            </a:r>
            <a:r>
              <a:rPr lang="en-US" sz="2000" dirty="0" err="1"/>
              <a:t>в</a:t>
            </a:r>
            <a:r>
              <a:rPr lang="en-US" sz="2000" dirty="0"/>
              <a:t> Judge: </a:t>
            </a:r>
            <a:r>
              <a:rPr lang="en-US" sz="2000" dirty="0">
                <a:hlinkClick r:id="rId2"/>
              </a:rPr>
              <a:t>https://judge.softuni.org/Contests/Practice/Index/3171#1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C7C8A6-E145-46EE-9157-98FD11103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 err="1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 err="1">
                <a:solidFill>
                  <a:schemeClr val="bg1"/>
                </a:solidFill>
              </a:rPr>
              <a:t>масив</a:t>
            </a:r>
            <a:r>
              <a:rPr lang="en-US" sz="3200" b="1" dirty="0">
                <a:solidFill>
                  <a:schemeClr val="bg1"/>
                </a:solidFill>
              </a:rPr>
              <a:t> от </a:t>
            </a:r>
            <a:r>
              <a:rPr lang="en-US" sz="3200" b="1" dirty="0" err="1">
                <a:solidFill>
                  <a:schemeClr val="bg1"/>
                </a:solidFill>
              </a:rPr>
              <a:t>реални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числа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 err="1"/>
              <a:t>разделени</a:t>
            </a:r>
            <a:r>
              <a:rPr lang="en-US" sz="3200" dirty="0"/>
              <a:t> </a:t>
            </a:r>
            <a:r>
              <a:rPr lang="en-US" sz="3200" dirty="0" err="1"/>
              <a:t>с</a:t>
            </a:r>
            <a:r>
              <a:rPr lang="en-US" sz="3200" dirty="0"/>
              <a:t> </a:t>
            </a:r>
            <a:r>
              <a:rPr lang="en-US" sz="3200" dirty="0" err="1"/>
              <a:t>интервал</a:t>
            </a:r>
            <a:r>
              <a:rPr lang="en-US" sz="3200" dirty="0"/>
              <a:t>),</a:t>
            </a:r>
            <a:r>
              <a:rPr lang="en-US" sz="3200" dirty="0">
                <a:solidFill>
                  <a:srgbClr val="234465"/>
                </a:solidFill>
              </a:rPr>
              <a:t> </a:t>
            </a:r>
            <a:r>
              <a:rPr lang="en-US" sz="3200" dirty="0" err="1">
                <a:solidFill>
                  <a:srgbClr val="234465"/>
                </a:solidFill>
              </a:rPr>
              <a:t>закръглете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ги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 err="1">
                <a:ea typeface="+mn-lt"/>
                <a:cs typeface="+mn-lt"/>
              </a:rPr>
              <a:t>отпечатайте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както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в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err="1"/>
              <a:t>Задача</a:t>
            </a:r>
            <a:r>
              <a:rPr lang="en-US" sz="3950"/>
              <a:t>: </a:t>
            </a:r>
            <a:r>
              <a:rPr lang="en-US" sz="3950" err="1"/>
              <a:t>Закръглени</a:t>
            </a:r>
            <a:r>
              <a:rPr lang="en-US" sz="3950"/>
              <a:t> </a:t>
            </a:r>
            <a:r>
              <a:rPr lang="en-US" sz="3950" err="1"/>
              <a:t>числа</a:t>
            </a:r>
            <a:endParaRPr lang="en-US" sz="395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C156A76-6A26-4A4E-96E4-A7033B298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50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Rounding</a:t>
            </a:r>
            <a:r>
              <a:rPr lang="en-US" sz="3350"/>
              <a:t> </a:t>
            </a:r>
            <a:r>
              <a:rPr lang="en-US" sz="3350" err="1">
                <a:ea typeface="+mn-lt"/>
                <a:cs typeface="+mn-lt"/>
              </a:rPr>
              <a:t>закръгля</a:t>
            </a:r>
            <a:r>
              <a:rPr lang="en-US" sz="3350">
                <a:ea typeface="+mn-lt"/>
                <a:cs typeface="+mn-lt"/>
              </a:rPr>
              <a:t> </a:t>
            </a:r>
            <a:r>
              <a:rPr lang="en-US" sz="3350" err="1">
                <a:ea typeface="+mn-lt"/>
                <a:cs typeface="+mn-lt"/>
              </a:rPr>
              <a:t>всяка</a:t>
            </a:r>
            <a:r>
              <a:rPr lang="en-US" sz="3350">
                <a:ea typeface="+mn-lt"/>
                <a:cs typeface="+mn-lt"/>
              </a:rPr>
              <a:t> </a:t>
            </a:r>
            <a:r>
              <a:rPr lang="en-US" sz="3350" err="1">
                <a:ea typeface="+mn-lt"/>
                <a:cs typeface="+mn-lt"/>
              </a:rPr>
              <a:t>стойност</a:t>
            </a:r>
            <a:r>
              <a:rPr lang="en-US" sz="3350">
                <a:ea typeface="+mn-lt"/>
                <a:cs typeface="+mn-lt"/>
              </a:rPr>
              <a:t> </a:t>
            </a:r>
            <a:r>
              <a:rPr lang="en-US" sz="3350" err="1">
                <a:ea typeface="+mn-lt"/>
                <a:cs typeface="+mn-lt"/>
              </a:rPr>
              <a:t>до</a:t>
            </a:r>
            <a:r>
              <a:rPr lang="en-US" sz="3350">
                <a:ea typeface="+mn-lt"/>
                <a:cs typeface="+mn-lt"/>
              </a:rPr>
              <a:t> </a:t>
            </a:r>
            <a:r>
              <a:rPr lang="en-US" sz="3350" err="1">
                <a:ea typeface="+mn-lt"/>
                <a:cs typeface="+mn-lt"/>
              </a:rPr>
              <a:t>най-близкото</a:t>
            </a:r>
            <a:r>
              <a:rPr lang="en-US" sz="3350">
                <a:ea typeface="+mn-lt"/>
                <a:cs typeface="+mn-lt"/>
              </a:rPr>
              <a:t> </a:t>
            </a:r>
            <a:r>
              <a:rPr lang="en-US" sz="3350" err="1">
                <a:ea typeface="+mn-lt"/>
                <a:cs typeface="+mn-lt"/>
              </a:rPr>
              <a:t>число</a:t>
            </a:r>
            <a:endParaRPr lang="en-US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err="1"/>
              <a:t>Решение</a:t>
            </a:r>
            <a:r>
              <a:rPr lang="en-US" sz="3950"/>
              <a:t>: </a:t>
            </a:r>
            <a:r>
              <a:rPr lang="en-US" sz="3950" err="1">
                <a:ea typeface="+mj-lt"/>
                <a:cs typeface="+mj-lt"/>
              </a:rPr>
              <a:t>Закръглени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числа</a:t>
            </a:r>
            <a:endParaRPr lang="en-US" sz="3950" err="1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97" y="1988840"/>
            <a:ext cx="10876829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883" y="4102216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 err="1">
                <a:ea typeface="+mn-lt"/>
                <a:cs typeface="+mn-lt"/>
              </a:rPr>
              <a:t>Тествайте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решението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</a:t>
            </a:r>
            <a:r>
              <a:rPr lang="en-US" sz="2000" dirty="0">
                <a:ea typeface="+mn-lt"/>
                <a:cs typeface="+mn-lt"/>
              </a:rPr>
              <a:t> Judge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https://judge.softuni.org/Contests/Practice/Index/3171#2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ADF031-72B3-468D-91A8-2D1D15D7FC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E6034EAC-749D-42DD-A3F7-F25E08AFB6FC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 err="1"/>
              <a:t>Чрез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</a:pPr>
            <a:r>
              <a:rPr lang="en-US" sz="3600" dirty="0" err="1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</a:t>
            </a: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2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.Join(разделител,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масив)</a:t>
            </a:r>
            <a:r>
              <a:rPr lang="en-US" sz="3200" dirty="0"/>
              <a:t>:</a:t>
            </a:r>
            <a:endParaRPr lang="en-US" sz="36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sz="3200" dirty="0"/>
              <a:t>Отпечатване на</a:t>
            </a:r>
            <a:r>
              <a:rPr lang="en-US" sz="3200" dirty="0"/>
              <a:t> </a:t>
            </a:r>
            <a:r>
              <a:rPr lang="en-US" sz="3200" dirty="0" err="1"/>
              <a:t>масив</a:t>
            </a:r>
            <a:r>
              <a:rPr lang="en-US" sz="3200" dirty="0"/>
              <a:t> </a:t>
            </a:r>
            <a:r>
              <a:rPr lang="en-US" sz="3200" dirty="0" err="1"/>
              <a:t>чрез</a:t>
            </a:r>
            <a:r>
              <a:rPr lang="en-US" sz="3200" dirty="0"/>
              <a:t> for-цикъл </a:t>
            </a:r>
            <a:r>
              <a:rPr lang="en-US" sz="3200" noProof="1"/>
              <a:t>/ String.Join(…)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14908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Console.WriteLine(arr[i]);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E3B0E99-BF32-4658-AB84-62AD798C1D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 от конзолата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A4622B-E584-4DF2-8527-C7EC91A30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 err="1"/>
              <a:t>Прочетете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масив</a:t>
            </a:r>
            <a:r>
              <a:rPr lang="en-US" sz="3600" b="1" dirty="0">
                <a:solidFill>
                  <a:schemeClr val="bg1"/>
                </a:solidFill>
              </a:rPr>
              <a:t> от </a:t>
            </a:r>
            <a:r>
              <a:rPr lang="en-US" sz="3600" b="1" dirty="0" err="1">
                <a:solidFill>
                  <a:schemeClr val="bg1"/>
                </a:solidFill>
              </a:rPr>
              <a:t>низове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(</a:t>
            </a:r>
            <a:r>
              <a:rPr lang="en-US" sz="3600" dirty="0" err="1"/>
              <a:t>стойностите</a:t>
            </a:r>
            <a:r>
              <a:rPr lang="en-US" sz="3600" dirty="0"/>
              <a:t> </a:t>
            </a:r>
            <a:r>
              <a:rPr lang="en-US" sz="3600" dirty="0" err="1"/>
              <a:t>са</a:t>
            </a:r>
            <a:r>
              <a:rPr lang="en-US" sz="3600" dirty="0"/>
              <a:t> </a:t>
            </a:r>
            <a:r>
              <a:rPr lang="en-US" sz="3600" dirty="0" err="1"/>
              <a:t>разделени</a:t>
            </a:r>
            <a:r>
              <a:rPr lang="en-US" sz="3600" dirty="0"/>
              <a:t> </a:t>
            </a:r>
            <a:r>
              <a:rPr lang="en-US" sz="3600" dirty="0" err="1"/>
              <a:t>с</a:t>
            </a:r>
            <a:r>
              <a:rPr lang="en-US" sz="3600" dirty="0"/>
              <a:t> </a:t>
            </a:r>
            <a:r>
              <a:rPr lang="en-US" sz="3600" dirty="0" err="1"/>
              <a:t>интервал</a:t>
            </a:r>
            <a:r>
              <a:rPr lang="en-US" sz="3600" dirty="0"/>
              <a:t>), </a:t>
            </a:r>
            <a:r>
              <a:rPr lang="en-US" sz="3600" b="1" dirty="0" err="1">
                <a:solidFill>
                  <a:schemeClr val="bg1"/>
                </a:solidFill>
              </a:rPr>
              <a:t>обърнете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го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 err="1">
                <a:solidFill>
                  <a:srgbClr val="234465"/>
                </a:solidFill>
              </a:rPr>
              <a:t>и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 err="1">
                <a:solidFill>
                  <a:schemeClr val="bg1"/>
                </a:solidFill>
              </a:rPr>
              <a:t>те</a:t>
            </a:r>
            <a:r>
              <a:rPr lang="en-US" sz="3600" dirty="0"/>
              <a:t> </a:t>
            </a:r>
            <a:r>
              <a:rPr lang="en-US" sz="3600" dirty="0" err="1"/>
              <a:t>елементите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en-US" sz="3600" dirty="0" err="1"/>
              <a:t>Обръщане</a:t>
            </a:r>
            <a:r>
              <a:rPr lang="en-US" sz="3600" dirty="0"/>
              <a:t> на </a:t>
            </a:r>
            <a:r>
              <a:rPr lang="en-US" sz="3600" dirty="0" err="1"/>
              <a:t>елементите</a:t>
            </a:r>
            <a:r>
              <a:rPr lang="en-US" sz="3600" dirty="0"/>
              <a:t> на </a:t>
            </a:r>
            <a:r>
              <a:rPr lang="en-US" sz="3600" dirty="0" err="1"/>
              <a:t>масив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Обърнат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r>
              <a:rPr lang="en-US" sz="3950" dirty="0"/>
              <a:t> от </a:t>
            </a:r>
            <a:r>
              <a:rPr lang="en-US" sz="3950" dirty="0" err="1"/>
              <a:t>низове</a:t>
            </a:r>
            <a:endParaRPr lang="en-US" sz="395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88282"/>
            <a:ext cx="11128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err="1"/>
              <a:t>смяна</a:t>
            </a:r>
            <a:endParaRPr lang="en-US" sz="2800" err="1">
              <a:ea typeface="Calibri"/>
              <a:cs typeface="Calibri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2CA5FB26-5540-4875-AC0D-98EEDFD83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10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Обърнат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>
                <a:ea typeface="+mj-lt"/>
                <a:cs typeface="+mj-lt"/>
              </a:rPr>
              <a:t> от </a:t>
            </a:r>
            <a:r>
              <a:rPr lang="en-US" sz="3950" dirty="0" err="1">
                <a:ea typeface="+mj-lt"/>
                <a:cs typeface="+mj-lt"/>
              </a:rPr>
              <a:t>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 err="1">
                <a:ea typeface="+mn-lt"/>
                <a:cs typeface="+mn-lt"/>
              </a:rPr>
              <a:t>Тествайте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решението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</a:t>
            </a:r>
            <a:r>
              <a:rPr lang="en-US" sz="2000" dirty="0">
                <a:ea typeface="+mn-lt"/>
                <a:cs typeface="+mn-lt"/>
              </a:rPr>
              <a:t>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https://judge.softuni.org/Contests/Practice/Index/3171#3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172673-EDD8-412F-9117-EFCD5EDCC3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1B7F89-4090-4ED7-B0FB-002DA08F3A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err="1">
                <a:cs typeface="Arial"/>
              </a:rPr>
              <a:t>Обхождане</a:t>
            </a:r>
            <a:r>
              <a:rPr lang="en-GB" sz="5350">
                <a:cs typeface="Arial"/>
              </a:rPr>
              <a:t> </a:t>
            </a:r>
            <a:r>
              <a:rPr lang="en-GB" sz="5350" err="1">
                <a:cs typeface="Arial"/>
              </a:rPr>
              <a:t>на</a:t>
            </a:r>
            <a:r>
              <a:rPr lang="en-GB" sz="5350">
                <a:cs typeface="Arial"/>
              </a:rPr>
              <a:t> </a:t>
            </a:r>
            <a:r>
              <a:rPr lang="en-GB" sz="5350" err="1">
                <a:cs typeface="Arial"/>
              </a:rPr>
              <a:t>колекции</a:t>
            </a:r>
            <a:endParaRPr lang="en-GB" sz="5350" err="1">
              <a:ea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600" err="1">
                <a:ea typeface="+mn-lt"/>
                <a:cs typeface="+mn-lt"/>
              </a:rPr>
              <a:t>Преминава</a:t>
            </a:r>
            <a:r>
              <a:rPr lang="en-GB" sz="3600">
                <a:ea typeface="+mn-lt"/>
                <a:cs typeface="+mn-lt"/>
              </a:rPr>
              <a:t> </a:t>
            </a:r>
            <a:r>
              <a:rPr lang="en-GB" sz="3600" err="1">
                <a:ea typeface="+mn-lt"/>
                <a:cs typeface="+mn-lt"/>
              </a:rPr>
              <a:t>през</a:t>
            </a:r>
            <a:r>
              <a:rPr lang="en-GB" sz="3600">
                <a:ea typeface="+mn-lt"/>
                <a:cs typeface="+mn-lt"/>
              </a:rPr>
              <a:t> </a:t>
            </a:r>
            <a:r>
              <a:rPr lang="en-GB" sz="3600" b="1" err="1">
                <a:solidFill>
                  <a:schemeClr val="bg1"/>
                </a:solidFill>
                <a:ea typeface="+mn-lt"/>
                <a:cs typeface="+mn-lt"/>
              </a:rPr>
              <a:t>всички</a:t>
            </a:r>
            <a:r>
              <a:rPr lang="en-GB" sz="36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GB" sz="3600" b="1" err="1">
                <a:solidFill>
                  <a:schemeClr val="bg1"/>
                </a:solidFill>
                <a:ea typeface="+mn-lt"/>
                <a:cs typeface="+mn-lt"/>
              </a:rPr>
              <a:t>елементи</a:t>
            </a:r>
            <a:r>
              <a:rPr lang="en-GB" sz="3600">
                <a:ea typeface="+mn-lt"/>
                <a:cs typeface="+mn-lt"/>
              </a:rPr>
              <a:t> в </a:t>
            </a:r>
            <a:r>
              <a:rPr lang="en-GB" sz="3600" err="1">
                <a:ea typeface="+mn-lt"/>
                <a:cs typeface="+mn-lt"/>
              </a:rPr>
              <a:t>колекцията</a:t>
            </a:r>
            <a:endParaRPr lang="bg-BG" err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600" b="1" err="1">
                <a:solidFill>
                  <a:schemeClr val="bg1"/>
                </a:solidFill>
              </a:rPr>
              <a:t>Няма</a:t>
            </a:r>
            <a:r>
              <a:rPr lang="en-GB" sz="3600" b="1">
                <a:solidFill>
                  <a:schemeClr val="bg1"/>
                </a:solidFill>
              </a:rPr>
              <a:t> </a:t>
            </a:r>
            <a:r>
              <a:rPr lang="en-GB" sz="3600" err="1"/>
              <a:t>достъп</a:t>
            </a:r>
            <a:r>
              <a:rPr lang="en-GB" sz="3600"/>
              <a:t> </a:t>
            </a:r>
            <a:r>
              <a:rPr lang="en-GB" sz="3600" err="1"/>
              <a:t>до</a:t>
            </a:r>
            <a:r>
              <a:rPr lang="en-GB" sz="3600"/>
              <a:t> </a:t>
            </a:r>
            <a:r>
              <a:rPr lang="en-GB" sz="3600" err="1"/>
              <a:t>сегашния</a:t>
            </a:r>
            <a:r>
              <a:rPr lang="en-GB" sz="3600"/>
              <a:t> </a:t>
            </a:r>
            <a:r>
              <a:rPr lang="en-GB" sz="3600" err="1"/>
              <a:t>индекс</a:t>
            </a:r>
            <a:endParaRPr lang="en-GB" sz="3600" err="1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600" b="1">
                <a:solidFill>
                  <a:schemeClr val="bg1"/>
                </a:solidFill>
              </a:rPr>
              <a:t>Read-only</a:t>
            </a:r>
            <a:endParaRPr lang="en-GB" sz="36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</a:t>
            </a:r>
            <a:r>
              <a:rPr lang="en-GB" sz="3950" dirty="0" err="1"/>
              <a:t>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641" y="344423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>
                <a:latin typeface="Consolas" pitchFamily="49" charset="0"/>
              </a:rPr>
              <a:t>(var </a:t>
            </a:r>
            <a:r>
              <a:rPr lang="en-GB" sz="2800" b="1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 </a:t>
            </a:r>
            <a:r>
              <a:rPr lang="en-GB" sz="2800" b="1" i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800" b="1" i="1" err="1">
                <a:solidFill>
                  <a:schemeClr val="accent2"/>
                </a:solidFill>
                <a:latin typeface="Consolas"/>
              </a:rPr>
              <a:t>Използване</a:t>
            </a:r>
            <a:r>
              <a:rPr lang="en-GB" sz="2800" b="1" i="1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800" b="1" i="1" err="1">
                <a:solidFill>
                  <a:schemeClr val="accent2"/>
                </a:solidFill>
                <a:latin typeface="Consolas"/>
              </a:rPr>
              <a:t>на</a:t>
            </a:r>
            <a:r>
              <a:rPr lang="en-GB" sz="2800" b="1" i="1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800" b="1" i="1" err="1">
                <a:solidFill>
                  <a:schemeClr val="accent2"/>
                </a:solidFill>
                <a:latin typeface="Consolas"/>
              </a:rPr>
              <a:t>стойността</a:t>
            </a:r>
            <a:r>
              <a:rPr lang="en-GB" sz="2800" b="1" i="1">
                <a:solidFill>
                  <a:schemeClr val="accent2"/>
                </a:solidFill>
                <a:latin typeface="Consolas"/>
              </a:rPr>
              <a:t> тук</a:t>
            </a:r>
            <a:endParaRPr lang="en-GB" sz="2800" b="1" i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97167ACC-8AC8-4BE0-AA0D-D1B688C1FF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261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int[]</a:t>
            </a:r>
            <a:r>
              <a:rPr lang="en-US" sz="3200"/>
              <a:t> numbers = { 1, 2, 3, 4, 5 };</a:t>
            </a:r>
          </a:p>
          <a:p>
            <a:pPr>
              <a:lnSpc>
                <a:spcPct val="100000"/>
              </a:lnSpc>
            </a:pPr>
            <a:r>
              <a:rPr lang="en-US" sz="3200"/>
              <a:t>foreach (</a:t>
            </a:r>
            <a:r>
              <a:rPr lang="en-US" sz="3200">
                <a:solidFill>
                  <a:schemeClr val="bg1"/>
                </a:solidFill>
              </a:rPr>
              <a:t>int</a:t>
            </a:r>
            <a:r>
              <a:rPr lang="en-US" sz="3200"/>
              <a:t> number </a:t>
            </a:r>
            <a:r>
              <a:rPr lang="en-US" sz="3200">
                <a:solidFill>
                  <a:schemeClr val="bg1"/>
                </a:solidFill>
              </a:rPr>
              <a:t>in</a:t>
            </a:r>
            <a:r>
              <a:rPr lang="en-US" sz="320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3200"/>
              <a:t>{</a:t>
            </a:r>
          </a:p>
          <a:p>
            <a:pPr>
              <a:lnSpc>
                <a:spcPct val="100000"/>
              </a:lnSpc>
            </a:pPr>
            <a:r>
              <a:rPr lang="en-US" sz="320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320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Принтиране</a:t>
            </a:r>
            <a:r>
              <a:rPr lang="en-US" sz="3950" dirty="0"/>
              <a:t> на </a:t>
            </a:r>
            <a:r>
              <a:rPr lang="en-US" sz="3950" dirty="0" err="1"/>
              <a:t>масив</a:t>
            </a:r>
            <a:r>
              <a:rPr lang="en-US" sz="3950" dirty="0"/>
              <a:t> </a:t>
            </a:r>
            <a:r>
              <a:rPr lang="en-US" sz="3950" dirty="0" err="1"/>
              <a:t>чрез</a:t>
            </a:r>
            <a:r>
              <a:rPr lang="en-US" sz="3950" dirty="0"/>
              <a:t>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814BB8-5B38-44B4-8FB2-79D450B7C4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err="1">
                <a:ea typeface="+mj-lt"/>
                <a:cs typeface="+mj-lt"/>
              </a:rPr>
              <a:t>Какво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научихме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днес</a:t>
            </a:r>
            <a:r>
              <a:rPr lang="en-US" sz="3950">
                <a:ea typeface="+mj-lt"/>
                <a:cs typeface="+mj-lt"/>
              </a:rPr>
              <a:t>? 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 err="1">
                <a:solidFill>
                  <a:schemeClr val="bg2"/>
                </a:solidFill>
                <a:ea typeface="Calibri"/>
                <a:cs typeface="Calibri"/>
              </a:rPr>
              <a:t>Масивите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 err="1">
                <a:solidFill>
                  <a:schemeClr val="bg2"/>
                </a:solidFill>
                <a:ea typeface="Calibri"/>
                <a:cs typeface="Calibri"/>
              </a:rPr>
              <a:t>представляват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</a:t>
            </a:r>
            <a:r>
              <a:rPr lang="en-US" sz="3800" dirty="0" err="1">
                <a:solidFill>
                  <a:schemeClr val="bg2"/>
                </a:solidFill>
                <a:ea typeface="Calibri"/>
                <a:cs typeface="Calibri"/>
              </a:rPr>
              <a:t>елементи</a:t>
            </a:r>
            <a:endParaRPr lang="en-US" sz="3800" dirty="0">
              <a:solidFill>
                <a:schemeClr val="bg2"/>
              </a:solidFill>
              <a:ea typeface="Calibri"/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>
                <a:solidFill>
                  <a:schemeClr val="bg2"/>
                </a:solidFill>
              </a:rPr>
              <a:t>Елементите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номерирани</a:t>
            </a:r>
            <a:r>
              <a:rPr lang="en-US" sz="3600" dirty="0">
                <a:solidFill>
                  <a:schemeClr val="bg2"/>
                </a:solidFill>
              </a:rPr>
              <a:t>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до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 err="1">
                <a:solidFill>
                  <a:schemeClr val="bg2"/>
                </a:solidFill>
              </a:rPr>
              <a:t>Създаване</a:t>
            </a:r>
            <a:r>
              <a:rPr lang="en-US" sz="3800" dirty="0">
                <a:solidFill>
                  <a:schemeClr val="bg2"/>
                </a:solidFill>
              </a:rPr>
              <a:t> на </a:t>
            </a:r>
            <a:r>
              <a:rPr lang="en-US" sz="3800" dirty="0" err="1">
                <a:solidFill>
                  <a:schemeClr val="bg2"/>
                </a:solidFill>
              </a:rPr>
              <a:t>масив</a:t>
            </a:r>
            <a:r>
              <a:rPr lang="en-US" sz="3800" dirty="0">
                <a:solidFill>
                  <a:schemeClr val="bg2"/>
                </a:solidFill>
              </a:rPr>
              <a:t>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 err="1">
                <a:solidFill>
                  <a:schemeClr val="bg2"/>
                </a:solidFill>
              </a:rPr>
              <a:t>Достъп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до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елементите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чрез</a:t>
            </a:r>
            <a:r>
              <a:rPr lang="en-US" sz="3800" dirty="0">
                <a:solidFill>
                  <a:schemeClr val="bg2"/>
                </a:solidFill>
              </a:rPr>
              <a:t> </a:t>
            </a:r>
            <a:r>
              <a:rPr lang="en-US" sz="38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 err="1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 err="1">
                <a:solidFill>
                  <a:schemeClr val="bg2"/>
                </a:solidFill>
              </a:rPr>
              <a:t>чатване</a:t>
            </a:r>
            <a:r>
              <a:rPr lang="en-US" sz="3800" dirty="0">
                <a:solidFill>
                  <a:schemeClr val="bg2"/>
                </a:solidFill>
              </a:rPr>
              <a:t> на </a:t>
            </a:r>
            <a:r>
              <a:rPr lang="en-US" sz="3800" dirty="0" err="1">
                <a:solidFill>
                  <a:schemeClr val="bg2"/>
                </a:solidFill>
              </a:rPr>
              <a:t>елементите</a:t>
            </a:r>
            <a:r>
              <a:rPr lang="en-US" sz="3800" dirty="0">
                <a:solidFill>
                  <a:schemeClr val="bg2"/>
                </a:solidFill>
              </a:rPr>
              <a:t>: </a:t>
            </a:r>
            <a:r>
              <a:rPr lang="en-US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8A16F38-41EB-4A5E-B235-446F3CE5A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85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8650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325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63E0F0-42CA-49B8-BCC9-9605D59A40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err="1">
                <a:cs typeface="Arial"/>
              </a:rPr>
              <a:t>Работа</a:t>
            </a:r>
            <a:r>
              <a:rPr lang="en-GB" sz="5350">
                <a:cs typeface="Arial"/>
              </a:rPr>
              <a:t> с </a:t>
            </a:r>
            <a:r>
              <a:rPr lang="en-GB" sz="5350" err="1">
                <a:cs typeface="Arial"/>
              </a:rPr>
              <a:t>елементи</a:t>
            </a:r>
            <a:r>
              <a:rPr lang="en-GB" sz="5350">
                <a:cs typeface="Arial"/>
              </a:rPr>
              <a:t> </a:t>
            </a:r>
            <a:r>
              <a:rPr lang="en-GB" sz="5350" err="1">
                <a:cs typeface="Arial"/>
              </a:rPr>
              <a:t>на</a:t>
            </a:r>
            <a:r>
              <a:rPr lang="en-GB" sz="5350">
                <a:cs typeface="Arial"/>
              </a:rPr>
              <a:t> </a:t>
            </a:r>
            <a:r>
              <a:rPr lang="en-GB" sz="5350" err="1">
                <a:cs typeface="Arial"/>
              </a:rPr>
              <a:t>масива</a:t>
            </a:r>
            <a:endParaRPr lang="bg-BG" err="1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378169" cy="5276048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</a:t>
            </a:r>
            <a:r>
              <a:rPr lang="en-US" sz="3350" dirty="0"/>
              <a:t> </a:t>
            </a:r>
            <a:r>
              <a:rPr lang="en-US" sz="3350" dirty="0" err="1"/>
              <a:t>програмирането</a:t>
            </a:r>
            <a:r>
              <a:rPr lang="en-US" sz="3350" dirty="0"/>
              <a:t>, </a:t>
            </a:r>
            <a:r>
              <a:rPr lang="en-US" sz="3350" b="1" dirty="0" err="1">
                <a:solidFill>
                  <a:schemeClr val="bg1"/>
                </a:solidFill>
              </a:rPr>
              <a:t>масивът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chemeClr val="tx2">
                    <a:lumMod val="75000"/>
                  </a:schemeClr>
                </a:solidFill>
              </a:rPr>
              <a:t>е</a:t>
            </a:r>
            <a:r>
              <a:rPr lang="en-US" sz="335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последователност</a:t>
            </a:r>
            <a:r>
              <a:rPr lang="en-US" sz="3350" b="1" dirty="0">
                <a:solidFill>
                  <a:schemeClr val="bg1"/>
                </a:solidFill>
              </a:rPr>
              <a:t> от </a:t>
            </a:r>
            <a:r>
              <a:rPr lang="en-US" sz="3350" b="1" dirty="0" err="1">
                <a:solidFill>
                  <a:schemeClr val="bg1"/>
                </a:solidFill>
              </a:rPr>
              <a:t>елементи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/>
              <a:t>Елементите</a:t>
            </a:r>
            <a:r>
              <a:rPr lang="en-US" sz="3150" dirty="0"/>
              <a:t> </a:t>
            </a:r>
            <a:r>
              <a:rPr lang="en-US" sz="3150" dirty="0" err="1"/>
              <a:t>са</a:t>
            </a:r>
            <a:r>
              <a:rPr lang="en-US" sz="3150" dirty="0"/>
              <a:t> </a:t>
            </a:r>
            <a:r>
              <a:rPr lang="en-US" sz="3150" dirty="0" err="1"/>
              <a:t>номерирани</a:t>
            </a:r>
            <a:r>
              <a:rPr lang="en-US" sz="3150" dirty="0"/>
              <a:t> от </a:t>
            </a:r>
            <a:r>
              <a:rPr lang="en-US" sz="3150" b="1" dirty="0">
                <a:solidFill>
                  <a:schemeClr val="bg1"/>
                </a:solidFill>
              </a:rPr>
              <a:t>0</a:t>
            </a:r>
            <a:r>
              <a:rPr lang="en-US" sz="3150" dirty="0"/>
              <a:t> </a:t>
            </a:r>
            <a:r>
              <a:rPr lang="en-US" sz="3150" dirty="0" err="1"/>
              <a:t>до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дължината-1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/>
              <a:t>Елементите</a:t>
            </a:r>
            <a:r>
              <a:rPr lang="en-US" sz="3150" dirty="0"/>
              <a:t> </a:t>
            </a:r>
            <a:r>
              <a:rPr lang="en-US" sz="3150" dirty="0" err="1"/>
              <a:t>са</a:t>
            </a:r>
            <a:r>
              <a:rPr lang="en-US" sz="3150" dirty="0"/>
              <a:t> от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един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и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същ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тип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данни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(</a:t>
            </a:r>
            <a:r>
              <a:rPr lang="en-US" sz="3150" dirty="0" err="1"/>
              <a:t>например</a:t>
            </a:r>
            <a:r>
              <a:rPr lang="en-US" sz="3150" dirty="0"/>
              <a:t> </a:t>
            </a:r>
            <a:r>
              <a:rPr lang="en-US" sz="3150" dirty="0" err="1"/>
              <a:t>числа</a:t>
            </a:r>
            <a:r>
              <a:rPr lang="en-US" sz="3150" dirty="0"/>
              <a:t>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/>
              <a:t>Масивите</a:t>
            </a:r>
            <a:r>
              <a:rPr lang="en-US" sz="3150" dirty="0"/>
              <a:t> </a:t>
            </a:r>
            <a:r>
              <a:rPr lang="en-US" sz="3150" dirty="0" err="1"/>
              <a:t>имат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фиксирана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дължина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(</a:t>
            </a:r>
            <a:r>
              <a:rPr lang="en-US" sz="3150" b="1" noProof="1">
                <a:solidFill>
                  <a:schemeClr val="bg1"/>
                </a:solidFill>
              </a:rPr>
              <a:t>Array.Length</a:t>
            </a:r>
            <a:r>
              <a:rPr lang="en-US" sz="3150" dirty="0"/>
              <a:t>) </a:t>
            </a:r>
            <a:r>
              <a:rPr lang="en-US" sz="3150" dirty="0" err="1"/>
              <a:t>и</a:t>
            </a:r>
            <a:r>
              <a:rPr lang="en-US" sz="3150" dirty="0"/>
              <a:t> </a:t>
            </a:r>
            <a:r>
              <a:rPr lang="en-US" sz="3150" dirty="0" err="1"/>
              <a:t>не</a:t>
            </a:r>
            <a:r>
              <a:rPr lang="en-US" sz="3150" dirty="0"/>
              <a:t> </a:t>
            </a:r>
            <a:r>
              <a:rPr lang="en-US" sz="3150" dirty="0" err="1"/>
              <a:t>може</a:t>
            </a:r>
            <a:r>
              <a:rPr lang="en-US" sz="3150" dirty="0"/>
              <a:t> </a:t>
            </a:r>
            <a:r>
              <a:rPr lang="en-US" sz="3150" dirty="0" err="1"/>
              <a:t>да</a:t>
            </a:r>
            <a:r>
              <a:rPr lang="en-US" sz="3150" dirty="0"/>
              <a:t> </a:t>
            </a:r>
            <a:r>
              <a:rPr lang="en-US" sz="3150" dirty="0" err="1"/>
              <a:t>се</a:t>
            </a:r>
            <a:r>
              <a:rPr lang="en-US" sz="3150" dirty="0"/>
              <a:t> </a:t>
            </a:r>
            <a:r>
              <a:rPr lang="en-US" sz="3150" dirty="0" err="1"/>
              <a:t>променя</a:t>
            </a:r>
            <a:endParaRPr lang="en-US" sz="3150" dirty="0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Какво</a:t>
            </a:r>
            <a:r>
              <a:rPr lang="en-US" sz="3950"/>
              <a:t> </a:t>
            </a:r>
            <a:r>
              <a:rPr lang="en-US" sz="3950" err="1"/>
              <a:t>означава</a:t>
            </a:r>
            <a:r>
              <a:rPr lang="en-US" sz="3950"/>
              <a:t> </a:t>
            </a:r>
            <a:r>
              <a:rPr lang="en-US" sz="3950" err="1"/>
              <a:t>масив</a:t>
            </a:r>
            <a:r>
              <a:rPr lang="en-US" sz="3950"/>
              <a:t>?</a:t>
            </a:r>
            <a:endParaRPr lang="bg-BG" sz="395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ea typeface="+mn-lt"/>
                <a:cs typeface="+mn-lt"/>
              </a:rPr>
              <a:t>Масив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 от 5 </a:t>
            </a:r>
            <a:r>
              <a:rPr lang="en-US" sz="2400" b="1" dirty="0" err="1">
                <a:solidFill>
                  <a:schemeClr val="bg2"/>
                </a:solidFill>
                <a:ea typeface="+mn-lt"/>
                <a:cs typeface="+mn-lt"/>
              </a:rPr>
              <a:t>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668936" y="1823337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cs typeface="Calibri"/>
              </a:rPr>
              <a:t>Индекс</a:t>
            </a:r>
            <a:r>
              <a:rPr lang="en-US" sz="2400" b="1" dirty="0">
                <a:solidFill>
                  <a:schemeClr val="bg2"/>
                </a:solidFill>
                <a:cs typeface="Calibri"/>
              </a:rPr>
              <a:t> на </a:t>
            </a:r>
            <a:r>
              <a:rPr lang="en-US" sz="2400" b="1" dirty="0" err="1">
                <a:solidFill>
                  <a:schemeClr val="bg2"/>
                </a:solidFill>
                <a:cs typeface="Calibri"/>
              </a:rPr>
              <a:t>елемента</a:t>
            </a:r>
            <a:endParaRPr lang="en-US" sz="240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49261" y="2971800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Елемент</a:t>
            </a:r>
            <a:r>
              <a:rPr lang="en-US" sz="2400" b="1" dirty="0">
                <a:solidFill>
                  <a:schemeClr val="bg2"/>
                </a:solidFill>
              </a:rPr>
              <a:t> от </a:t>
            </a:r>
            <a:r>
              <a:rPr lang="en-US" sz="2400" b="1" dirty="0" err="1">
                <a:solidFill>
                  <a:schemeClr val="bg2"/>
                </a:solidFill>
              </a:rPr>
              <a:t>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20075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0</a:t>
              </a:r>
              <a:endParaRPr lang="en-US" sz="4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1</a:t>
              </a:r>
              <a:endParaRPr lang="en-US" sz="40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2</a:t>
              </a:r>
              <a:endParaRPr lang="en-US" sz="4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3</a:t>
              </a:r>
              <a:endParaRPr lang="en-US" sz="4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4</a:t>
              </a:r>
              <a:endParaRPr lang="en-US" sz="400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E8877ED6-06EC-4357-A87C-78DB2EE766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4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Изполвайте</a:t>
            </a:r>
            <a:r>
              <a:rPr lang="en-US" sz="3350" dirty="0"/>
              <a:t> </a:t>
            </a:r>
            <a:r>
              <a:rPr lang="en-US" sz="3350" dirty="0" err="1"/>
              <a:t>ключовата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дума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new</a:t>
            </a:r>
            <a:endParaRPr lang="en-US" sz="3350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>
                <a:cs typeface="Calibri"/>
              </a:rPr>
              <a:t>Думата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използва</a:t>
            </a:r>
            <a:r>
              <a:rPr lang="en-US" sz="3150" dirty="0">
                <a:cs typeface="Calibri"/>
              </a:rPr>
              <a:t> </a:t>
            </a:r>
            <a:r>
              <a:rPr lang="en-US" sz="3150" dirty="0" err="1">
                <a:cs typeface="Calibri"/>
              </a:rPr>
              <a:t>за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създаване</a:t>
            </a:r>
            <a:r>
              <a:rPr lang="en-US" sz="3150" dirty="0">
                <a:cs typeface="Calibri"/>
              </a:rPr>
              <a:t> на </a:t>
            </a:r>
            <a:r>
              <a:rPr lang="en-US" sz="3150" dirty="0" err="1">
                <a:cs typeface="Calibri"/>
              </a:rPr>
              <a:t>масива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и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инициализиране</a:t>
            </a:r>
            <a:r>
              <a:rPr lang="en-US" sz="3150" dirty="0">
                <a:cs typeface="Calibri"/>
              </a:rPr>
              <a:t> на </a:t>
            </a:r>
            <a:r>
              <a:rPr lang="en-US" sz="3150" dirty="0" err="1">
                <a:cs typeface="Calibri"/>
              </a:rPr>
              <a:t>елементите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тяхната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стойност</a:t>
            </a:r>
            <a:r>
              <a:rPr lang="en-US" sz="3150" dirty="0">
                <a:cs typeface="Calibri"/>
              </a:rPr>
              <a:t> </a:t>
            </a:r>
            <a:r>
              <a:rPr lang="en-US" sz="3150" dirty="0" err="1">
                <a:cs typeface="Calibri"/>
              </a:rPr>
              <a:t>по</a:t>
            </a:r>
            <a:r>
              <a:rPr lang="en-US" sz="3150" dirty="0">
                <a:cs typeface="Calibri"/>
              </a:rPr>
              <a:t> </a:t>
            </a:r>
            <a:r>
              <a:rPr lang="en-US" sz="3150" dirty="0" err="1">
                <a:cs typeface="Calibri"/>
              </a:rPr>
              <a:t>подразбиране</a:t>
            </a:r>
            <a:endParaRPr lang="en-US" sz="3150" dirty="0"/>
          </a:p>
          <a:p>
            <a:pPr marL="360045" indent="-360045">
              <a:lnSpc>
                <a:spcPct val="100000"/>
              </a:lnSpc>
            </a:pPr>
            <a:r>
              <a:rPr lang="en-US" sz="3350" dirty="0" err="1">
                <a:cs typeface="Calibri"/>
              </a:rPr>
              <a:t>Създаване</a:t>
            </a:r>
            <a:r>
              <a:rPr lang="en-US" sz="3350" dirty="0">
                <a:cs typeface="Calibri"/>
              </a:rPr>
              <a:t> на</a:t>
            </a:r>
            <a:r>
              <a:rPr lang="en-US" sz="3350" dirty="0"/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масив</a:t>
            </a:r>
            <a:r>
              <a:rPr lang="en-US" sz="3350" dirty="0"/>
              <a:t> от 10 </a:t>
            </a:r>
            <a:r>
              <a:rPr lang="en-US" sz="3350" b="1" dirty="0" err="1">
                <a:solidFill>
                  <a:schemeClr val="bg1"/>
                </a:solidFill>
              </a:rPr>
              <a:t>числа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По</a:t>
            </a:r>
            <a:r>
              <a:rPr lang="en-US" sz="3350" dirty="0"/>
              <a:t> </a:t>
            </a:r>
            <a:r>
              <a:rPr lang="en-US" sz="3350" dirty="0" err="1"/>
              <a:t>същия</a:t>
            </a:r>
            <a:r>
              <a:rPr lang="en-US" sz="3350" dirty="0"/>
              <a:t> </a:t>
            </a:r>
            <a:r>
              <a:rPr lang="en-US" sz="3350" dirty="0" err="1"/>
              <a:t>начин</a:t>
            </a:r>
            <a:r>
              <a:rPr lang="en-US" sz="3350" dirty="0"/>
              <a:t> </a:t>
            </a:r>
            <a:r>
              <a:rPr lang="en-US" sz="3350" dirty="0" err="1"/>
              <a:t>можем</a:t>
            </a:r>
            <a:r>
              <a:rPr lang="en-US" sz="3350" dirty="0"/>
              <a:t> </a:t>
            </a:r>
            <a:r>
              <a:rPr lang="en-US" sz="3350" dirty="0" err="1"/>
              <a:t>да</a:t>
            </a:r>
            <a:r>
              <a:rPr lang="en-US" sz="3350" dirty="0"/>
              <a:t> </a:t>
            </a:r>
            <a:r>
              <a:rPr lang="en-US" sz="3350" dirty="0" err="1"/>
              <a:t>създадем</a:t>
            </a:r>
            <a:r>
              <a:rPr lang="en-US" sz="3350" dirty="0"/>
              <a:t> </a:t>
            </a:r>
            <a:r>
              <a:rPr lang="en-US" sz="3350" dirty="0" err="1"/>
              <a:t>масив</a:t>
            </a:r>
            <a:r>
              <a:rPr lang="en-US" sz="3350" dirty="0"/>
              <a:t> от </a:t>
            </a:r>
            <a:r>
              <a:rPr lang="en-US" sz="3350" b="1" dirty="0" err="1">
                <a:solidFill>
                  <a:schemeClr val="bg1"/>
                </a:solidFill>
              </a:rPr>
              <a:t>низове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443230" lvl="1" indent="0">
              <a:buNone/>
            </a:pPr>
            <a:endParaRPr lang="en-US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Създаване</a:t>
            </a:r>
            <a:r>
              <a:rPr lang="en-US" sz="3950" dirty="0"/>
              <a:t> на </a:t>
            </a:r>
            <a:r>
              <a:rPr lang="en-US" sz="3950" dirty="0" err="1"/>
              <a:t>масив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431909" y="3940420"/>
            <a:ext cx="577121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>
                <a:solidFill>
                  <a:schemeClr val="bg1"/>
                </a:solidFill>
              </a:rPr>
              <a:t>int[]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numbers</a:t>
            </a:r>
            <a:r>
              <a:rPr lang="en-US"/>
              <a:t> = </a:t>
            </a:r>
            <a:r>
              <a:rPr lang="en-US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747" y="3140968"/>
            <a:ext cx="3018098" cy="993478"/>
          </a:xfrm>
          <a:prstGeom prst="wedgeRoundRectCallout">
            <a:avLst>
              <a:gd name="adj1" fmla="val -96282"/>
              <a:gd name="adj2" fmla="val 57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a typeface="+mn-lt"/>
                <a:cs typeface="+mn-lt"/>
              </a:rPr>
              <a:t>Всички елементи</a:t>
            </a:r>
            <a:br>
              <a:rPr lang="en-US" sz="2400" b="1" noProof="1">
                <a:ea typeface="+mn-lt"/>
                <a:cs typeface="+mn-lt"/>
              </a:rPr>
            </a:br>
            <a:r>
              <a:rPr lang="en-US" sz="2400" b="1" noProof="1">
                <a:solidFill>
                  <a:schemeClr val="bg2"/>
                </a:solidFill>
                <a:ea typeface="+mn-lt"/>
                <a:cs typeface="+mn-lt"/>
              </a:rPr>
              <a:t>  първоначално са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431910" y="5823769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>
                <a:solidFill>
                  <a:schemeClr val="bg1"/>
                </a:solidFill>
              </a:rPr>
              <a:t>string[]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names</a:t>
            </a:r>
            <a:r>
              <a:rPr lang="en-US"/>
              <a:t> = </a:t>
            </a:r>
            <a:r>
              <a:rPr lang="en-US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679" y="5264757"/>
            <a:ext cx="3239946" cy="993478"/>
          </a:xfrm>
          <a:prstGeom prst="wedgeRoundRectCallout">
            <a:avLst>
              <a:gd name="adj1" fmla="val -73130"/>
              <a:gd name="adj2" fmla="val 42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Всички елементи</a:t>
            </a:r>
            <a:br>
              <a:rPr lang="en-US" sz="2400" b="1" noProof="1"/>
            </a:br>
            <a:r>
              <a:rPr lang="en-US" sz="2400" b="1" noProof="1">
                <a:solidFill>
                  <a:schemeClr val="bg2"/>
                </a:solidFill>
              </a:rPr>
              <a:t>  първоначално са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688C094-CCC1-43F8-8C43-BEB5F1863C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</a:t>
            </a:r>
            <a:r>
              <a:rPr lang="en-US" sz="3600" b="1" dirty="0" err="1">
                <a:solidFill>
                  <a:schemeClr val="bg1"/>
                </a:solidFill>
              </a:rPr>
              <a:t>стойност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на </a:t>
            </a:r>
            <a:r>
              <a:rPr lang="en-US" sz="3600" dirty="0" err="1"/>
              <a:t>елементите</a:t>
            </a:r>
            <a:r>
              <a:rPr lang="en-US" sz="3600" dirty="0"/>
              <a:t> от </a:t>
            </a:r>
            <a:r>
              <a:rPr lang="en-US" sz="3600" dirty="0" err="1"/>
              <a:t>масива</a:t>
            </a:r>
            <a:endParaRPr lang="en-US" sz="3600" dirty="0">
              <a:cs typeface="Calibri"/>
            </a:endParaRPr>
          </a:p>
          <a:p>
            <a:pPr marL="1123315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Дължината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представлява броя на елементите в масива</a:t>
            </a:r>
            <a:endParaRPr lang="en-US" sz="3400" noProof="1">
              <a:ea typeface="Calibri"/>
              <a:cs typeface="Calibri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endParaRPr lang="en-US" dirty="0"/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</a:t>
            </a:r>
            <a:r>
              <a:rPr lang="en-US" sz="3600" dirty="0" err="1"/>
              <a:t>до</a:t>
            </a:r>
            <a:r>
              <a:rPr lang="en-US" sz="3600" dirty="0"/>
              <a:t> </a:t>
            </a:r>
            <a:r>
              <a:rPr lang="en-US" sz="3600" dirty="0" err="1"/>
              <a:t>елементите</a:t>
            </a:r>
            <a:r>
              <a:rPr lang="en-US" sz="3600" dirty="0"/>
              <a:t> на </a:t>
            </a:r>
            <a:r>
              <a:rPr lang="en-US" sz="3600" dirty="0" err="1"/>
              <a:t>масива</a:t>
            </a:r>
            <a:r>
              <a:rPr lang="en-US" sz="3600" dirty="0"/>
              <a:t> </a:t>
            </a:r>
            <a:r>
              <a:rPr lang="en-US" sz="3600" dirty="0" err="1"/>
              <a:t>чрез</a:t>
            </a:r>
            <a:r>
              <a:rPr lang="en-US" sz="3600" dirty="0"/>
              <a:t> </a:t>
            </a:r>
            <a:r>
              <a:rPr lang="en-US" sz="3600" dirty="0" err="1"/>
              <a:t>индекс</a:t>
            </a:r>
            <a:r>
              <a:rPr lang="en-US" sz="3600" dirty="0"/>
              <a:t> </a:t>
            </a:r>
            <a:endParaRPr lang="en-US" sz="3600" dirty="0">
              <a:ea typeface="Calibri"/>
              <a:cs typeface="Calibri"/>
            </a:endParaRPr>
          </a:p>
          <a:p>
            <a:pPr marL="1066165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400" noProof="1"/>
              <a:t>Операторът </a:t>
            </a:r>
            <a:r>
              <a:rPr lang="en-US" sz="3400" b="1" noProof="1">
                <a:solidFill>
                  <a:schemeClr val="bg1"/>
                </a:solidFill>
                <a:ea typeface="+mn-lt"/>
                <a:cs typeface="+mn-lt"/>
              </a:rPr>
              <a:t>[]</a:t>
            </a:r>
            <a:r>
              <a:rPr lang="en-US" sz="3400" noProof="1"/>
              <a:t> осъществява достъп до елементите на масива</a:t>
            </a:r>
            <a:endParaRPr lang="en-US" sz="3400" noProof="1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Работа</a:t>
            </a:r>
            <a:r>
              <a:rPr lang="en-US" sz="3950" dirty="0"/>
              <a:t> </a:t>
            </a:r>
            <a:r>
              <a:rPr lang="en-US" sz="3950" dirty="0" err="1"/>
              <a:t>с</a:t>
            </a:r>
            <a:r>
              <a:rPr lang="en-US" sz="3950" dirty="0"/>
              <a:t> масиви</a:t>
            </a:r>
            <a:endParaRPr lang="bg-BG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1446214" y="2462996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for (int i = 0; i &lt; numbers.</a:t>
            </a:r>
            <a:r>
              <a:rPr lang="en-US">
                <a:solidFill>
                  <a:schemeClr val="bg1"/>
                </a:solidFill>
              </a:rPr>
              <a:t>Length</a:t>
            </a:r>
            <a:r>
              <a:rPr lang="en-US">
                <a:solidFill>
                  <a:schemeClr val="tx1"/>
                </a:solidFill>
              </a:rPr>
              <a:t>; </a:t>
            </a:r>
            <a:r>
              <a:rPr lang="en-US" err="1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  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1446214" y="5326991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= 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+ 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7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10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= 1;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// </a:t>
            </a:r>
            <a:r>
              <a:rPr lang="en-US" i="1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C62FF17-BC7B-4129-AFB1-5B97419B30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A18AF6-2C3D-4A59-ACF9-BA6F288B0C18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/>
            </a:pPr>
            <a:r>
              <a:rPr lang="en-US" sz="3350" dirty="0" err="1"/>
              <a:t>Дните</a:t>
            </a:r>
            <a:r>
              <a:rPr lang="en-US" sz="3350" dirty="0"/>
              <a:t> от </a:t>
            </a:r>
            <a:r>
              <a:rPr lang="en-US" sz="3350" dirty="0" err="1"/>
              <a:t>седмицата</a:t>
            </a:r>
            <a:r>
              <a:rPr lang="en-US" sz="3350" dirty="0"/>
              <a:t> </a:t>
            </a:r>
            <a:r>
              <a:rPr lang="en-US" sz="3350" dirty="0" err="1"/>
              <a:t>могат</a:t>
            </a:r>
            <a:r>
              <a:rPr lang="en-US" sz="3350" dirty="0"/>
              <a:t> </a:t>
            </a:r>
            <a:r>
              <a:rPr lang="en-US" sz="3350" dirty="0" err="1"/>
              <a:t>да</a:t>
            </a:r>
            <a:r>
              <a:rPr lang="en-US" sz="3350" dirty="0"/>
              <a:t> </a:t>
            </a:r>
            <a:r>
              <a:rPr lang="en-US" sz="3350" dirty="0" err="1"/>
              <a:t>бъдат</a:t>
            </a:r>
            <a:r>
              <a:rPr lang="en-US" sz="3350" dirty="0"/>
              <a:t> </a:t>
            </a:r>
            <a:r>
              <a:rPr lang="en-US" sz="3350" dirty="0" err="1"/>
              <a:t>съхранявани</a:t>
            </a:r>
            <a:r>
              <a:rPr lang="en-US" sz="3350" dirty="0"/>
              <a:t> </a:t>
            </a:r>
            <a:r>
              <a:rPr lang="en-US" sz="3350" dirty="0" err="1"/>
              <a:t>в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 от</a:t>
            </a:r>
            <a:r>
              <a:rPr lang="en-US" sz="3350" dirty="0"/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низове</a:t>
            </a:r>
            <a:r>
              <a:rPr lang="en-US" sz="3350" dirty="0"/>
              <a:t>:</a:t>
            </a:r>
            <a:br>
              <a:rPr lang="en-US" sz="3350" dirty="0"/>
            </a:br>
            <a:r>
              <a:rPr lang="en-US" sz="3350" dirty="0">
                <a:solidFill>
                  <a:srgbClr val="234465"/>
                </a:solidFill>
              </a:rPr>
              <a:t> </a:t>
            </a:r>
            <a:endParaRPr lang="en-US" sz="3350" dirty="0">
              <a:ea typeface="Calibri"/>
              <a:cs typeface="Calibri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Ден</a:t>
            </a:r>
            <a:r>
              <a:rPr lang="en-US" sz="3950" dirty="0">
                <a:ea typeface="+mj-lt"/>
                <a:cs typeface="+mj-lt"/>
              </a:rPr>
              <a:t> от </a:t>
            </a:r>
            <a:r>
              <a:rPr lang="en-US" sz="3950" dirty="0" err="1">
                <a:ea typeface="+mj-lt"/>
                <a:cs typeface="+mj-lt"/>
              </a:rPr>
              <a:t>седмицата</a:t>
            </a:r>
            <a:r>
              <a:rPr lang="en-US" sz="3950" dirty="0"/>
              <a:t> – </a:t>
            </a:r>
            <a:r>
              <a:rPr lang="en-US" sz="3950" dirty="0" err="1"/>
              <a:t>пример</a:t>
            </a:r>
            <a:endParaRPr lang="en-US" sz="3950" dirty="0">
              <a:cs typeface="Calibri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35794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bg1"/>
                </a:solidFill>
              </a:rPr>
              <a:t>string[]</a:t>
            </a:r>
            <a:r>
              <a:rPr lang="en-US"/>
              <a:t> days = </a:t>
            </a:r>
            <a:r>
              <a:rPr lang="en-US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bg1"/>
                </a:solidFill>
              </a:rPr>
              <a:t>}</a:t>
            </a:r>
            <a:r>
              <a:rPr lang="en-US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27820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301477"/>
              </p:ext>
            </p:extLst>
          </p:nvPr>
        </p:nvGraphicFramePr>
        <p:xfrm>
          <a:off x="6444074" y="2427111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24" name="Slide Number">
            <a:extLst>
              <a:ext uri="{FF2B5EF4-FFF2-40B4-BE49-F238E27FC236}">
                <a16:creationId xmlns:a16="http://schemas.microsoft.com/office/drawing/2014/main" id="{7EE8814E-4D58-4028-8935-A460EA7651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 err="1"/>
              <a:t>Въведете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ден</a:t>
            </a:r>
            <a:r>
              <a:rPr lang="en-US" sz="3350" b="1" dirty="0">
                <a:solidFill>
                  <a:schemeClr val="bg1"/>
                </a:solidFill>
              </a:rPr>
              <a:t> от </a:t>
            </a:r>
            <a:r>
              <a:rPr lang="en-US" sz="3350" b="1" dirty="0" err="1">
                <a:solidFill>
                  <a:schemeClr val="bg1"/>
                </a:solidFill>
              </a:rPr>
              <a:t>седмицата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/>
              <a:t>[1…7] </a:t>
            </a:r>
            <a:r>
              <a:rPr lang="en-US" sz="3350" dirty="0" err="1"/>
              <a:t>и</a:t>
            </a:r>
            <a:r>
              <a:rPr lang="en-US" sz="3350" dirty="0"/>
              <a:t> </a:t>
            </a:r>
            <a:r>
              <a:rPr lang="en-US" sz="3350" dirty="0" err="1"/>
              <a:t>отп</a:t>
            </a:r>
            <a:r>
              <a:rPr lang="bg-BG" sz="3350" dirty="0"/>
              <a:t>е</a:t>
            </a:r>
            <a:r>
              <a:rPr lang="en-US" sz="3350" dirty="0" err="1"/>
              <a:t>чатайте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името</a:t>
            </a:r>
            <a:r>
              <a:rPr lang="en-US" sz="3350" b="1" dirty="0">
                <a:solidFill>
                  <a:schemeClr val="bg1"/>
                </a:solidFill>
              </a:rPr>
              <a:t> на </a:t>
            </a:r>
            <a:r>
              <a:rPr lang="en-US" sz="3350" b="1" dirty="0" err="1">
                <a:solidFill>
                  <a:schemeClr val="bg1"/>
                </a:solidFill>
              </a:rPr>
              <a:t>деня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(на </a:t>
            </a:r>
            <a:r>
              <a:rPr lang="en-US" sz="3350" dirty="0" err="1"/>
              <a:t>английски</a:t>
            </a:r>
            <a:r>
              <a:rPr lang="en-US" sz="3350" dirty="0"/>
              <a:t>) </a:t>
            </a:r>
            <a:r>
              <a:rPr lang="en-US" sz="3350" dirty="0" err="1"/>
              <a:t>или</a:t>
            </a:r>
            <a:r>
              <a:rPr lang="en-US" sz="3350" dirty="0"/>
              <a:t>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Ден</a:t>
            </a:r>
            <a:r>
              <a:rPr lang="en-US" sz="3950" dirty="0"/>
              <a:t> от </a:t>
            </a:r>
            <a:r>
              <a:rPr lang="en-US" sz="3950" dirty="0" err="1"/>
              <a:t>седмицата</a:t>
            </a:r>
            <a:endParaRPr lang="en-US" sz="39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825CD0C-FD94-4AF9-A10A-951D4FA84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01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Ден</a:t>
            </a:r>
            <a:r>
              <a:rPr lang="en-US" sz="3950" dirty="0">
                <a:ea typeface="+mj-lt"/>
                <a:cs typeface="+mj-lt"/>
              </a:rPr>
              <a:t> от </a:t>
            </a:r>
            <a:r>
              <a:rPr lang="en-US" sz="3950" dirty="0" err="1">
                <a:ea typeface="+mj-lt"/>
                <a:cs typeface="+mj-lt"/>
              </a:rPr>
              <a:t>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4" y="1479693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>
                <a:solidFill>
                  <a:schemeClr val="bg1"/>
                </a:solidFill>
              </a:rPr>
              <a:t>string[]</a:t>
            </a:r>
            <a:r>
              <a:rPr lang="en-US" sz="2600"/>
              <a:t> days = </a:t>
            </a:r>
            <a:r>
              <a:rPr lang="en-US" sz="2600">
                <a:solidFill>
                  <a:schemeClr val="bg1"/>
                </a:solidFill>
              </a:rPr>
              <a:t>{</a:t>
            </a:r>
            <a:r>
              <a:rPr lang="en-US" sz="2600"/>
              <a:t> "Monday", "Tuesday", "Wednesday", </a:t>
            </a:r>
            <a:br>
              <a:rPr lang="en-US" sz="2600"/>
            </a:br>
            <a:r>
              <a:rPr lang="en-US" sz="2600"/>
              <a:t>"Thursday", "Friday", "Saturday", "Sunday" </a:t>
            </a:r>
            <a:r>
              <a:rPr lang="en-US" sz="2600">
                <a:solidFill>
                  <a:schemeClr val="bg1"/>
                </a:solidFill>
              </a:rPr>
              <a:t>}</a:t>
            </a:r>
            <a:r>
              <a:rPr lang="en-US" sz="2600"/>
              <a:t>;</a:t>
            </a:r>
          </a:p>
          <a:p>
            <a:r>
              <a:rPr lang="en-US" sz="2600"/>
              <a:t>int day = int.Parse(Console.ReadLine());</a:t>
            </a:r>
            <a:endParaRPr lang="bg-BG" sz="2600"/>
          </a:p>
          <a:p>
            <a:endParaRPr lang="en-US" sz="2600"/>
          </a:p>
          <a:p>
            <a:r>
              <a:rPr lang="en-US" sz="2600"/>
              <a:t>if (day &gt;= 1 &amp;&amp; day &lt;= 7)</a:t>
            </a:r>
          </a:p>
          <a:p>
            <a:r>
              <a:rPr lang="en-US" sz="2600"/>
              <a:t>  Console.WriteLine(days</a:t>
            </a:r>
            <a:r>
              <a:rPr lang="en-US" sz="2600">
                <a:solidFill>
                  <a:schemeClr val="bg1"/>
                </a:solidFill>
              </a:rPr>
              <a:t>[</a:t>
            </a:r>
            <a:r>
              <a:rPr lang="en-US" sz="2600"/>
              <a:t>day - 1</a:t>
            </a:r>
            <a:r>
              <a:rPr lang="en-US" sz="2600">
                <a:solidFill>
                  <a:schemeClr val="bg1"/>
                </a:solidFill>
              </a:rPr>
              <a:t>]</a:t>
            </a:r>
            <a:r>
              <a:rPr lang="en-US" sz="2600"/>
              <a:t>);</a:t>
            </a:r>
          </a:p>
          <a:p>
            <a:r>
              <a:rPr lang="en-US" sz="2600"/>
              <a:t>else</a:t>
            </a:r>
          </a:p>
          <a:p>
            <a:r>
              <a:rPr lang="en-US" sz="260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5781"/>
              <a:gd name="adj2" fmla="val 36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индекс 0, не на 1.</a:t>
            </a:r>
            <a:endParaRPr lang="bg-BG" b="1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 err="1">
                <a:ea typeface="+mn-lt"/>
                <a:cs typeface="+mn-lt"/>
              </a:rPr>
              <a:t>Тествайте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решението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</a:t>
            </a:r>
            <a:r>
              <a:rPr lang="en-US" sz="2000" dirty="0">
                <a:ea typeface="+mn-lt"/>
                <a:cs typeface="+mn-lt"/>
              </a:rPr>
              <a:t>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https://judge.softuni.org/Contests/Practice/Index/3171#0</a:t>
            </a:r>
            <a:endParaRPr lang="en-US" sz="2000" dirty="0">
              <a:cs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5CA18C-8457-4CCE-B2F0-15A4E080A0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1815</Words>
  <Application>Microsoft Macintosh PowerPoint</Application>
  <PresentationFormat>Widescreen</PresentationFormat>
  <Paragraphs>299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Работа с елементи на масива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Използване на цикъл или String.Split()</vt:lpstr>
      <vt:lpstr>Четене на масив от конзолата</vt:lpstr>
      <vt:lpstr>Четене на стойностите на масива от един ред  </vt:lpstr>
      <vt:lpstr>Съкратено четене на масив от един ред</vt:lpstr>
      <vt:lpstr>Отпечатване на масив на конзолата</vt:lpstr>
      <vt:lpstr>Задача: Отпечатване на числа в обратен ред</vt:lpstr>
      <vt:lpstr>Решение: Отпечатване на числа в обратен ред</vt:lpstr>
      <vt:lpstr>Задача: Закръглени числа</vt:lpstr>
      <vt:lpstr>Решение: Закръглени числа</vt:lpstr>
      <vt:lpstr>Отпечатване на масив чрез for-цикъл / String.Join(…)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Принтиране на масив чрез Foreach</vt:lpstr>
      <vt:lpstr>Какво научихме 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 Course</dc:subject>
  <dc:creator>Software University</dc:creator>
  <cp:keywords>Programming;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143</cp:revision>
  <dcterms:created xsi:type="dcterms:W3CDTF">2018-05-23T13:08:44Z</dcterms:created>
  <dcterms:modified xsi:type="dcterms:W3CDTF">2023-01-13T17:01:26Z</dcterms:modified>
  <cp:category>programming fundamentals;computer programming;software development;web development</cp:category>
</cp:coreProperties>
</file>