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510" r:id="rId18"/>
    <p:sldId id="511" r:id="rId19"/>
    <p:sldId id="512" r:id="rId20"/>
    <p:sldId id="513" r:id="rId21"/>
    <p:sldId id="528" r:id="rId22"/>
    <p:sldId id="624" r:id="rId23"/>
    <p:sldId id="643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349" r:id="rId32"/>
    <p:sldId id="644" r:id="rId33"/>
    <p:sldId id="6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910F1-82FA-4065-A8BF-8985173224E1}">
          <p14:sldIdLst>
            <p14:sldId id="494"/>
            <p14:sldId id="495"/>
          </p14:sldIdLst>
        </p14:section>
        <p14:section name="Strings" id="{CCDC0104-1DDC-4FF9-8AC4-B5CDDDAC7D41}">
          <p14:sldIdLst>
            <p14:sldId id="641"/>
            <p14:sldId id="499"/>
            <p14:sldId id="503"/>
            <p14:sldId id="501"/>
          </p14:sldIdLst>
        </p14:section>
        <p14:section name="Manipulating Strings" id="{C9897B5E-0F9A-48AF-BB9C-C7F69D35E3D5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B75DB639-F27D-490A-8310-A0BF70CC032F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82734893-F642-403C-B68D-241CAD569015}">
          <p14:sldIdLst>
            <p14:sldId id="349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2AFE-A787-35FB-092C-EEA1798EA0BF}" v="551" dt="2023-01-26T20:02:23.377"/>
    <p1510:client id="{CFFBCAF2-C53B-1CF8-9E2D-81487E2C1E86}" v="1602" dt="2023-01-30T21:33:06.1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0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24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20.02.23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9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3C6850-9A75-493F-9EC3-22C281C7D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09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4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5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8#16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88" y="1448318"/>
            <a:ext cx="10959592" cy="1291956"/>
          </a:xfrm>
        </p:spPr>
        <p:txBody>
          <a:bodyPr>
            <a:normAutofit lnSpcReduction="10000"/>
          </a:bodyPr>
          <a:lstStyle/>
          <a:p>
            <a:r>
              <a:rPr lang="en-US" sz="3550" err="1"/>
              <a:t>Маниполиране</a:t>
            </a:r>
            <a:r>
              <a:rPr lang="en-US" sz="3550" dirty="0"/>
              <a:t> </a:t>
            </a:r>
            <a:r>
              <a:rPr lang="en-US" sz="3550" err="1"/>
              <a:t>на</a:t>
            </a:r>
            <a:r>
              <a:rPr lang="en-US" sz="3550" dirty="0"/>
              <a:t> </a:t>
            </a:r>
            <a:r>
              <a:rPr lang="en-US" sz="3550" err="1"/>
              <a:t>низ</a:t>
            </a:r>
            <a:endParaRPr lang="bg-BG" sz="3550">
              <a:cs typeface="Calibri"/>
            </a:endParaRPr>
          </a:p>
          <a:p>
            <a:r>
              <a:rPr lang="en-US" sz="3550" dirty="0" err="1"/>
              <a:t>чрез</a:t>
            </a:r>
            <a:r>
              <a:rPr lang="en-US" sz="3550" dirty="0"/>
              <a:t> класа.NET String</a:t>
            </a:r>
            <a:endParaRPr lang="bg-BG" sz="355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8" y="255684"/>
            <a:ext cx="10959592" cy="1077946"/>
          </a:xfrm>
        </p:spPr>
        <p:txBody>
          <a:bodyPr>
            <a:normAutofit/>
          </a:bodyPr>
          <a:lstStyle/>
          <a:p>
            <a:r>
              <a:rPr lang="en-US" sz="5350" dirty="0" err="1"/>
              <a:t>Низ</a:t>
            </a:r>
            <a:r>
              <a:rPr lang="en-US" sz="5350" dirty="0"/>
              <a:t> и </a:t>
            </a:r>
            <a:r>
              <a:rPr lang="en-US" sz="5350" dirty="0" err="1"/>
              <a:t>текстови</a:t>
            </a:r>
            <a:r>
              <a:rPr lang="en-US" sz="5350" dirty="0"/>
              <a:t> </a:t>
            </a:r>
            <a:r>
              <a:rPr lang="en-US" sz="5350" dirty="0" err="1"/>
              <a:t>операции</a:t>
            </a:r>
            <a:endParaRPr lang="bg-BG" sz="5350" dirty="0" err="1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2529" y="5915604"/>
            <a:ext cx="2949981" cy="3824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2529" y="6339652"/>
            <a:ext cx="2949981" cy="351405"/>
          </a:xfrm>
        </p:spPr>
        <p:txBody>
          <a:bodyPr/>
          <a:lstStyle/>
          <a:p>
            <a:r>
              <a:rPr lang="en-US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363"/>
            <a:ext cx="2949981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3576418" y="2981210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Решение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Повтаряне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низове</a:t>
            </a:r>
            <a:endParaRPr lang="en-US" sz="3950" dirty="0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https://judge.softuni.org/Contests/Practice/Index/3178#14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E6B937-F2AD-4706-B0EB-32E309681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1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– </a:t>
            </a:r>
            <a:r>
              <a:rPr lang="en-US" sz="3600" noProof="1"/>
              <a:t>връща </a:t>
            </a:r>
            <a:r>
              <a:rPr lang="en-US" sz="3600" b="1" noProof="1">
                <a:solidFill>
                  <a:schemeClr val="accent1"/>
                </a:solidFill>
              </a:rPr>
              <a:t>първия индекс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не е намерен</a:t>
            </a:r>
            <a:r>
              <a:rPr lang="bg-BG" sz="3600" noProof="1">
                <a:solidFill>
                  <a:schemeClr val="bg1"/>
                </a:solidFill>
              </a:rPr>
              <a:t> 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</a:t>
            </a:r>
            <a:r>
              <a:rPr lang="en-GB" sz="2799" dirty="0" err="1"/>
              <a:t>fruits.</a:t>
            </a:r>
            <a:r>
              <a:rPr lang="en-GB" sz="2799" dirty="0" err="1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75ED19-B3F3-40D3-9F05-A6DC6303D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E9E8A-0809-11E6-540E-C45EF78D7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25050" y="4299013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– </a:t>
            </a:r>
            <a:r>
              <a:rPr lang="en-US" sz="3600" dirty="0" err="1">
                <a:ea typeface="+mn-lt"/>
                <a:cs typeface="+mn-lt"/>
              </a:rPr>
              <a:t>връща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accent1"/>
                </a:solidFill>
              </a:rPr>
              <a:t>последния</a:t>
            </a:r>
            <a:r>
              <a:rPr lang="en-US" sz="3600" b="1" dirty="0">
                <a:solidFill>
                  <a:schemeClr val="accent1"/>
                </a:solidFill>
              </a:rPr>
              <a:t> </a:t>
            </a:r>
            <a:r>
              <a:rPr lang="en-US" sz="3600" b="1" dirty="0" err="1">
                <a:solidFill>
                  <a:schemeClr val="accent1"/>
                </a:solidFill>
              </a:rPr>
              <a:t>индекс</a:t>
            </a:r>
            <a:r>
              <a:rPr lang="bg-BG" sz="3600" b="1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или </a:t>
            </a:r>
            <a:r>
              <a:rPr lang="bg-BG" sz="3600" b="1" dirty="0">
                <a:solidFill>
                  <a:schemeClr val="accent1"/>
                </a:solidFill>
              </a:rPr>
              <a:t>-1</a:t>
            </a:r>
            <a:r>
              <a:rPr lang="bg-BG" sz="3600" dirty="0"/>
              <a:t>, ако елементът не е намерен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</a:t>
            </a:r>
            <a:r>
              <a:rPr lang="en-US" sz="3600" dirty="0" err="1"/>
              <a:t>проверява</a:t>
            </a:r>
            <a:r>
              <a:rPr lang="en-US" sz="3600" dirty="0"/>
              <a:t> </a:t>
            </a:r>
            <a:r>
              <a:rPr lang="en-US" sz="3600" dirty="0" err="1"/>
              <a:t>дали</a:t>
            </a:r>
            <a:r>
              <a:rPr lang="bg-BG" sz="3600" dirty="0"/>
              <a:t> низа съдържа даден </a:t>
            </a:r>
            <a:r>
              <a:rPr lang="bg-BG" sz="3600" dirty="0" err="1"/>
              <a:t>подниз</a:t>
            </a:r>
            <a:endParaRPr lang="en-US" sz="36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ea typeface="+mj-lt"/>
                <a:cs typeface="+mj-lt"/>
              </a:rPr>
              <a:t>Търсене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DCAE44-88D8-4F37-AD72-C0733056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Подниз</a:t>
            </a:r>
            <a:endParaRPr lang="bg-BG" dirty="0" err="1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</a:t>
            </a:r>
            <a:r>
              <a:rPr lang="en-US" sz="2800" dirty="0" err="1">
                <a:solidFill>
                  <a:schemeClr val="tx1"/>
                </a:solidFill>
              </a:rPr>
              <a:t>extractWord</a:t>
            </a:r>
            <a:r>
              <a:rPr lang="en-US" sz="2800" dirty="0">
                <a:solidFill>
                  <a:schemeClr val="tx1"/>
                </a:solidFill>
              </a:rPr>
              <a:t> = </a:t>
            </a:r>
            <a:r>
              <a:rPr lang="en-US" sz="2800" dirty="0" err="1">
                <a:solidFill>
                  <a:schemeClr val="tx1"/>
                </a:solidFill>
              </a:rPr>
              <a:t>text.</a:t>
            </a:r>
            <a:r>
              <a:rPr lang="en-US" sz="2800" dirty="0" err="1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</a:t>
            </a:r>
            <a:r>
              <a:rPr lang="en-US" sz="2800" dirty="0" err="1">
                <a:solidFill>
                  <a:schemeClr val="tx1"/>
                </a:solidFill>
              </a:rPr>
              <a:t>extractWord</a:t>
            </a:r>
            <a:r>
              <a:rPr lang="en-US" sz="2800" dirty="0">
                <a:solidFill>
                  <a:schemeClr val="tx1"/>
                </a:solidFill>
              </a:rPr>
              <a:t>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49AA19-E697-421B-82EB-04D74BE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6096000" y="3055534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6951000" y="5715404"/>
            <a:ext cx="234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1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GB" sz="3950" dirty="0" err="1">
                <a:ea typeface="+mj-lt"/>
                <a:cs typeface="+mj-lt"/>
              </a:rPr>
              <a:t>Подниз</a:t>
            </a:r>
            <a:endParaRPr lang="bg-BG" dirty="0" err="1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 err="1">
                <a:cs typeface="Calibri"/>
              </a:rPr>
              <a:t>Даден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ви</a:t>
            </a:r>
            <a:r>
              <a:rPr lang="en-US" sz="3600" dirty="0">
                <a:cs typeface="Calibri"/>
              </a:rPr>
              <a:t> е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</a:t>
            </a:r>
            <a:r>
              <a:rPr lang="en-US" sz="3600" dirty="0" err="1">
                <a:cs typeface="Calibri"/>
              </a:rPr>
              <a:t>и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дума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за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премахване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r>
              <a:rPr lang="en-US" sz="3600" dirty="0" err="1">
                <a:solidFill>
                  <a:schemeClr val="tx2"/>
                </a:solidFill>
                <a:cs typeface="Calibri"/>
              </a:rPr>
              <a:t>Премахнете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</a:t>
            </a:r>
            <a:r>
              <a:rPr lang="en-US" sz="3600" dirty="0" err="1">
                <a:solidFill>
                  <a:schemeClr val="tx2"/>
                </a:solidFill>
                <a:cs typeface="Calibri"/>
              </a:rPr>
              <a:t>които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chemeClr val="tx2"/>
                </a:solidFill>
                <a:cs typeface="Calibri"/>
              </a:rPr>
              <a:t>са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еднакви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думата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за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премахване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4260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7426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64" y="3594947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54266" y="378928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579" y="3709685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34" y="5065417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82154" y="527321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5" y="5230045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3F964B5-959D-44DB-A3B9-4C558F840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Подниз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https://judge.softuni.org/Contests/Practice/Index/3178#15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0E1E8-AE72-4B1C-8FEE-0E40A1D29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 err="1"/>
              <a:t>Командата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</a:t>
            </a:r>
            <a:r>
              <a:rPr lang="en-US" sz="3600" dirty="0" err="1"/>
              <a:t>разделя</a:t>
            </a:r>
            <a:r>
              <a:rPr lang="en-US" sz="3600" dirty="0"/>
              <a:t> </a:t>
            </a:r>
            <a:r>
              <a:rPr lang="en-US" sz="3600" dirty="0" err="1"/>
              <a:t>низ</a:t>
            </a:r>
            <a:r>
              <a:rPr lang="en-US" sz="3600" dirty="0"/>
              <a:t> </a:t>
            </a:r>
            <a:r>
              <a:rPr lang="en-US" sz="3600" dirty="0" err="1"/>
              <a:t>по</a:t>
            </a:r>
            <a:r>
              <a:rPr lang="en-US" sz="3600" dirty="0"/>
              <a:t> </a:t>
            </a:r>
            <a:r>
              <a:rPr lang="en-US" sz="3600"/>
              <a:t>даден </a:t>
            </a:r>
            <a:r>
              <a:rPr lang="en-US" sz="3600" b="1">
                <a:solidFill>
                  <a:schemeClr val="bg1"/>
                </a:solidFill>
              </a:rPr>
              <a:t>разделител</a:t>
            </a:r>
            <a:endParaRPr lang="en-US" sz="3600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rgbClr val="FFA000"/>
                </a:solidFill>
              </a:rPr>
              <a:t>string[]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rgbClr val="FFA000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70A73A-45DD-4855-ABF4-35D755D74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използва</a:t>
            </a:r>
            <a:r>
              <a:rPr lang="en-US" sz="3600" dirty="0"/>
              <a:t> с </a:t>
            </a:r>
            <a:r>
              <a:rPr lang="en-US" sz="3600" dirty="0" err="1"/>
              <a:t>много</a:t>
            </a:r>
            <a:r>
              <a:rPr lang="en-US" sz="3600" dirty="0"/>
              <a:t> </a:t>
            </a:r>
            <a:r>
              <a:rPr lang="en-US" sz="3600" dirty="0" err="1"/>
              <a:t>разделители</a:t>
            </a:r>
            <a:endParaRPr lang="bg-BG" sz="3600" dirty="0" err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FFA000"/>
                </a:solidFill>
              </a:rPr>
              <a:t>char[] </a:t>
            </a:r>
            <a:r>
              <a:rPr lang="en-US" noProof="1"/>
              <a:t>separators = </a:t>
            </a:r>
            <a:r>
              <a:rPr lang="en-US" noProof="1">
                <a:solidFill>
                  <a:srgbClr val="FFA000"/>
                </a:solidFill>
              </a:rPr>
              <a:t>new char[] {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 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rgbClr val="FFA000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rgbClr val="FFA000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rgbClr val="FFA000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1CD15E-F1A0-48F1-9BC6-C7DD2F19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9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 err="1"/>
              <a:t>се</a:t>
            </a:r>
            <a:r>
              <a:rPr lang="en-US" sz="3400" dirty="0"/>
              <a:t> </a:t>
            </a:r>
            <a:r>
              <a:rPr lang="en-US" sz="3400" dirty="0" err="1"/>
              <a:t>използва</a:t>
            </a:r>
            <a:r>
              <a:rPr lang="en-US" sz="3400" dirty="0"/>
              <a:t> </a:t>
            </a:r>
            <a:r>
              <a:rPr lang="en-US" sz="3400" dirty="0" err="1"/>
              <a:t>за</a:t>
            </a:r>
            <a:r>
              <a:rPr lang="en-US" sz="3400" dirty="0"/>
              <a:t> </a:t>
            </a:r>
            <a:r>
              <a:rPr lang="en-US" sz="3400" dirty="0" err="1"/>
              <a:t>премахване</a:t>
            </a:r>
            <a:r>
              <a:rPr lang="en-US" sz="3400" dirty="0"/>
              <a:t> </a:t>
            </a:r>
            <a:r>
              <a:rPr lang="en-US" sz="3400" dirty="0" err="1"/>
              <a:t>на</a:t>
            </a:r>
            <a:r>
              <a:rPr lang="en-US" sz="3400" dirty="0"/>
              <a:t> </a:t>
            </a:r>
            <a:r>
              <a:rPr lang="en-US" sz="3400" dirty="0" err="1"/>
              <a:t>празните</a:t>
            </a:r>
            <a:r>
              <a:rPr lang="en-US" sz="3400" dirty="0"/>
              <a:t> </a:t>
            </a:r>
            <a:r>
              <a:rPr lang="en-US" sz="3400" dirty="0" err="1"/>
              <a:t>места</a:t>
            </a:r>
            <a:r>
              <a:rPr lang="en-US" sz="3400" dirty="0"/>
              <a:t> </a:t>
            </a:r>
            <a:r>
              <a:rPr lang="en-US" sz="3400" dirty="0" err="1"/>
              <a:t>от</a:t>
            </a:r>
            <a:r>
              <a:rPr lang="en-US" sz="3400" dirty="0"/>
              <a:t> </a:t>
            </a:r>
            <a:r>
              <a:rPr lang="en-US" sz="3400" dirty="0" err="1"/>
              <a:t>вър</a:t>
            </a:r>
            <a:r>
              <a:rPr lang="bg-BG" sz="3400" dirty="0"/>
              <a:t>на</a:t>
            </a:r>
            <a:r>
              <a:rPr lang="en-US" sz="3400" dirty="0" err="1"/>
              <a:t>тия</a:t>
            </a:r>
            <a:r>
              <a:rPr lang="en-US" sz="3400" dirty="0"/>
              <a:t> </a:t>
            </a:r>
            <a:r>
              <a:rPr lang="en-US" sz="3400" dirty="0" err="1"/>
              <a:t>масив</a:t>
            </a:r>
            <a:endParaRPr lang="bg-BG" sz="34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E092F1-2E54-4F1B-B3C3-B56814CD3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 err="1"/>
              <a:t>Какво</a:t>
            </a:r>
            <a:r>
              <a:rPr lang="en-GB" dirty="0"/>
              <a:t> е </a:t>
            </a:r>
            <a:r>
              <a:rPr lang="en-GB" b="1" dirty="0" err="1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Маниполация</a:t>
            </a:r>
            <a:r>
              <a:rPr lang="en-GB" dirty="0"/>
              <a:t> 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низ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Маниполация</a:t>
            </a:r>
            <a:r>
              <a:rPr lang="en-GB" dirty="0"/>
              <a:t> 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 err="1"/>
              <a:t>Търсене</a:t>
            </a:r>
            <a:r>
              <a:rPr lang="en-GB" dirty="0"/>
              <a:t>, </a:t>
            </a:r>
            <a:r>
              <a:rPr lang="en-GB" dirty="0" err="1"/>
              <a:t>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 err="1"/>
              <a:t>Разделяне</a:t>
            </a:r>
            <a:r>
              <a:rPr lang="en-GB" dirty="0"/>
              <a:t>, </a:t>
            </a:r>
            <a:r>
              <a:rPr lang="en-GB" dirty="0" err="1"/>
              <a:t>заместване</a:t>
            </a:r>
            <a:endParaRPr lang="en-GB" dirty="0" err="1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GB" b="1" dirty="0" err="1">
                <a:solidFill>
                  <a:schemeClr val="bg1"/>
                </a:solidFill>
              </a:rPr>
              <a:t>Изграждане</a:t>
            </a:r>
            <a:r>
              <a:rPr lang="en-GB" b="1" dirty="0">
                <a:solidFill>
                  <a:schemeClr val="bg1"/>
                </a:solidFill>
              </a:rPr>
              <a:t>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 err="1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</a:t>
            </a:r>
            <a:r>
              <a:rPr lang="en-GB" dirty="0" err="1"/>
              <a:t>на</a:t>
            </a:r>
            <a:r>
              <a:rPr lang="en-GB" dirty="0"/>
              <a:t> </a:t>
            </a:r>
            <a:r>
              <a:rPr lang="en-GB" dirty="0" err="1"/>
              <a:t>низ</a:t>
            </a:r>
            <a:endParaRPr lang="en-GB" dirty="0" err="1">
              <a:cs typeface="Calibri"/>
            </a:endParaRPr>
          </a:p>
          <a:p>
            <a:pPr lvl="1" indent="-360045"/>
            <a:r>
              <a:rPr lang="en-GB" dirty="0" err="1"/>
              <a:t>Чрез</a:t>
            </a:r>
            <a:r>
              <a:rPr lang="en-GB" dirty="0"/>
              <a:t> </a:t>
            </a:r>
            <a:r>
              <a:rPr lang="en-GB" dirty="0" err="1"/>
              <a:t>класа</a:t>
            </a:r>
            <a:r>
              <a:rPr lang="en-GB" dirty="0">
                <a:solidFill>
                  <a:srgbClr val="234465"/>
                </a:solidFill>
              </a:rPr>
              <a:t> </a:t>
            </a:r>
            <a:r>
              <a:rPr lang="en-GB" b="1" noProof="1">
                <a:solidFill>
                  <a:schemeClr val="bg1"/>
                </a:solidFill>
              </a:rPr>
              <a:t>StringBuilder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>
                <a:ea typeface="+mj-lt"/>
                <a:cs typeface="+mj-lt"/>
              </a:rPr>
              <a:t>Съдържание</a:t>
            </a:r>
            <a:endParaRPr lang="bg-BG" dirty="0" err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115DDF-0AF3-4B83-9D46-B9E4E0EAB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350" dirty="0">
                <a:latin typeface="Consolas"/>
              </a:rPr>
              <a:t>(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стара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нова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US" sz="335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</a:t>
            </a:r>
            <a:r>
              <a:rPr lang="bg-BG" sz="3350" dirty="0"/>
              <a:t> </a:t>
            </a:r>
            <a:r>
              <a:rPr lang="en-US" sz="3350" dirty="0" err="1"/>
              <a:t>заменя</a:t>
            </a:r>
            <a:r>
              <a:rPr lang="en-US" sz="3350" dirty="0"/>
              <a:t> </a:t>
            </a:r>
            <a:r>
              <a:rPr lang="en-US" sz="3350" dirty="0" err="1"/>
              <a:t>всички</a:t>
            </a:r>
            <a:r>
              <a:rPr lang="en-US" sz="3350" dirty="0"/>
              <a:t> </a:t>
            </a:r>
            <a:r>
              <a:rPr lang="en-US" sz="3350" dirty="0" err="1"/>
              <a:t>стари</a:t>
            </a:r>
            <a:r>
              <a:rPr lang="en-US" sz="3350" dirty="0"/>
              <a:t> </a:t>
            </a:r>
            <a:r>
              <a:rPr lang="en-US" sz="3350" dirty="0" err="1"/>
              <a:t>стойности</a:t>
            </a:r>
            <a:r>
              <a:rPr lang="en-US" sz="3350" dirty="0"/>
              <a:t> с </a:t>
            </a:r>
            <a:r>
              <a:rPr lang="en-US" sz="3350" dirty="0" err="1"/>
              <a:t>нова</a:t>
            </a:r>
            <a:r>
              <a:rPr lang="en-US" sz="3350" dirty="0"/>
              <a:t> </a:t>
            </a:r>
            <a:r>
              <a:rPr lang="en-US" sz="3350" dirty="0" err="1"/>
              <a:t>стойност</a:t>
            </a:r>
            <a:endParaRPr lang="en-US" dirty="0" err="1"/>
          </a:p>
          <a:p>
            <a:pPr marL="1066165" lvl="1" indent="-457200">
              <a:buClr>
                <a:schemeClr val="tx1"/>
              </a:buClr>
            </a:pPr>
            <a:r>
              <a:rPr lang="en-US" sz="3150" dirty="0"/>
              <a:t>Резултатът </a:t>
            </a:r>
            <a:r>
              <a:rPr lang="en-US" sz="3150" dirty="0" err="1"/>
              <a:t>връща</a:t>
            </a:r>
            <a:r>
              <a:rPr lang="en-US" sz="3150" dirty="0"/>
              <a:t> </a:t>
            </a:r>
            <a:r>
              <a:rPr lang="en-US" sz="3150" dirty="0" err="1"/>
              <a:t>нов</a:t>
            </a:r>
            <a:r>
              <a:rPr lang="en-US" sz="3150" dirty="0"/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низ</a:t>
            </a:r>
            <a:endParaRPr lang="en-US" sz="3150" b="1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rgbClr val="FFA000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rgbClr val="FFA000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rgbClr val="FFA000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BEF94-2666-4B49-9CB4-BC161083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/>
              <a:t>Текст</a:t>
            </a:r>
            <a:r>
              <a:rPr lang="en-US" sz="3950" dirty="0"/>
              <a:t> </a:t>
            </a:r>
            <a:r>
              <a:rPr lang="en-US" sz="3950" dirty="0" err="1"/>
              <a:t>филтър</a:t>
            </a:r>
            <a:endParaRPr lang="en-US" sz="3950" dirty="0" err="1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350" dirty="0" err="1">
                <a:cs typeface="Calibri"/>
              </a:rPr>
              <a:t>Даден</a:t>
            </a:r>
            <a:r>
              <a:rPr lang="en-US" sz="3350" dirty="0">
                <a:cs typeface="Calibri"/>
              </a:rPr>
              <a:t> </a:t>
            </a:r>
            <a:r>
              <a:rPr lang="en-US" sz="3350" dirty="0" err="1">
                <a:cs typeface="Calibri"/>
              </a:rPr>
              <a:t>ви</a:t>
            </a:r>
            <a:r>
              <a:rPr lang="en-US" sz="3350" dirty="0">
                <a:cs typeface="Calibri"/>
              </a:rPr>
              <a:t> е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тескст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dirty="0">
                <a:cs typeface="Calibri"/>
              </a:rPr>
              <a:t>и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низ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със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забранени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350" b="1" dirty="0" err="1">
                <a:solidFill>
                  <a:schemeClr val="bg1"/>
                </a:solidFill>
                <a:cs typeface="Calibri"/>
              </a:rPr>
              <a:t>думи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marL="989965" lvl="1" indent="-380365">
              <a:buClr>
                <a:schemeClr val="tx1"/>
              </a:buClr>
            </a:pP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15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всички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забранени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думи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със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звезди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24000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8882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48806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B770B-74FF-44F8-A265-8B2760978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US" sz="3950" dirty="0" err="1">
                <a:ea typeface="+mj-lt"/>
                <a:cs typeface="+mj-lt"/>
              </a:rPr>
              <a:t>Текст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филтър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69453" y="2349000"/>
            <a:ext cx="3721547" cy="1895997"/>
          </a:xfrm>
          <a:prstGeom prst="wedgeRoundRectCallout">
            <a:avLst>
              <a:gd name="adj1" fmla="val -78341"/>
              <a:gd name="adj2" fmla="val 7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50" b="1" noProof="1">
                <a:solidFill>
                  <a:schemeClr val="bg2"/>
                </a:solidFill>
              </a:rPr>
              <a:t>проверява </a:t>
            </a:r>
            <a:r>
              <a:rPr lang="en-US" sz="275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забранена дума</a:t>
            </a:r>
            <a:endParaRPr lang="en-US" sz="2750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думата</a:t>
            </a:r>
            <a:r>
              <a:rPr lang="en-US" sz="2750" b="1" dirty="0">
                <a:solidFill>
                  <a:schemeClr val="bg2"/>
                </a:solidFill>
              </a:rPr>
              <a:t> </a:t>
            </a:r>
            <a:r>
              <a:rPr lang="en-US" sz="2750" b="1" dirty="0" err="1">
                <a:solidFill>
                  <a:schemeClr val="bg2"/>
                </a:solidFill>
              </a:rPr>
              <a:t>със</a:t>
            </a:r>
            <a:r>
              <a:rPr lang="en-US" sz="2750" b="1" dirty="0">
                <a:solidFill>
                  <a:schemeClr val="bg2"/>
                </a:solidFill>
              </a:rPr>
              <a:t> </a:t>
            </a:r>
            <a:r>
              <a:rPr lang="en-US" sz="2750" b="1" dirty="0" err="1">
                <a:solidFill>
                  <a:schemeClr val="bg2"/>
                </a:solidFill>
              </a:rPr>
              <a:t>звезди</a:t>
            </a:r>
            <a:endParaRPr lang="en-US" sz="27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https://judge.softuni.org/Contests/Practice/Index/3178#16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7A51E5-CE33-4D5E-9DC2-C958A08A7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1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C15C363C-482D-F742-78EC-CA074F14A9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употреба, сравнение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5C8D7C0-E2D0-21D1-AA72-C3A9B00AF5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Използване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на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класа</a:t>
            </a:r>
            <a:r>
              <a:rPr lang="en-GB" sz="5350" dirty="0">
                <a:ea typeface="+mj-lt"/>
                <a:cs typeface="+mj-lt"/>
              </a:rPr>
              <a:t> StringBuilder 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3732" y="1121745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50" b="1" noProof="1">
                <a:solidFill>
                  <a:schemeClr val="bg1"/>
                </a:solidFill>
              </a:rPr>
              <a:t>StringBuilder</a:t>
            </a:r>
            <a:r>
              <a:rPr lang="en-US" sz="3250" dirty="0"/>
              <a:t> </a:t>
            </a:r>
            <a:r>
              <a:rPr lang="en-US" sz="3250" dirty="0" err="1"/>
              <a:t>използва</a:t>
            </a:r>
            <a:r>
              <a:rPr lang="en-US" sz="3250" dirty="0"/>
              <a:t> </a:t>
            </a:r>
            <a:r>
              <a:rPr lang="en-US" sz="3250" dirty="0" err="1"/>
              <a:t>буферно</a:t>
            </a:r>
            <a:r>
              <a:rPr lang="en-US" sz="3250" dirty="0"/>
              <a:t> </a:t>
            </a:r>
            <a:r>
              <a:rPr lang="en-US" sz="3250" dirty="0" err="1"/>
              <a:t>пространство</a:t>
            </a:r>
            <a:r>
              <a:rPr lang="en-US" sz="3250" dirty="0"/>
              <a:t>, </a:t>
            </a:r>
            <a:r>
              <a:rPr lang="en-US" sz="3250" dirty="0" err="1"/>
              <a:t>което</a:t>
            </a:r>
            <a:r>
              <a:rPr lang="en-US" sz="3250" dirty="0"/>
              <a:t> е </a:t>
            </a:r>
            <a:r>
              <a:rPr lang="en-US" sz="3250" dirty="0" err="1"/>
              <a:t>разпределено</a:t>
            </a:r>
            <a:r>
              <a:rPr lang="en-US" sz="3250" dirty="0"/>
              <a:t> </a:t>
            </a:r>
            <a:r>
              <a:rPr lang="en-US" sz="3250" dirty="0" err="1"/>
              <a:t>предварително</a:t>
            </a:r>
            <a:endParaRPr lang="en-US" sz="3250">
              <a:cs typeface="Calibri"/>
            </a:endParaRPr>
          </a:p>
          <a:p>
            <a:pPr lvl="1" indent="-360045"/>
            <a:r>
              <a:rPr lang="en-US" sz="3150" dirty="0" err="1"/>
              <a:t>Не</a:t>
            </a:r>
            <a:r>
              <a:rPr lang="en-US" sz="3150" dirty="0"/>
              <a:t> </a:t>
            </a:r>
            <a:r>
              <a:rPr lang="en-US" sz="3150" dirty="0" err="1"/>
              <a:t>заделя</a:t>
            </a:r>
            <a:r>
              <a:rPr lang="en-US" sz="3150" dirty="0"/>
              <a:t> </a:t>
            </a:r>
            <a:r>
              <a:rPr lang="en-US" sz="3150" dirty="0" err="1"/>
              <a:t>памет</a:t>
            </a:r>
            <a:r>
              <a:rPr lang="en-US" sz="3150" dirty="0"/>
              <a:t> 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повечето</a:t>
            </a:r>
            <a:r>
              <a:rPr lang="en-US" sz="3150" dirty="0"/>
              <a:t> </a:t>
            </a:r>
            <a:r>
              <a:rPr lang="en-US" sz="3150" dirty="0" err="1"/>
              <a:t>операции</a:t>
            </a:r>
            <a:r>
              <a:rPr lang="en-US" sz="3150" dirty="0"/>
              <a:t>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</a:t>
            </a:r>
            <a:r>
              <a:rPr lang="en-US" sz="3150" dirty="0" err="1"/>
              <a:t>добра</a:t>
            </a:r>
            <a:r>
              <a:rPr lang="en-US" sz="3150" dirty="0"/>
              <a:t> </a:t>
            </a:r>
            <a:r>
              <a:rPr lang="en-US" sz="3150" dirty="0" err="1"/>
              <a:t>производителност</a:t>
            </a:r>
            <a:endParaRPr lang="en-US" sz="315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317" y="2100055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1180011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1724499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-87335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1988386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 err="1"/>
              <a:t>Дължина</a:t>
            </a:r>
            <a:r>
              <a:rPr lang="en-US" sz="2750" b="1" dirty="0"/>
              <a:t>= 9</a:t>
            </a:r>
            <a:endParaRPr lang="en-US" sz="2750" b="1">
              <a:cs typeface="Calibri"/>
            </a:endParaRPr>
          </a:p>
          <a:p>
            <a:pPr lvl="1"/>
            <a:r>
              <a:rPr lang="en-US" sz="2750" b="1" dirty="0" err="1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1143595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 err="1"/>
              <a:t>Капацитет</a:t>
            </a:r>
            <a:endParaRPr lang="en-US" sz="2799" b="1" dirty="0" err="1"/>
          </a:p>
        </p:txBody>
      </p:sp>
      <p:sp>
        <p:nvSpPr>
          <p:cNvPr id="20" name="TextBox 19"/>
          <p:cNvSpPr txBox="1"/>
          <p:nvPr/>
        </p:nvSpPr>
        <p:spPr>
          <a:xfrm>
            <a:off x="6428421" y="3064229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 err="1"/>
              <a:t>Използван</a:t>
            </a:r>
            <a:r>
              <a:rPr lang="en-US" sz="2750" b="1" dirty="0"/>
              <a:t> </a:t>
            </a:r>
            <a:r>
              <a:rPr lang="en-US" sz="2750" b="1" dirty="0" err="1"/>
              <a:t>буфер</a:t>
            </a:r>
            <a:r>
              <a:rPr lang="en-US" sz="2750" b="1" dirty="0"/>
              <a:t>, </a:t>
            </a:r>
            <a:r>
              <a:rPr lang="en-US" sz="2750" b="1" dirty="0" err="1"/>
              <a:t>дължина</a:t>
            </a:r>
            <a:endParaRPr lang="bg-BG" dirty="0" err="1"/>
          </a:p>
        </p:txBody>
      </p:sp>
      <p:sp>
        <p:nvSpPr>
          <p:cNvPr id="21" name="TextBox 20"/>
          <p:cNvSpPr txBox="1"/>
          <p:nvPr/>
        </p:nvSpPr>
        <p:spPr>
          <a:xfrm>
            <a:off x="9417168" y="3068514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 err="1"/>
              <a:t>Неизползван</a:t>
            </a:r>
            <a:r>
              <a:rPr lang="en-US" sz="2750" b="1" dirty="0"/>
              <a:t> </a:t>
            </a:r>
            <a:r>
              <a:rPr lang="en-US" sz="2750" b="1" dirty="0" err="1"/>
              <a:t>буфер</a:t>
            </a:r>
            <a:endParaRPr lang="bg-BG" dirty="0" err="1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A4BAF7-0059-4C2E-AC55-F1344F9E10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Използвайте</a:t>
            </a:r>
            <a:r>
              <a:rPr lang="en-US" sz="3600" dirty="0"/>
              <a:t>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 з</a:t>
            </a:r>
            <a:r>
              <a:rPr lang="en-US" sz="3600" dirty="0"/>
              <a:t>а </a:t>
            </a:r>
            <a:r>
              <a:rPr lang="en-US" sz="3600" dirty="0" err="1"/>
              <a:t>да</a:t>
            </a:r>
            <a:br>
              <a:rPr lang="en-US" sz="3600" dirty="0">
                <a:cs typeface="Calibri"/>
              </a:rPr>
            </a:br>
            <a:r>
              <a:rPr lang="en-US" sz="3600" dirty="0" err="1"/>
              <a:t>създавате</a:t>
            </a:r>
            <a:r>
              <a:rPr lang="en-US" sz="3600" dirty="0"/>
              <a:t> / </a:t>
            </a:r>
            <a:r>
              <a:rPr lang="en-US" sz="3600" dirty="0" err="1"/>
              <a:t>модефицирате</a:t>
            </a:r>
            <a:r>
              <a:rPr lang="en-US" sz="3600" dirty="0"/>
              <a:t>  </a:t>
            </a:r>
            <a:r>
              <a:rPr lang="en-US" sz="3600" dirty="0" err="1"/>
              <a:t>низ</a:t>
            </a:r>
            <a:endParaRPr lang="bg-BG" sz="3600" dirty="0" err="1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 err="1"/>
              <a:t>Употреба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класа</a:t>
            </a:r>
            <a:r>
              <a:rPr lang="en-GB" sz="3950" dirty="0"/>
              <a:t> </a:t>
            </a:r>
            <a:r>
              <a:rPr lang="en-GB" sz="3950" noProof="1"/>
              <a:t>StringBuilder</a:t>
            </a:r>
            <a:endParaRPr lang="en-GB" sz="3950" dirty="0">
              <a:cs typeface="Calibri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 err="1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11A6C8-56D4-48A1-A534-1D5A627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низове</a:t>
            </a:r>
            <a:r>
              <a:rPr lang="en-US" sz="3600" dirty="0"/>
              <a:t> е </a:t>
            </a:r>
            <a:r>
              <a:rPr lang="en-US" sz="3600" b="1" dirty="0" err="1">
                <a:solidFill>
                  <a:schemeClr val="bg1"/>
                </a:solidFill>
              </a:rPr>
              <a:t>бавна</a:t>
            </a:r>
            <a:r>
              <a:rPr lang="en-US" sz="3600" dirty="0"/>
              <a:t> </a:t>
            </a:r>
            <a:r>
              <a:rPr lang="en-US" sz="3600" dirty="0" err="1"/>
              <a:t>операция</a:t>
            </a:r>
            <a:r>
              <a:rPr lang="en-US" sz="3600" dirty="0"/>
              <a:t>, </a:t>
            </a:r>
            <a:r>
              <a:rPr lang="en-US" sz="3600" dirty="0" err="1"/>
              <a:t>защото</a:t>
            </a:r>
            <a:r>
              <a:rPr lang="en-US" sz="3600" dirty="0"/>
              <a:t> </a:t>
            </a:r>
            <a:r>
              <a:rPr lang="en-US" sz="3600" dirty="0" err="1"/>
              <a:t>при</a:t>
            </a:r>
            <a:r>
              <a:rPr lang="en-US" sz="3600" dirty="0"/>
              <a:t> </a:t>
            </a:r>
            <a:r>
              <a:rPr lang="en-US" sz="3600" dirty="0" err="1"/>
              <a:t>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създава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нов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низ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 err="1"/>
              <a:t>Конкатенация</a:t>
            </a:r>
            <a:r>
              <a:rPr lang="en-GB" sz="3950" dirty="0"/>
              <a:t> и </a:t>
            </a:r>
            <a:r>
              <a:rPr lang="en-GB" sz="3950" noProof="1"/>
              <a:t>StringBuilder</a:t>
            </a:r>
            <a:r>
              <a:rPr lang="bg-BG" sz="3950" noProof="1"/>
              <a:t> (1)</a:t>
            </a:r>
            <a:endParaRPr lang="en-GB" sz="395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rgbClr val="FFA000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73625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C66187-3229-4719-A12A-FF0DD517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Използване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cs typeface="Calibri"/>
              </a:rPr>
              <a:t>на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 err="1"/>
              <a:t>Конкатенация</a:t>
            </a:r>
            <a:r>
              <a:rPr lang="en-GB" sz="3950" dirty="0"/>
              <a:t> и </a:t>
            </a:r>
            <a:r>
              <a:rPr lang="en-GB" sz="3950" noProof="1"/>
              <a:t>StringBuilder</a:t>
            </a:r>
            <a:r>
              <a:rPr lang="bg-BG" sz="3950" noProof="1"/>
              <a:t> (2)</a:t>
            </a:r>
            <a:endParaRPr lang="en-GB" sz="395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16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CAD14-5062-42AB-8A16-A69F1462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6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dirty="0"/>
              <a:t> – </a:t>
            </a:r>
            <a:r>
              <a:rPr lang="en-GB" sz="3350" dirty="0" err="1"/>
              <a:t>добавя</a:t>
            </a:r>
            <a:r>
              <a:rPr lang="en-GB" sz="3350" dirty="0"/>
              <a:t> </a:t>
            </a:r>
            <a:r>
              <a:rPr lang="en-GB" sz="3350" dirty="0" err="1"/>
              <a:t>текст</a:t>
            </a:r>
            <a:r>
              <a:rPr lang="en-GB" sz="3350" dirty="0"/>
              <a:t> </a:t>
            </a:r>
            <a:r>
              <a:rPr lang="en-GB" sz="3350" dirty="0" err="1"/>
              <a:t>в</a:t>
            </a:r>
            <a:r>
              <a:rPr lang="en-GB" sz="3350" dirty="0"/>
              <a:t> </a:t>
            </a:r>
            <a:r>
              <a:rPr lang="en-GB" sz="3350" dirty="0" err="1"/>
              <a:t>края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низ</a:t>
            </a:r>
            <a:r>
              <a:rPr lang="en-US" sz="3350" dirty="0"/>
              <a:t>a</a:t>
            </a:r>
            <a:endParaRPr lang="bg-BG" sz="335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350" dirty="0"/>
              <a:t> – </a:t>
            </a:r>
            <a:r>
              <a:rPr lang="en-GB" sz="3350" dirty="0" err="1"/>
              <a:t>пази</a:t>
            </a:r>
            <a:r>
              <a:rPr lang="en-GB" sz="3350" dirty="0"/>
              <a:t> </a:t>
            </a:r>
            <a:r>
              <a:rPr lang="en-GB" sz="3350" dirty="0" err="1"/>
              <a:t>дължината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низа</a:t>
            </a:r>
            <a:r>
              <a:rPr lang="en-GB" sz="3350" dirty="0"/>
              <a:t> в </a:t>
            </a:r>
            <a:r>
              <a:rPr lang="en-GB" sz="3350" dirty="0" err="1"/>
              <a:t>буфера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/>
              <a:t> </a:t>
            </a:r>
            <a:r>
              <a:rPr lang="en-GB" sz="3350" dirty="0"/>
              <a:t>– </a:t>
            </a:r>
            <a:r>
              <a:rPr lang="en-GB" sz="3350" dirty="0" err="1"/>
              <a:t>премахва</a:t>
            </a:r>
            <a:r>
              <a:rPr lang="en-GB" sz="3350" dirty="0"/>
              <a:t> </a:t>
            </a:r>
            <a:r>
              <a:rPr lang="en-GB" sz="3350" dirty="0" err="1"/>
              <a:t>всички</a:t>
            </a:r>
            <a:r>
              <a:rPr lang="en-GB" sz="3350" dirty="0"/>
              <a:t> </a:t>
            </a:r>
            <a:r>
              <a:rPr lang="en-GB" sz="3350" dirty="0" err="1"/>
              <a:t>символи</a:t>
            </a:r>
            <a:endParaRPr lang="en-GB" b="1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(1)</a:t>
            </a:r>
            <a:endParaRPr lang="bg-BG" sz="395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r>
              <a:rPr lang="en-GB" sz="2799" i="1">
                <a:solidFill>
                  <a:schemeClr val="accent2"/>
                </a:solidFill>
              </a:rPr>
              <a:t>// 25</a:t>
            </a:r>
            <a:endParaRPr lang="en-GB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F1FA9F-4F73-49B4-B172-AA8868445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индекс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]</a:t>
            </a:r>
            <a:r>
              <a:rPr lang="en-GB" sz="3350" dirty="0"/>
              <a:t> – </a:t>
            </a:r>
            <a:r>
              <a:rPr lang="en-US" sz="3350" dirty="0" err="1"/>
              <a:t>връща</a:t>
            </a:r>
            <a:r>
              <a:rPr lang="en-US" sz="3350" dirty="0"/>
              <a:t> </a:t>
            </a:r>
            <a:r>
              <a:rPr lang="en-US" sz="3350" dirty="0" err="1"/>
              <a:t>символ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даден</a:t>
            </a:r>
            <a:r>
              <a:rPr lang="en-US" sz="3350" dirty="0"/>
              <a:t> </a:t>
            </a:r>
            <a:r>
              <a:rPr lang="en-US" sz="3350" dirty="0" err="1"/>
              <a:t>индекс</a:t>
            </a:r>
            <a:endParaRPr lang="en-GB" sz="3350" b="1" dirty="0" err="1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35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350" noProof="1">
                <a:latin typeface="Consolas"/>
              </a:rPr>
              <a:t>(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индекс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, string </a:t>
            </a:r>
            <a:r>
              <a:rPr lang="en-GB" sz="3350" b="1" dirty="0" err="1">
                <a:solidFill>
                  <a:schemeClr val="bg1"/>
                </a:solidFill>
                <a:latin typeface="Consolas"/>
              </a:rPr>
              <a:t>низ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dirty="0"/>
              <a:t>–  </a:t>
            </a:r>
            <a:r>
              <a:rPr lang="en-GB" sz="3350" dirty="0" err="1"/>
              <a:t>вмъква</a:t>
            </a:r>
            <a:r>
              <a:rPr lang="en-GB" sz="3350" dirty="0"/>
              <a:t> </a:t>
            </a:r>
            <a:r>
              <a:rPr lang="en-GB" sz="3350" dirty="0" err="1"/>
              <a:t>низ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 </a:t>
            </a:r>
            <a:r>
              <a:rPr lang="en-GB" sz="3350" dirty="0" err="1"/>
              <a:t>определен</a:t>
            </a:r>
            <a:r>
              <a:rPr lang="en-GB" sz="3350" dirty="0"/>
              <a:t> </a:t>
            </a:r>
            <a:r>
              <a:rPr lang="en-GB" sz="3350" dirty="0" err="1"/>
              <a:t>индекс</a:t>
            </a:r>
            <a:endParaRPr lang="en-US" sz="335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(2)</a:t>
            </a:r>
            <a:endParaRPr lang="bg-BG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B8DF62-3701-4BB7-8FD9-CF0095661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6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4363BF8-376D-0EBB-9F73-CBC68D400D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 и създаване</a:t>
            </a:r>
            <a:endParaRPr lang="bg-BG" sz="395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C64761-627D-1A99-C8E1-AFE554825C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Какво</a:t>
            </a:r>
            <a:r>
              <a:rPr lang="en-GB" sz="5350" dirty="0">
                <a:ea typeface="+mj-lt"/>
                <a:cs typeface="+mj-lt"/>
              </a:rPr>
              <a:t> е </a:t>
            </a:r>
            <a:r>
              <a:rPr lang="en-GB" sz="5350" dirty="0" err="1">
                <a:ea typeface="+mj-lt"/>
                <a:cs typeface="+mj-lt"/>
              </a:rPr>
              <a:t>низ</a:t>
            </a:r>
            <a:r>
              <a:rPr lang="en-GB" sz="5350" dirty="0">
                <a:ea typeface="+mj-lt"/>
                <a:cs typeface="+mj-lt"/>
              </a:rPr>
              <a:t>?</a:t>
            </a:r>
            <a:endParaRPr lang="bg-BG" sz="5350" b="0">
              <a:ea typeface="+mj-lt"/>
              <a:cs typeface="+mj-lt"/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</a:t>
            </a:r>
            <a:r>
              <a:rPr lang="en-GB" sz="3400" b="1" dirty="0" err="1">
                <a:solidFill>
                  <a:schemeClr val="bg1"/>
                </a:solidFill>
                <a:latin typeface="Consolas"/>
              </a:rPr>
              <a:t>нова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400" b="1" dirty="0" err="1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 err="1"/>
              <a:t>заменя</a:t>
            </a:r>
            <a:r>
              <a:rPr lang="en-GB" sz="3400" dirty="0"/>
              <a:t> </a:t>
            </a:r>
            <a:r>
              <a:rPr lang="en-GB" sz="3400" dirty="0" err="1"/>
              <a:t>всички</a:t>
            </a:r>
            <a:r>
              <a:rPr lang="en-GB" sz="3400" dirty="0"/>
              <a:t> </a:t>
            </a:r>
            <a:r>
              <a:rPr lang="en-GB" sz="3400" dirty="0" err="1"/>
              <a:t>стари</a:t>
            </a:r>
            <a:r>
              <a:rPr lang="en-GB" sz="3400" dirty="0"/>
              <a:t> </a:t>
            </a:r>
            <a:r>
              <a:rPr lang="en-GB" sz="3400" dirty="0" err="1"/>
              <a:t>стойности</a:t>
            </a:r>
            <a:r>
              <a:rPr lang="en-GB" sz="3400" dirty="0"/>
              <a:t> с </a:t>
            </a:r>
            <a:r>
              <a:rPr lang="en-GB" sz="3400" dirty="0" err="1"/>
              <a:t>нова</a:t>
            </a:r>
            <a:r>
              <a:rPr lang="en-GB" sz="3400" dirty="0"/>
              <a:t> </a:t>
            </a:r>
            <a:r>
              <a:rPr lang="en-GB" sz="3400" dirty="0" err="1"/>
              <a:t>стойност</a:t>
            </a:r>
            <a:endParaRPr lang="en-GB" sz="3400" dirty="0" err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</a:t>
            </a:r>
            <a:r>
              <a:rPr lang="en-GB" sz="3400" dirty="0" err="1"/>
              <a:t>връща</a:t>
            </a:r>
            <a:r>
              <a:rPr lang="en-GB" sz="3400" dirty="0"/>
              <a:t> </a:t>
            </a:r>
            <a:r>
              <a:rPr lang="en-GB" sz="3400" b="1" dirty="0" err="1">
                <a:solidFill>
                  <a:schemeClr val="bg1"/>
                </a:solidFill>
              </a:rPr>
              <a:t>низ</a:t>
            </a:r>
            <a:endParaRPr lang="en-GB" sz="3400" dirty="0" err="1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E6CC5-647F-4CAF-8FFB-7CAEED505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1"/>
            <a:ext cx="10737899" cy="4748837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Низовете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неизменими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поредици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от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unicode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chemeClr val="bg2"/>
                </a:solidFill>
                <a:ea typeface="+mn-lt"/>
                <a:cs typeface="+mn-lt"/>
              </a:rPr>
              <a:t>знаци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Методи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за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операции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на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низ</a:t>
            </a:r>
            <a:endParaRPr lang="en-US" sz="3600" dirty="0" err="1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  <a:buClr>
                <a:schemeClr val="bg2"/>
              </a:buClr>
            </a:pPr>
            <a:r>
              <a:rPr lang="en-US" sz="36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en-US" sz="3600" dirty="0" err="1">
                <a:solidFill>
                  <a:schemeClr val="bg2"/>
                </a:solidFill>
              </a:rPr>
              <a:t>ефективно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изгражадане</a:t>
            </a:r>
            <a:r>
              <a:rPr lang="en-US" sz="3600" dirty="0">
                <a:solidFill>
                  <a:schemeClr val="bg2"/>
                </a:solidFill>
              </a:rPr>
              <a:t> / </a:t>
            </a:r>
            <a:r>
              <a:rPr lang="en-US" sz="3600" dirty="0" err="1">
                <a:solidFill>
                  <a:schemeClr val="bg2"/>
                </a:solidFill>
              </a:rPr>
              <a:t>модефикация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низ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CE0C33-101E-459A-90B8-7DFCE88F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8706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867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1115975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00" dirty="0" err="1"/>
              <a:t>Низът</a:t>
            </a:r>
            <a:r>
              <a:rPr lang="en-US" sz="3300" dirty="0"/>
              <a:t> е </a:t>
            </a:r>
            <a:r>
              <a:rPr lang="en-US" sz="3300" b="1" dirty="0" err="1">
                <a:solidFill>
                  <a:schemeClr val="bg1"/>
                </a:solidFill>
              </a:rPr>
              <a:t>редица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b="1" dirty="0" err="1">
                <a:solidFill>
                  <a:schemeClr val="bg1"/>
                </a:solidFill>
              </a:rPr>
              <a:t>от</a:t>
            </a:r>
            <a:r>
              <a:rPr lang="en-US" sz="3300" b="1" dirty="0">
                <a:solidFill>
                  <a:schemeClr val="bg1"/>
                </a:solidFill>
              </a:rPr>
              <a:t> </a:t>
            </a:r>
            <a:r>
              <a:rPr lang="en-US" sz="3300" b="1" dirty="0" err="1">
                <a:solidFill>
                  <a:schemeClr val="bg1"/>
                </a:solidFill>
              </a:rPr>
              <a:t>символи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(</a:t>
            </a:r>
            <a:r>
              <a:rPr lang="en-US" sz="3300" dirty="0" err="1"/>
              <a:t>текст</a:t>
            </a:r>
            <a:r>
              <a:rPr lang="en-US" sz="3300" dirty="0"/>
              <a:t>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 err="1"/>
              <a:t>Низът</a:t>
            </a:r>
            <a:r>
              <a:rPr lang="en-US" sz="3300" dirty="0"/>
              <a:t> е </a:t>
            </a:r>
            <a:r>
              <a:rPr lang="en-US" sz="3300" b="1" dirty="0" err="1">
                <a:solidFill>
                  <a:schemeClr val="bg1"/>
                </a:solidFill>
              </a:rPr>
              <a:t>тип</a:t>
            </a:r>
            <a:r>
              <a:rPr lang="en-US" sz="3300" b="1" dirty="0">
                <a:solidFill>
                  <a:schemeClr val="bg1"/>
                </a:solidFill>
              </a:rPr>
              <a:t> </a:t>
            </a:r>
            <a:r>
              <a:rPr lang="en-US" sz="3300" b="1" dirty="0" err="1">
                <a:solidFill>
                  <a:schemeClr val="bg1"/>
                </a:solidFill>
              </a:rPr>
              <a:t>данни</a:t>
            </a:r>
            <a:r>
              <a:rPr lang="en-US" sz="3300" b="1" dirty="0">
                <a:solidFill>
                  <a:schemeClr val="bg1"/>
                </a:solidFill>
              </a:rPr>
              <a:t>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 err="1"/>
              <a:t>Декларира</a:t>
            </a:r>
            <a:r>
              <a:rPr lang="en-US" sz="3300" dirty="0"/>
              <a:t> </a:t>
            </a:r>
            <a:r>
              <a:rPr lang="en-US" sz="3300" dirty="0" err="1"/>
              <a:t>се</a:t>
            </a:r>
            <a:r>
              <a:rPr lang="en-US" sz="3300" dirty="0"/>
              <a:t> с</a:t>
            </a:r>
            <a:r>
              <a:rPr lang="en-US" sz="3300" dirty="0">
                <a:latin typeface="Calibri"/>
                <a:cs typeface="Calibri"/>
              </a:rPr>
              <a:t> </a:t>
            </a:r>
            <a:r>
              <a:rPr lang="en-US" sz="3300" dirty="0" err="1">
                <a:latin typeface="Calibri"/>
                <a:cs typeface="Calibri"/>
              </a:rPr>
              <a:t>ключувата</a:t>
            </a:r>
            <a:r>
              <a:rPr lang="en-US" sz="3300" dirty="0">
                <a:latin typeface="Calibri"/>
                <a:cs typeface="Calibri"/>
              </a:rPr>
              <a:t> </a:t>
            </a:r>
            <a:r>
              <a:rPr lang="en-US" sz="3300" dirty="0" err="1">
                <a:latin typeface="Calibri"/>
                <a:cs typeface="Calibri"/>
              </a:rPr>
              <a:t>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 err="1"/>
              <a:t>Тя</a:t>
            </a:r>
            <a:r>
              <a:rPr lang="en-US" sz="3300" dirty="0"/>
              <a:t> е </a:t>
            </a:r>
            <a:r>
              <a:rPr lang="en-US" sz="3300" dirty="0" err="1"/>
              <a:t>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</a:t>
            </a:r>
            <a:r>
              <a:rPr lang="en-US" sz="3300" dirty="0" err="1"/>
              <a:t>тип</a:t>
            </a:r>
            <a:r>
              <a:rPr lang="en-US" sz="3300" dirty="0"/>
              <a:t> </a:t>
            </a:r>
            <a:r>
              <a:rPr lang="en-US" sz="3300" dirty="0" err="1"/>
              <a:t>данни</a:t>
            </a:r>
            <a:endParaRPr lang="en-US" sz="3300" dirty="0" err="1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 err="1"/>
              <a:t>Низовете</a:t>
            </a:r>
            <a:r>
              <a:rPr lang="en-US" sz="3300" dirty="0"/>
              <a:t> </a:t>
            </a:r>
            <a:r>
              <a:rPr lang="en-US" sz="3300" dirty="0" err="1"/>
              <a:t>са</a:t>
            </a:r>
            <a:r>
              <a:rPr lang="en-US" sz="3300" dirty="0"/>
              <a:t> </a:t>
            </a:r>
            <a:r>
              <a:rPr lang="en-US" sz="3300" dirty="0" err="1"/>
              <a:t>обградени</a:t>
            </a:r>
            <a:r>
              <a:rPr lang="en-US" sz="3300" dirty="0"/>
              <a:t> в </a:t>
            </a:r>
            <a:r>
              <a:rPr lang="en-US" sz="3300" dirty="0" err="1"/>
              <a:t>кавички</a:t>
            </a:r>
            <a:r>
              <a:rPr lang="en-US" sz="3300" dirty="0"/>
              <a:t>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 err="1"/>
              <a:t>Конкатенация</a:t>
            </a:r>
            <a:r>
              <a:rPr lang="en-US" sz="3300" dirty="0"/>
              <a:t> </a:t>
            </a:r>
            <a:r>
              <a:rPr lang="en-US" sz="3300" dirty="0" err="1"/>
              <a:t>на</a:t>
            </a:r>
            <a:r>
              <a:rPr lang="en-US" sz="3300" dirty="0"/>
              <a:t> </a:t>
            </a:r>
            <a:r>
              <a:rPr lang="en-US" sz="3300" dirty="0" err="1"/>
              <a:t>два</a:t>
            </a:r>
            <a:r>
              <a:rPr lang="en-US" sz="3300" dirty="0"/>
              <a:t> </a:t>
            </a:r>
            <a:r>
              <a:rPr lang="en-US" sz="3300" dirty="0" err="1"/>
              <a:t>низа</a:t>
            </a:r>
            <a:r>
              <a:rPr lang="en-US" sz="3300" dirty="0"/>
              <a:t> </a:t>
            </a:r>
            <a:r>
              <a:rPr lang="en-US" sz="3300" dirty="0" err="1"/>
              <a:t>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Какво</a:t>
            </a:r>
            <a:r>
              <a:rPr lang="en-US" sz="3950" dirty="0"/>
              <a:t> е </a:t>
            </a:r>
            <a:r>
              <a:rPr lang="en-US" sz="3950" dirty="0" err="1"/>
              <a:t>низ</a:t>
            </a:r>
            <a:r>
              <a:rPr lang="en-US" sz="3950" dirty="0"/>
              <a:t>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7609" y="4365104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67609" y="5742025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6A1814-B677-49CD-BFC8-FA9BB8C25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>
                <a:ea typeface="+mn-lt"/>
                <a:cs typeface="+mn-lt"/>
              </a:rPr>
              <a:t>Низовете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са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</a:t>
            </a:r>
            <a:r>
              <a:rPr lang="en-US" sz="3600" dirty="0" err="1">
                <a:ea typeface="+mn-lt"/>
                <a:cs typeface="+mn-lt"/>
              </a:rPr>
              <a:t>само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за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четене</a:t>
            </a:r>
            <a:r>
              <a:rPr lang="en-US" sz="3600" dirty="0">
                <a:ea typeface="+mn-lt"/>
                <a:cs typeface="+mn-lt"/>
              </a:rPr>
              <a:t>) </a:t>
            </a:r>
            <a:r>
              <a:rPr lang="en-US" sz="3600" dirty="0" err="1">
                <a:ea typeface="+mn-lt"/>
                <a:cs typeface="+mn-lt"/>
              </a:rPr>
              <a:t>поредици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от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en-US" sz="3600" dirty="0" err="1">
                <a:ea typeface="+mn-lt"/>
                <a:cs typeface="+mn-lt"/>
              </a:rPr>
              <a:t>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Достъпват</a:t>
            </a:r>
            <a:r>
              <a:rPr lang="en-US" sz="3600" dirty="0"/>
              <a:t> </a:t>
            </a:r>
            <a:r>
              <a:rPr lang="en-US" sz="3600" dirty="0" err="1"/>
              <a:t>се</a:t>
            </a:r>
            <a:r>
              <a:rPr lang="en-US" sz="3600" dirty="0"/>
              <a:t> 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индекс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en-US" sz="3600" dirty="0" err="1"/>
              <a:t>само</a:t>
            </a:r>
            <a:r>
              <a:rPr lang="en-US" sz="3600" dirty="0"/>
              <a:t> </a:t>
            </a:r>
            <a:r>
              <a:rPr lang="en-US" sz="3600" dirty="0" err="1"/>
              <a:t>за</a:t>
            </a:r>
            <a:r>
              <a:rPr lang="en-US" sz="3600" dirty="0"/>
              <a:t> </a:t>
            </a:r>
            <a:r>
              <a:rPr lang="en-US" sz="3600" dirty="0" err="1"/>
              <a:t>четене</a:t>
            </a:r>
            <a:r>
              <a:rPr lang="en-US" sz="3600" dirty="0"/>
              <a:t>)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Низовете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Низове</a:t>
            </a:r>
            <a:r>
              <a:rPr lang="en-US" sz="3950" dirty="0"/>
              <a:t> в C#</a:t>
            </a:r>
            <a:endParaRPr lang="bg-BG" sz="395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343530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5BFF5-3EF3-4381-91F5-473EAE8193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ea typeface="+mn-lt"/>
                <a:cs typeface="+mn-lt"/>
              </a:rPr>
              <a:t>Низът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инициализира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 err="1"/>
              <a:t>Четене</a:t>
            </a:r>
            <a:r>
              <a:rPr lang="en-US" sz="3350" dirty="0"/>
              <a:t> </a:t>
            </a:r>
            <a:r>
              <a:rPr lang="en-US" sz="3350" dirty="0" err="1"/>
              <a:t>на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низ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 </a:t>
            </a:r>
            <a:r>
              <a:rPr lang="en-US" sz="3350" dirty="0" err="1"/>
              <a:t>конзолата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 err="1"/>
              <a:t>Конвентиране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Инициализиране 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низ</a:t>
            </a:r>
            <a:endParaRPr lang="bg-BG" sz="395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6106" y="1849196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498" y="3193865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6426" y="4795476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24B891-A9FB-4273-A3DF-AFBB182C5D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924055D-6D8C-94C1-F662-E08900EC91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Конкатенация, </a:t>
            </a:r>
            <a:r>
              <a:rPr lang="bg-BG" sz="3950" dirty="0" err="1">
                <a:cs typeface="Arial"/>
              </a:rPr>
              <a:t>подниз</a:t>
            </a:r>
            <a:r>
              <a:rPr lang="bg-BG" sz="3950" dirty="0">
                <a:cs typeface="Arial"/>
              </a:rPr>
              <a:t>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A893837-BC05-655B-B927-EB41C3893E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ea typeface="+mj-lt"/>
                <a:cs typeface="+mj-lt"/>
              </a:rPr>
              <a:t>Манипулиране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на</a:t>
            </a:r>
            <a:r>
              <a:rPr lang="en-GB" sz="5350" dirty="0">
                <a:ea typeface="+mj-lt"/>
                <a:cs typeface="+mj-lt"/>
              </a:rPr>
              <a:t> </a:t>
            </a:r>
            <a:r>
              <a:rPr lang="en-GB" sz="5350" dirty="0" err="1">
                <a:ea typeface="+mj-lt"/>
                <a:cs typeface="+mj-lt"/>
              </a:rPr>
              <a:t>низ</a:t>
            </a:r>
            <a:endParaRPr lang="bg-BG" sz="5350" b="0">
              <a:ea typeface="+mj-lt"/>
              <a:cs typeface="+mj-lt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 err="1"/>
              <a:t>Използваме</a:t>
            </a:r>
            <a:r>
              <a:rPr lang="en-US" sz="3600" dirty="0"/>
              <a:t>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 err="1"/>
              <a:t>или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+=</a:t>
            </a:r>
            <a:endParaRPr lang="en-US" sz="3600" b="1" dirty="0">
              <a:solidFill>
                <a:srgbClr val="234465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3600" dirty="0" err="1">
                <a:latin typeface="Calibri"/>
                <a:cs typeface="Calibri"/>
              </a:rPr>
              <a:t>Използване</a:t>
            </a:r>
            <a:r>
              <a:rPr lang="en-GB" sz="3600" dirty="0">
                <a:latin typeface="Calibri"/>
                <a:cs typeface="Calibri"/>
              </a:rPr>
              <a:t> </a:t>
            </a:r>
            <a:r>
              <a:rPr lang="en-GB" sz="3600" dirty="0" err="1">
                <a:latin typeface="Calibri"/>
                <a:cs typeface="Calibri"/>
              </a:rPr>
              <a:t>на</a:t>
            </a:r>
            <a:r>
              <a:rPr lang="en-GB" sz="3600" dirty="0">
                <a:latin typeface="Calibri"/>
                <a:cs typeface="Calibri"/>
              </a:rPr>
              <a:t> </a:t>
            </a:r>
            <a:r>
              <a:rPr lang="en-GB" sz="3600" dirty="0" err="1">
                <a:latin typeface="Calibri"/>
                <a:cs typeface="Calibri"/>
              </a:rPr>
              <a:t>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rgbClr val="FFA000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rgbClr val="FFA000"/>
                </a:solidFill>
                <a:latin typeface="Consolas"/>
              </a:rPr>
              <a:t>()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Конкатенация</a:t>
            </a:r>
            <a:endParaRPr lang="bg-BG" dirty="0" err="1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rgbClr val="FFA000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rgbClr val="FFA000"/>
                </a:solidFill>
              </a:rPr>
              <a:t>"Hello"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"world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greet</a:t>
            </a:r>
            <a:r>
              <a:rPr lang="en-US" sz="240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</a:t>
            </a:r>
            <a:r>
              <a:rPr lang="en-US" sz="2400">
                <a:solidFill>
                  <a:schemeClr val="bg1"/>
                </a:solidFill>
              </a:rPr>
              <a:t>name</a:t>
            </a:r>
            <a:r>
              <a:rPr lang="en-US" sz="240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string result = string.</a:t>
            </a:r>
            <a:r>
              <a:rPr lang="en-US" sz="2400">
                <a:solidFill>
                  <a:schemeClr val="bg1"/>
                </a:solidFill>
              </a:rPr>
              <a:t>Concat</a:t>
            </a:r>
            <a:r>
              <a:rPr lang="en-US" sz="240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>
                <a:solidFill>
                  <a:schemeClr val="tx1"/>
                </a:solidFill>
              </a:rPr>
              <a:t>Console.WriteLine(result);</a:t>
            </a:r>
            <a:r>
              <a:rPr lang="en-US" sz="2400">
                <a:solidFill>
                  <a:srgbClr val="234465"/>
                </a:solidFill>
              </a:rPr>
              <a:t> </a:t>
            </a:r>
            <a:r>
              <a:rPr lang="en-US" sz="2400" i="1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rgbClr val="FFA000"/>
                </a:solidFill>
              </a:rPr>
              <a:t>string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chemeClr val="tx1"/>
                </a:solidFill>
              </a:rPr>
              <a:t>text = </a:t>
            </a:r>
            <a:r>
              <a:rPr lang="en-GB" sz="2400">
                <a:solidFill>
                  <a:srgbClr val="FFA000"/>
                </a:solidFill>
              </a:rPr>
              <a:t>"Hello, "</a:t>
            </a:r>
            <a:r>
              <a:rPr lang="en-GB" sz="240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>
                <a:solidFill>
                  <a:schemeClr val="tx1"/>
                </a:solidFill>
              </a:rPr>
              <a:t>text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+=</a:t>
            </a:r>
            <a:r>
              <a:rPr lang="en-GB" sz="240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>
                <a:solidFill>
                  <a:srgbClr val="FFA000"/>
                </a:solidFill>
              </a:rPr>
              <a:t>"John"</a:t>
            </a:r>
            <a:r>
              <a:rPr lang="en-GB" sz="2400">
                <a:solidFill>
                  <a:schemeClr val="tx1"/>
                </a:solidFill>
              </a:rPr>
              <a:t>;</a:t>
            </a:r>
            <a:r>
              <a:rPr lang="en-GB" sz="2400">
                <a:solidFill>
                  <a:srgbClr val="234465"/>
                </a:solidFill>
              </a:rPr>
              <a:t> </a:t>
            </a:r>
            <a:r>
              <a:rPr lang="en-GB" sz="2400" i="1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3B99290-3004-494F-994E-E812B682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Прочетете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масив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низ</a:t>
            </a:r>
            <a:r>
              <a:rPr lang="bg-BG" sz="3600" b="1" dirty="0" err="1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 err="1">
                <a:solidFill>
                  <a:srgbClr val="234465"/>
                </a:solidFill>
                <a:cs typeface="Calibri"/>
              </a:rPr>
              <a:t>Повторете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думата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пъти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където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дължината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на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sz="3600" dirty="0" err="1">
                <a:solidFill>
                  <a:srgbClr val="234465"/>
                </a:solidFill>
                <a:cs typeface="Calibri"/>
              </a:rPr>
              <a:t>низа</a:t>
            </a:r>
            <a:endParaRPr lang="en-US" sz="36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Повтаряне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низове</a:t>
            </a:r>
            <a:endParaRPr lang="en-US" sz="395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365004" y="3339000"/>
            <a:ext cx="7461992" cy="556519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365004" y="4390403"/>
            <a:ext cx="7461992" cy="556519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365004" y="5441806"/>
            <a:ext cx="7461992" cy="556519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07770" y="4436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07770" y="5489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21B864C-BD67-4B87-9A2C-39FBC340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3337</TotalTime>
  <Words>2034</Words>
  <Application>Microsoft Macintosh PowerPoint</Application>
  <PresentationFormat>Widescreen</PresentationFormat>
  <Paragraphs>370</Paragraphs>
  <Slides>33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Низ и текстови операции</vt:lpstr>
      <vt:lpstr>Съдържание</vt:lpstr>
      <vt:lpstr>Какво е низ?</vt:lpstr>
      <vt:lpstr>Какво е низ?</vt:lpstr>
      <vt:lpstr>Низове в C#</vt:lpstr>
      <vt:lpstr>Инициализиране на низ</vt:lpstr>
      <vt:lpstr>Манипулиране на низ</vt:lpstr>
      <vt:lpstr>Конкатенация</vt:lpstr>
      <vt:lpstr>Задача: Повтаряне на низове</vt:lpstr>
      <vt:lpstr>Решение: Повтаряне на низове</vt:lpstr>
      <vt:lpstr>Търсене (1)</vt:lpstr>
      <vt:lpstr>Търсене (2)</vt:lpstr>
      <vt:lpstr>Търсене (3)</vt:lpstr>
      <vt:lpstr>Подниз</vt:lpstr>
      <vt:lpstr>Задача: Подниз</vt:lpstr>
      <vt:lpstr>Решение: Подниз</vt:lpstr>
      <vt:lpstr>Разделяне (1)</vt:lpstr>
      <vt:lpstr>Разделяне (2)</vt:lpstr>
      <vt:lpstr>Splitting (3)</vt:lpstr>
      <vt:lpstr>Заместване</vt:lpstr>
      <vt:lpstr>Задача: Текст филтър</vt:lpstr>
      <vt:lpstr>Решение: Текст филтър</vt:lpstr>
      <vt:lpstr>Използване на класа 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text Processing</dc:title>
  <dc:subject>Technology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562</cp:revision>
  <dcterms:created xsi:type="dcterms:W3CDTF">2018-05-23T13:08:44Z</dcterms:created>
  <dcterms:modified xsi:type="dcterms:W3CDTF">2023-02-20T17:06:42Z</dcterms:modified>
  <cp:category>programming; education; software engineering; software development</cp:category>
</cp:coreProperties>
</file>