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49" r:id="rId18"/>
    <p:sldId id="568" r:id="rId19"/>
    <p:sldId id="550" r:id="rId20"/>
    <p:sldId id="570" r:id="rId21"/>
    <p:sldId id="535" r:id="rId22"/>
    <p:sldId id="579" r:id="rId23"/>
    <p:sldId id="479" r:id="rId24"/>
    <p:sldId id="551" r:id="rId25"/>
    <p:sldId id="552" r:id="rId26"/>
    <p:sldId id="553" r:id="rId27"/>
    <p:sldId id="554" r:id="rId28"/>
    <p:sldId id="555" r:id="rId29"/>
    <p:sldId id="556" r:id="rId30"/>
    <p:sldId id="559" r:id="rId31"/>
    <p:sldId id="560" r:id="rId32"/>
    <p:sldId id="561" r:id="rId33"/>
    <p:sldId id="562" r:id="rId34"/>
    <p:sldId id="563" r:id="rId35"/>
    <p:sldId id="349" r:id="rId36"/>
    <p:sldId id="573" r:id="rId37"/>
    <p:sldId id="5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9869A69-6CD5-41F2-98B4-B8003C7F3993}">
          <p14:sldIdLst>
            <p14:sldId id="402"/>
            <p14:sldId id="491"/>
          </p14:sldIdLst>
        </p14:section>
        <p14:section name="Регулярен израз" id="{6242180B-BA8B-4B32-8A69-937E6FA546DF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9D4AFA2F-12AD-47EC-A46E-118A42FE28A3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2FC7EE92-71ED-415B-9CEE-4531FF063618}">
          <p14:sldIdLst>
            <p14:sldId id="535"/>
            <p14:sldId id="579"/>
            <p14:sldId id="479"/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222D52D5-457B-425B-B0A1-4297E03B80A3}">
          <p14:sldIdLst>
            <p14:sldId id="349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24.02.23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A3BCA5-48EE-4F91-9E22-AB79B2794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0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37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D99698-98B2-40B6-B95F-E9484653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17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You can try also:</a:t>
            </a:r>
            <a:r>
              <a:rPr lang="en-GB" baseline="0"/>
              <a:t> </a:t>
            </a: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AFC48F-E8F3-4544-9AC5-0DD32FB9B9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243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You can try also:</a:t>
            </a:r>
            <a:r>
              <a:rPr lang="en-GB" baseline="0"/>
              <a:t> </a:t>
            </a: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6055C1-F960-4070-B03F-32780A35B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0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E5074E-FF59-4728-8F20-53B2A13FA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013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8#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8#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3999"/>
              </a:lnSpc>
              <a:spcAft>
                <a:spcPts val="0"/>
              </a:spcAft>
            </a:pPr>
            <a:r>
              <a:rPr lang="en-US" sz="3550" dirty="0" err="1"/>
              <a:t>Синтаксис</a:t>
            </a:r>
            <a:r>
              <a:rPr lang="en-US" sz="3550" dirty="0"/>
              <a:t> </a:t>
            </a:r>
            <a:r>
              <a:rPr lang="en-US" sz="3550" dirty="0" err="1"/>
              <a:t>на</a:t>
            </a:r>
            <a:r>
              <a:rPr lang="en-US" sz="3550" dirty="0"/>
              <a:t> </a:t>
            </a:r>
            <a:r>
              <a:rPr lang="en-US" sz="3550" dirty="0" err="1"/>
              <a:t>ре</a:t>
            </a:r>
            <a:r>
              <a:rPr lang="bg-BG" sz="3550" dirty="0" err="1"/>
              <a:t>гу</a:t>
            </a:r>
            <a:r>
              <a:rPr lang="en-US" sz="3550" dirty="0" err="1"/>
              <a:t>лярния</a:t>
            </a:r>
            <a:r>
              <a:rPr lang="en-US" sz="3550" dirty="0"/>
              <a:t> </a:t>
            </a:r>
            <a:r>
              <a:rPr lang="en-US" sz="3550" dirty="0" err="1"/>
              <a:t>израз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689" y="305614"/>
            <a:ext cx="10959592" cy="882424"/>
          </a:xfrm>
        </p:spPr>
        <p:txBody>
          <a:bodyPr>
            <a:normAutofit/>
          </a:bodyPr>
          <a:lstStyle/>
          <a:p>
            <a:r>
              <a:rPr lang="en-US" sz="4750">
                <a:ea typeface="+mj-lt"/>
                <a:cs typeface="+mj-lt"/>
              </a:rPr>
              <a:t>Регулярен израз</a:t>
            </a:r>
            <a:r>
              <a:rPr lang="en-US" sz="4750"/>
              <a:t> (RegEx)</a:t>
            </a:r>
            <a:endParaRPr lang="bg-BG" sz="475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/>
              <a:t>Софтуерен </a:t>
            </a:r>
            <a:r>
              <a:rPr lang="en-US" sz="1950" dirty="0" err="1"/>
              <a:t>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 err="1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304"/>
            <a:ext cx="3262049" cy="437098"/>
          </a:xfrm>
        </p:spPr>
        <p:txBody>
          <a:bodyPr/>
          <a:lstStyle/>
          <a:p>
            <a:r>
              <a:rPr lang="en-US" sz="2350" dirty="0"/>
              <a:t>Преподавателски </a:t>
            </a:r>
            <a:r>
              <a:rPr lang="en-US" sz="2350" dirty="0" err="1"/>
              <a:t>екип</a:t>
            </a:r>
            <a:endParaRPr lang="en-US" sz="2350" b="0" dirty="0">
              <a:ea typeface="+mn-lt"/>
              <a:cs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598607" y="2514839"/>
            <a:ext cx="4994789" cy="2408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</a:t>
            </a:r>
            <a:r>
              <a:rPr lang="en-GB" sz="3350" dirty="0" err="1"/>
              <a:t>търси</a:t>
            </a:r>
            <a:r>
              <a:rPr lang="en-GB" sz="3350" dirty="0"/>
              <a:t> </a:t>
            </a:r>
            <a:r>
              <a:rPr lang="en-GB" sz="3350" dirty="0" err="1"/>
              <a:t>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символ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</a:t>
            </a:r>
            <a:r>
              <a:rPr lang="en-GB" sz="3350" dirty="0" err="1"/>
              <a:t>търси</a:t>
            </a:r>
            <a:r>
              <a:rPr lang="en-GB" sz="3350" dirty="0"/>
              <a:t> </a:t>
            </a:r>
            <a:r>
              <a:rPr lang="en-GB" sz="3350" dirty="0" err="1"/>
              <a:t>всеки</a:t>
            </a:r>
            <a:r>
              <a:rPr lang="en-GB" sz="3350" dirty="0"/>
              <a:t> </a:t>
            </a:r>
            <a:r>
              <a:rPr lang="en-GB" sz="3350" dirty="0" err="1"/>
              <a:t>символ</a:t>
            </a:r>
            <a:r>
              <a:rPr lang="en-GB" sz="3350" dirty="0"/>
              <a:t> </a:t>
            </a:r>
            <a:r>
              <a:rPr lang="en-GB" sz="3350" dirty="0" err="1"/>
              <a:t>различен</a:t>
            </a:r>
            <a:r>
              <a:rPr lang="en-GB" sz="3350" dirty="0"/>
              <a:t> </a:t>
            </a:r>
            <a:r>
              <a:rPr lang="en-GB" sz="3350" dirty="0" err="1"/>
              <a:t>от</a:t>
            </a:r>
            <a:r>
              <a:rPr lang="en-GB" sz="3350" dirty="0"/>
              <a:t> </a:t>
            </a:r>
            <a:r>
              <a:rPr lang="en-GB" sz="3350" dirty="0" err="1"/>
              <a:t>английската</a:t>
            </a:r>
            <a:r>
              <a:rPr lang="en-GB" sz="3350" dirty="0"/>
              <a:t> </a:t>
            </a:r>
            <a:br>
              <a:rPr lang="en-GB" sz="3350" dirty="0"/>
            </a:br>
            <a:r>
              <a:rPr lang="en-GB" sz="3350" dirty="0" err="1"/>
              <a:t>азбука</a:t>
            </a:r>
            <a:r>
              <a:rPr lang="en-GB" sz="3350" dirty="0"/>
              <a:t>(</a:t>
            </a:r>
            <a:r>
              <a:rPr lang="en-GB" sz="3350" dirty="0" err="1"/>
              <a:t>обратното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</a:t>
            </a:r>
            <a:r>
              <a:rPr lang="en-GB" sz="3350" dirty="0" err="1"/>
              <a:t>търси</a:t>
            </a:r>
            <a:r>
              <a:rPr lang="en-GB" sz="3350" dirty="0"/>
              <a:t> </a:t>
            </a:r>
            <a:r>
              <a:rPr lang="en-GB" sz="3350" dirty="0" err="1">
                <a:solidFill>
                  <a:srgbClr val="234465"/>
                </a:solidFill>
              </a:rPr>
              <a:t>всички</a:t>
            </a:r>
            <a:r>
              <a:rPr lang="en-GB" sz="3350" dirty="0">
                <a:solidFill>
                  <a:srgbClr val="234465"/>
                </a:solidFill>
              </a:rPr>
              <a:t> </a:t>
            </a:r>
            <a:r>
              <a:rPr lang="en-GB" sz="3350" dirty="0" err="1">
                <a:solidFill>
                  <a:srgbClr val="234465"/>
                </a:solidFill>
              </a:rPr>
              <a:t>символи</a:t>
            </a:r>
            <a:r>
              <a:rPr lang="en-GB" sz="3350" dirty="0">
                <a:solidFill>
                  <a:srgbClr val="234465"/>
                </a:solidFill>
              </a:rPr>
              <a:t>, </a:t>
            </a:r>
            <a:r>
              <a:rPr lang="en-GB" sz="3350" dirty="0" err="1">
                <a:solidFill>
                  <a:srgbClr val="234465"/>
                </a:solidFill>
              </a:rPr>
              <a:t>които</a:t>
            </a:r>
            <a:r>
              <a:rPr lang="en-GB" sz="3350" dirty="0">
                <a:solidFill>
                  <a:srgbClr val="234465"/>
                </a:solidFill>
              </a:rPr>
              <a:t> </a:t>
            </a:r>
            <a:r>
              <a:rPr lang="en-GB" sz="3350" dirty="0" err="1">
                <a:solidFill>
                  <a:srgbClr val="234465"/>
                </a:solidFill>
              </a:rPr>
              <a:t>са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 err="1">
                <a:ea typeface="+mn-lt"/>
                <a:cs typeface="+mn-lt"/>
              </a:rPr>
              <a:t>търси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всички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solidFill>
                  <a:srgbClr val="234465"/>
                </a:solidFill>
                <a:ea typeface="+mn-lt"/>
                <a:cs typeface="+mn-lt"/>
              </a:rPr>
              <a:t>символи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, </a:t>
            </a:r>
            <a:b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</a:br>
            <a:r>
              <a:rPr lang="en-GB" sz="3350" dirty="0" err="1">
                <a:solidFill>
                  <a:srgbClr val="234465"/>
                </a:solidFill>
                <a:ea typeface="+mn-lt"/>
                <a:cs typeface="+mn-lt"/>
              </a:rPr>
              <a:t>които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GB" sz="3350" dirty="0" err="1">
                <a:solidFill>
                  <a:srgbClr val="234465"/>
                </a:solidFill>
                <a:ea typeface="+mn-lt"/>
                <a:cs typeface="+mn-lt"/>
              </a:rPr>
              <a:t>не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GB" sz="3350" dirty="0" err="1">
                <a:solidFill>
                  <a:srgbClr val="234465"/>
                </a:solidFill>
                <a:ea typeface="+mn-lt"/>
                <a:cs typeface="+mn-lt"/>
              </a:rPr>
              <a:t>са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GB" sz="3350" b="1" dirty="0" err="1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</a:t>
            </a:r>
            <a:r>
              <a:rPr lang="en-GB" sz="3350" dirty="0" err="1"/>
              <a:t>обратно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\b</a:t>
            </a:r>
            <a:r>
              <a:rPr lang="en-GB" sz="3350" dirty="0"/>
              <a:t> – </a:t>
            </a:r>
            <a:r>
              <a:rPr lang="en-GB" sz="3350" dirty="0" err="1"/>
              <a:t>търси</a:t>
            </a:r>
            <a:r>
              <a:rPr lang="en-GB" sz="3350" dirty="0"/>
              <a:t> </a:t>
            </a:r>
            <a:r>
              <a:rPr lang="en-GB" sz="3350" dirty="0" err="1"/>
              <a:t>интервала</a:t>
            </a:r>
            <a:r>
              <a:rPr lang="en-GB" sz="3350" dirty="0"/>
              <a:t> </a:t>
            </a:r>
            <a:r>
              <a:rPr lang="en-GB" sz="3350" b="1" dirty="0" err="1">
                <a:solidFill>
                  <a:schemeClr val="bg1"/>
                </a:solidFill>
              </a:rPr>
              <a:t>между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dirty="0" err="1"/>
              <a:t>две</a:t>
            </a:r>
            <a:r>
              <a:rPr lang="en-GB" sz="3350" dirty="0"/>
              <a:t> </a:t>
            </a:r>
            <a:r>
              <a:rPr lang="en-GB" sz="3350" dirty="0" err="1"/>
              <a:t>букви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 err="1">
                <a:solidFill>
                  <a:srgbClr val="234465"/>
                </a:solidFill>
              </a:rPr>
              <a:t>търси</a:t>
            </a:r>
            <a:r>
              <a:rPr lang="en-GB" sz="3350" dirty="0">
                <a:solidFill>
                  <a:srgbClr val="234465"/>
                </a:solidFill>
              </a:rPr>
              <a:t> </a:t>
            </a:r>
            <a:r>
              <a:rPr lang="en-GB" sz="3350" dirty="0" err="1">
                <a:solidFill>
                  <a:srgbClr val="234465"/>
                </a:solidFill>
              </a:rPr>
              <a:t>всички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en-GB" sz="3350" dirty="0" err="1">
                <a:solidFill>
                  <a:srgbClr val="234465"/>
                </a:solidFill>
                <a:ea typeface="+mn-lt"/>
                <a:cs typeface="+mn-lt"/>
              </a:rPr>
              <a:t>символи</a:t>
            </a:r>
            <a:r>
              <a:rPr lang="en-GB" sz="3350" dirty="0">
                <a:solidFill>
                  <a:srgbClr val="234465"/>
                </a:solidFill>
              </a:rPr>
              <a:t>, </a:t>
            </a:r>
            <a:r>
              <a:rPr lang="en-GB" sz="3350" dirty="0" err="1">
                <a:solidFill>
                  <a:srgbClr val="234465"/>
                </a:solidFill>
              </a:rPr>
              <a:t>които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цели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 err="1">
                <a:solidFill>
                  <a:schemeClr val="bg1"/>
                </a:solidFill>
              </a:rPr>
              <a:t>числа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 err="1">
                <a:ea typeface="+mn-lt"/>
                <a:cs typeface="+mn-lt"/>
              </a:rPr>
              <a:t>търси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всички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/>
              <a:t>символи</a:t>
            </a:r>
            <a:r>
              <a:rPr lang="en-GB" sz="3350" dirty="0"/>
              <a:t>, </a:t>
            </a:r>
            <a:r>
              <a:rPr lang="en-GB" sz="3350" dirty="0" err="1"/>
              <a:t>които</a:t>
            </a: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не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 err="1">
                <a:solidFill>
                  <a:schemeClr val="bg1"/>
                </a:solidFill>
              </a:rPr>
              <a:t>са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 err="1">
                <a:solidFill>
                  <a:schemeClr val="bg1"/>
                </a:solidFill>
              </a:rPr>
              <a:t>числа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</a:t>
            </a:r>
            <a:r>
              <a:rPr lang="en-GB" sz="3350" dirty="0" err="1"/>
              <a:t>обратното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/>
            <a:endParaRPr lang="en-GB" dirty="0">
              <a:cs typeface="Calibri"/>
            </a:endParaRPr>
          </a:p>
          <a:p>
            <a:pPr marL="360045" indent="-360045"/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en-GB" sz="3950" dirty="0" err="1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- </a:t>
            </a:r>
            <a:r>
              <a:rPr lang="en-GB" sz="3950" dirty="0" err="1">
                <a:cs typeface="Calibri"/>
              </a:rPr>
              <a:t>примери</a:t>
            </a:r>
            <a:endParaRPr lang="en-GB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DBB0BA-1D54-4FCC-8485-B3A834EEB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0401B3F-1CEE-7839-9A0F-0E9EC97B6F4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C108660-B26C-48A3-9C2C-9234702CA5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>
                <a:cs typeface="Arial"/>
              </a:rPr>
              <a:t>Quantifier-и</a:t>
            </a:r>
            <a:endParaRPr lang="bg-BG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366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A5D996F-12B3-ADA2-B385-35815B1B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 err="1">
                <a:ea typeface="+mn-lt"/>
                <a:cs typeface="+mn-lt"/>
              </a:rPr>
              <a:t>Quantifier</a:t>
            </a:r>
            <a:r>
              <a:rPr lang="bg-BG" sz="3350" dirty="0">
                <a:ea typeface="+mn-lt"/>
                <a:cs typeface="+mn-lt"/>
              </a:rPr>
              <a:t> </a:t>
            </a: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Символи, които показват колко пъти един или повече символи трябва да се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r>
              <a:rPr lang="bg-BG" sz="3150" dirty="0">
                <a:ea typeface="+mn-lt"/>
                <a:cs typeface="+mn-lt"/>
              </a:rPr>
              <a:t>.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Примери: </a:t>
            </a:r>
            <a:endParaRPr lang="en-US" sz="3150" dirty="0">
              <a:ea typeface="+mn-lt"/>
              <a:cs typeface="+mn-lt"/>
            </a:endParaRPr>
          </a:p>
          <a:p>
            <a:pPr marL="1255395" lvl="2" indent="-360045"/>
            <a:r>
              <a:rPr lang="bg-BG" sz="2950" dirty="0">
                <a:ea typeface="+mn-lt"/>
                <a:cs typeface="+mn-lt"/>
              </a:rPr>
              <a:t>*</a:t>
            </a:r>
            <a:endParaRPr lang="en-US" sz="2950" dirty="0">
              <a:ea typeface="+mn-lt"/>
              <a:cs typeface="+mn-lt"/>
            </a:endParaRPr>
          </a:p>
          <a:p>
            <a:pPr marL="1255395" lvl="2" indent="-360045"/>
            <a:r>
              <a:rPr lang="bg-BG" sz="2950" dirty="0">
                <a:ea typeface="+mn-lt"/>
                <a:cs typeface="+mn-lt"/>
              </a:rPr>
              <a:t>+</a:t>
            </a:r>
            <a:endParaRPr lang="en-US" sz="2950" dirty="0">
              <a:ea typeface="+mn-lt"/>
              <a:cs typeface="+mn-lt"/>
            </a:endParaRPr>
          </a:p>
          <a:p>
            <a:pPr marL="1255395" lvl="2" indent="-360045"/>
            <a:r>
              <a:rPr lang="bg-BG" sz="2950" dirty="0">
                <a:ea typeface="+mn-lt"/>
                <a:cs typeface="+mn-lt"/>
              </a:rPr>
              <a:t>?</a:t>
            </a:r>
            <a:endParaRPr lang="en-US" sz="2950" dirty="0">
              <a:ea typeface="+mn-lt"/>
              <a:cs typeface="+mn-lt"/>
            </a:endParaRPr>
          </a:p>
          <a:p>
            <a:pPr marL="1255395" lvl="2" indent="-360045"/>
            <a:r>
              <a:rPr lang="en-US" sz="2950" dirty="0">
                <a:ea typeface="+mn-lt"/>
                <a:cs typeface="+mn-lt"/>
              </a:rPr>
              <a:t>{count}</a:t>
            </a:r>
            <a:endParaRPr lang="bg-BG" sz="29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предишния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предишния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предишния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3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предишния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три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-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70E36E2-B635-4409-9AED-620D9BF8F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4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46A2946-E998-DBCA-D6B3-B0A1DC1E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350" dirty="0">
                <a:cs typeface="Calibri"/>
              </a:rPr>
              <a:t> търсят група от символи.</a:t>
            </a: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Използват се чрез кръглите скоби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"( )"</a:t>
            </a:r>
            <a:r>
              <a:rPr lang="bg-BG" sz="3350" dirty="0">
                <a:ea typeface="+mn-lt"/>
                <a:cs typeface="+mn-lt"/>
              </a:rPr>
              <a:t>. </a:t>
            </a:r>
          </a:p>
          <a:p>
            <a:pPr lvl="1" indent="-360045"/>
            <a:r>
              <a:rPr lang="bg-BG" sz="3150" dirty="0">
                <a:ea typeface="+mn-lt"/>
                <a:cs typeface="+mn-lt"/>
              </a:rPr>
              <a:t>Например, ако търсите текст, който започва със знаците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bg-BG" sz="3150" dirty="0">
                <a:ea typeface="+mn-lt"/>
                <a:cs typeface="+mn-lt"/>
              </a:rPr>
              <a:t>и завършва със същите знаци (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150" dirty="0">
                <a:ea typeface="+mn-lt"/>
                <a:cs typeface="+mn-lt"/>
              </a:rPr>
              <a:t>), може да използвате групиращ клас.</a:t>
            </a:r>
            <a:endParaRPr lang="en-US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Какво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групиращи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класове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(?&lt;name&gt;subexpression)</a:t>
            </a:r>
            <a:r>
              <a:rPr lang="en-US" sz="3150" noProof="1">
                <a:cs typeface="Consolas" panose="020B0609020204030204" pitchFamily="49" charset="0"/>
              </a:rPr>
              <a:t> - дефинира наименувана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Групиращи класове</a:t>
            </a:r>
            <a:endParaRPr lang="en-US" sz="395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8" y="3329550"/>
            <a:ext cx="472317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^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799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4853" y="3334514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5257326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5472711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654810" y="3420093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5559232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A318EF8-B99E-434B-A056-A71F58723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1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3538" y="1151716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 err="1">
                <a:cs typeface="Calibri"/>
              </a:rPr>
              <a:t>Напишете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регулярен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израз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в</a:t>
            </a:r>
            <a:r>
              <a:rPr lang="en-US" sz="3600" dirty="0">
                <a:cs typeface="Calibri"/>
              </a:rPr>
              <a:t>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 err="1">
                <a:ea typeface="+mn-lt"/>
                <a:cs typeface="+mn-lt"/>
              </a:rPr>
              <a:t>търси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всички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редици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от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букви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в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даден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текст</a:t>
            </a:r>
            <a:r>
              <a:rPr lang="en-US" sz="3600" dirty="0">
                <a:ea typeface="+mn-lt"/>
                <a:cs typeface="+mn-lt"/>
              </a:rPr>
              <a:t>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Задача: Търсене на думи</a:t>
            </a:r>
            <a:endParaRPr lang="en-US" sz="395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2D12A1B-D028-454F-917C-3F8B4690E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@"\w+"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търси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всички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букви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или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повече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пъти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/>
              <a:t>Напишете регулярен израз, който търси всички </a:t>
            </a:r>
            <a:r>
              <a:rPr lang="en-US" sz="3600" b="1">
                <a:solidFill>
                  <a:schemeClr val="bg1"/>
                </a:solidFill>
              </a:rPr>
              <a:t>дати</a:t>
            </a:r>
            <a:r>
              <a:rPr lang="en-US" sz="3600"/>
              <a:t> от текст</a:t>
            </a:r>
            <a:endParaRPr lang="bg-BG"/>
          </a:p>
          <a:p>
            <a:pPr lvl="1" indent="-360045"/>
            <a:r>
              <a:rPr lang="en-US" sz="340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</a:p>
          <a:p>
            <a:pPr lvl="1" indent="-360045"/>
            <a:r>
              <a:rPr lang="en-US" sz="3400"/>
              <a:t>Примери: </a:t>
            </a:r>
            <a:r>
              <a:rPr lang="en-US" sz="3400" b="1">
                <a:solidFill>
                  <a:schemeClr val="bg1"/>
                </a:solidFill>
              </a:rPr>
              <a:t>12-Jun-1999</a:t>
            </a:r>
            <a:r>
              <a:rPr lang="en-US" sz="3400"/>
              <a:t>,</a:t>
            </a:r>
            <a:r>
              <a:rPr lang="en-US" sz="3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>
                <a:solidFill>
                  <a:schemeClr val="bg1"/>
                </a:solidFill>
              </a:rPr>
              <a:t>3-Nov-1999</a:t>
            </a:r>
            <a:endParaRPr lang="en-US" sz="3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EEAAF7-0DA4-4C56-8814-29B320E0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72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bg-BG" sz="3950" dirty="0" err="1"/>
              <a:t>Д</a:t>
            </a:r>
            <a:r>
              <a:rPr lang="en-US" sz="3950" dirty="0" err="1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8519"/>
              <a:gd name="adj2" fmla="val -86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>
                <a:solidFill>
                  <a:schemeClr val="bg2"/>
                </a:solidFill>
              </a:rPr>
              <a:t>търси всички главни букви</a:t>
            </a:r>
            <a:endParaRPr lang="bg-BG" sz="3199" b="1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 числа</a:t>
            </a:r>
            <a:endParaRPr lang="bg-BG" sz="3199" b="1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27" y="1283814"/>
            <a:ext cx="3351444" cy="1585446"/>
          </a:xfrm>
          <a:prstGeom prst="wedgeRoundRectCallout">
            <a:avLst>
              <a:gd name="adj1" fmla="val 66971"/>
              <a:gd name="adj2" fmla="val 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търси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цифра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или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повече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пъти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числа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60619"/>
              <a:gd name="adj2" fmla="val -59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>
                <a:solidFill>
                  <a:schemeClr val="bg2"/>
                </a:solidFill>
              </a:rPr>
              <a:t>търси точно две малки букви</a:t>
            </a:r>
            <a:endParaRPr lang="en-US" sz="315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4DF5A20-4D93-4AA9-AC19-D5EB591B6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21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 err="1"/>
              <a:t>Напишете</a:t>
            </a:r>
            <a:r>
              <a:rPr lang="en-US" sz="3350" dirty="0"/>
              <a:t> </a:t>
            </a:r>
            <a:r>
              <a:rPr lang="en-US" sz="3350" dirty="0" err="1"/>
              <a:t>регулярен</a:t>
            </a:r>
            <a:r>
              <a:rPr lang="en-US" sz="3350" dirty="0"/>
              <a:t> </a:t>
            </a:r>
            <a:r>
              <a:rPr lang="en-US" sz="3350" dirty="0" err="1"/>
              <a:t>израз</a:t>
            </a:r>
            <a:r>
              <a:rPr lang="en-US" sz="3350" dirty="0">
                <a:solidFill>
                  <a:srgbClr val="234465"/>
                </a:solidFill>
              </a:rPr>
              <a:t>, </a:t>
            </a:r>
            <a:r>
              <a:rPr lang="en-US" sz="3350" dirty="0" err="1">
                <a:solidFill>
                  <a:srgbClr val="234465"/>
                </a:solidFill>
              </a:rPr>
              <a:t>който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прави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валидация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 err="1"/>
              <a:t>Имейлът</a:t>
            </a:r>
            <a:r>
              <a:rPr lang="en-US" sz="3150" dirty="0"/>
              <a:t> </a:t>
            </a:r>
            <a:r>
              <a:rPr lang="en-US" sz="3150" dirty="0" err="1"/>
              <a:t>съдържа</a:t>
            </a:r>
            <a:r>
              <a:rPr lang="en-US" sz="3150" dirty="0"/>
              <a:t>: {</a:t>
            </a:r>
            <a:r>
              <a:rPr lang="en-US" sz="3150" b="1" dirty="0" err="1">
                <a:solidFill>
                  <a:schemeClr val="bg1"/>
                </a:solidFill>
              </a:rPr>
              <a:t>потребителско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 err="1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</a:rPr>
              <a:t>Потребителското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име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 err="1"/>
              <a:t>съдържа</a:t>
            </a:r>
            <a:r>
              <a:rPr lang="en-US" sz="3150" dirty="0"/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букви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и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</a:rPr>
              <a:t>Домейн</a:t>
            </a:r>
            <a:r>
              <a:rPr lang="bg-BG" sz="3150" b="1" dirty="0" err="1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 err="1"/>
              <a:t>се</a:t>
            </a:r>
            <a:r>
              <a:rPr lang="en-US" sz="3150" dirty="0"/>
              <a:t> </a:t>
            </a:r>
            <a:r>
              <a:rPr lang="en-US" sz="3150" dirty="0" err="1"/>
              <a:t>състо</a:t>
            </a:r>
            <a:r>
              <a:rPr lang="bg-BG" sz="3150" dirty="0"/>
              <a:t>и</a:t>
            </a:r>
            <a:r>
              <a:rPr lang="en-US" sz="3150" dirty="0"/>
              <a:t> </a:t>
            </a:r>
            <a:r>
              <a:rPr lang="en-US" sz="3150" dirty="0" err="1"/>
              <a:t>от</a:t>
            </a:r>
            <a:r>
              <a:rPr lang="en-US" sz="3150" dirty="0"/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два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низа</a:t>
            </a:r>
            <a:r>
              <a:rPr lang="en-US" sz="3150" dirty="0"/>
              <a:t>, </a:t>
            </a:r>
            <a:r>
              <a:rPr lang="en-US" sz="3150" dirty="0" err="1"/>
              <a:t>разделени</a:t>
            </a:r>
            <a:r>
              <a:rPr lang="en-US" sz="3150" dirty="0"/>
              <a:t>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</a:rPr>
              <a:t>Домейн</a:t>
            </a:r>
            <a:r>
              <a:rPr lang="bg-BG" sz="3150" b="1" dirty="0" err="1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 err="1"/>
              <a:t>може</a:t>
            </a:r>
            <a:r>
              <a:rPr lang="en-US" sz="3150" dirty="0"/>
              <a:t> </a:t>
            </a:r>
            <a:r>
              <a:rPr lang="en-US" sz="3150" dirty="0" err="1"/>
              <a:t>да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има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само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английски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букви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/>
              <a:t>Задача: Валидация на имейл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545538" y="482354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Valid: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428291" y="5913759"/>
            <a:ext cx="1427815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Invalid: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4401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975953" y="482354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Valid: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4401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771638" y="5913759"/>
            <a:ext cx="1447222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Invalid: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785833-CB97-47EB-AEF6-1C21A23E8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52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GB" sz="3550" b="1">
                <a:solidFill>
                  <a:schemeClr val="bg1"/>
                </a:solidFill>
              </a:rPr>
              <a:t>Синтаксис на регулярен израз</a:t>
            </a:r>
            <a:endParaRPr lang="en-GB" sz="3550" b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GB" sz="3350">
                <a:cs typeface="Calibri"/>
              </a:rPr>
              <a:t>Определение и образец</a:t>
            </a:r>
          </a:p>
          <a:p>
            <a:pPr lvl="1" indent="-360045"/>
            <a:r>
              <a:rPr lang="en-GB" sz="3350"/>
              <a:t>Предефинирани класове</a:t>
            </a:r>
            <a:endParaRPr lang="bg-BG" sz="3399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350" b="1">
                <a:solidFill>
                  <a:schemeClr val="bg1"/>
                </a:solidFill>
              </a:rPr>
              <a:t>Quantifier-и</a:t>
            </a:r>
            <a:r>
              <a:rPr lang="en-US" sz="3350"/>
              <a:t> и </a:t>
            </a:r>
            <a:r>
              <a:rPr lang="en-US" sz="3350" b="1" err="1">
                <a:solidFill>
                  <a:schemeClr val="bg1"/>
                </a:solidFill>
              </a:rPr>
              <a:t>групиране</a:t>
            </a:r>
            <a:endParaRPr lang="en-GB" sz="3399" b="1" err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Обратни препратки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>
                <a:ea typeface="+mn-lt"/>
                <a:cs typeface="+mn-lt"/>
              </a:rPr>
              <a:t>Регулярен израз</a:t>
            </a:r>
            <a:r>
              <a:rPr lang="en-US"/>
              <a:t> в C#</a:t>
            </a:r>
            <a:endParaRPr lang="en-GB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>
                <a:ea typeface="+mj-lt"/>
                <a:cs typeface="+mj-lt"/>
              </a:rPr>
              <a:t>Съдържание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32B05-AE07-4BAD-9242-236940948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en-US" sz="4000"/>
              <a:t>Валидация на имейл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2"/>
                </a:solidFill>
              </a:rPr>
              <a:t>търси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en-US" sz="3150" b="1" dirty="0" err="1">
                <a:solidFill>
                  <a:schemeClr val="bg2"/>
                </a:solidFill>
              </a:rPr>
              <a:t>символа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 err="1">
                <a:solidFill>
                  <a:schemeClr val="bg2"/>
                </a:solidFill>
              </a:rPr>
              <a:t>търси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 err="1">
                <a:solidFill>
                  <a:schemeClr val="bg2"/>
                </a:solidFill>
              </a:rPr>
              <a:t>редица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en-US" sz="3150" b="1" dirty="0" err="1">
                <a:solidFill>
                  <a:schemeClr val="bg2"/>
                </a:solidFill>
              </a:rPr>
              <a:t>от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en-US" sz="3150" b="1" dirty="0" err="1">
                <a:solidFill>
                  <a:schemeClr val="bg2"/>
                </a:solidFill>
              </a:rPr>
              <a:t>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обавя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начална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 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позиция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на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2"/>
                </a:solidFill>
                <a:cs typeface="Calibri"/>
              </a:rPr>
              <a:t>израза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 err="1">
                <a:solidFill>
                  <a:schemeClr val="bg2"/>
                </a:solidFill>
              </a:rPr>
              <a:t>търси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en-US" sz="3150" b="1" dirty="0" err="1">
                <a:solidFill>
                  <a:schemeClr val="bg2"/>
                </a:solidFill>
              </a:rPr>
              <a:t>думи</a:t>
            </a:r>
            <a:r>
              <a:rPr lang="en-US" sz="3150" b="1" dirty="0">
                <a:solidFill>
                  <a:schemeClr val="bg2"/>
                </a:solidFill>
              </a:rPr>
              <a:t>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7E89D88-449C-4245-B73C-03F2415C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9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31E913E6-B3E4-9A22-9FF2-C8F4CB87D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4BDB52C8-868C-444A-A456-BF50A9DA3B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Обратни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референции</a:t>
            </a:r>
            <a:endParaRPr lang="bg-BG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6264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1AE7BA8-037C-C03C-F1DB-A068172D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Обратни референции</a:t>
            </a:r>
            <a:r>
              <a:rPr lang="bg-BG" sz="3300" dirty="0">
                <a:ea typeface="+mn-lt"/>
                <a:cs typeface="+mn-lt"/>
              </a:rPr>
              <a:t> </a:t>
            </a:r>
          </a:p>
          <a:p>
            <a:pPr marL="802957" lvl="1" indent="-360045">
              <a:buClr>
                <a:schemeClr val="tx1"/>
              </a:buClr>
            </a:pPr>
            <a:r>
              <a:rPr lang="bg-BG" sz="3300" dirty="0">
                <a:ea typeface="+mn-lt"/>
                <a:cs typeface="+mn-lt"/>
              </a:rPr>
              <a:t>Търсят данни, които вече са събрани в регулярен израз, за да се провери дали тези данни се срещат отново. </a:t>
            </a:r>
          </a:p>
          <a:p>
            <a:pPr marL="802957" lvl="1" indent="-360045"/>
            <a:r>
              <a:rPr lang="bg-BG" sz="3300" dirty="0">
                <a:ea typeface="+mn-lt"/>
                <a:cs typeface="+mn-lt"/>
              </a:rPr>
              <a:t> Използваме ги чрез символа </a:t>
            </a: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300" dirty="0">
                <a:ea typeface="+mn-lt"/>
                <a:cs typeface="+mn-lt"/>
              </a:rPr>
              <a:t>заедно с </a:t>
            </a: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3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r>
              <a:rPr lang="bg-BG" sz="3300" dirty="0">
                <a:ea typeface="+mn-lt"/>
                <a:cs typeface="+mn-lt"/>
              </a:rPr>
              <a:t>.</a:t>
            </a: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2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1F4C66-19EB-4893-A508-E4DFD2EB3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18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3E52F4-AD1F-4A02-94F7-7C7179F0F2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92371" y="4704825"/>
            <a:ext cx="11184521" cy="1565253"/>
          </a:xfrm>
        </p:spPr>
        <p:txBody>
          <a:bodyPr/>
          <a:lstStyle/>
          <a:p>
            <a:r>
              <a:rPr lang="en-GB" sz="5350" err="1">
                <a:cs typeface="Arial"/>
              </a:rPr>
              <a:t>Използване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на</a:t>
            </a:r>
            <a:r>
              <a:rPr lang="en-GB" sz="5350">
                <a:cs typeface="Arial"/>
              </a:rPr>
              <a:t> .NET вграден регекс клас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</p:spTree>
    <p:extLst>
      <p:ext uri="{BB962C8B-B14F-4D97-AF65-F5344CB8AC3E}">
        <p14:creationId xmlns:p14="http://schemas.microsoft.com/office/powerpoint/2010/main" val="27886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</a:rPr>
              <a:t>Regex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391CF1-E9DA-47BD-83F5-54A05AB4A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09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651B62-757E-4213-90AB-3409D29A9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03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текст)</a:t>
            </a:r>
            <a:endParaRPr lang="bg-BG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/>
              <a:t>Проверяване за един ред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184092-19C2-4C32-940B-226F2B5F0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текст) </a:t>
            </a:r>
            <a:r>
              <a:rPr lang="en-US" sz="3600" noProof="1">
                <a:cs typeface="Consolas" panose="020B0609020204030204" pitchFamily="49" charset="0"/>
              </a:rPr>
              <a:t>- връща колекция от съвпадения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cs typeface="Calibri"/>
              </a:rPr>
              <a:t>Проверяване</a:t>
            </a:r>
            <a:r>
              <a:rPr lang="en-US" sz="3950" dirty="0">
                <a:cs typeface="Calibri"/>
              </a:rPr>
              <a:t> </a:t>
            </a:r>
            <a:r>
              <a:rPr lang="en-US" sz="3950" dirty="0" err="1">
                <a:cs typeface="Calibri"/>
              </a:rPr>
              <a:t>за</a:t>
            </a:r>
            <a:r>
              <a:rPr lang="en-US" sz="3950" dirty="0">
                <a:cs typeface="Calibri"/>
              </a:rPr>
              <a:t> съвпадения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9475E-9509-4F2F-B77C-72CD6C60A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стар текст, string нов текст)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Заместаване чрез регекс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ED429E-9710-44FA-BE4A-347C9245E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03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4EB79E1-F70E-E4F5-9820-86F0EA7BF30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Определение, примери и </a:t>
            </a:r>
            <a:r>
              <a:rPr lang="bg-BG" sz="3950" dirty="0">
                <a:ea typeface="+mn-lt"/>
                <a:cs typeface="Arial"/>
              </a:rPr>
              <a:t>к</a:t>
            </a:r>
            <a:r>
              <a:rPr lang="bg-BG" sz="3950" dirty="0">
                <a:ea typeface="+mn-lt"/>
                <a:cs typeface="+mn-lt"/>
              </a:rPr>
              <a:t>ласове на символи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263F84E-8578-C3EA-32A1-EF92AE0F91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ea typeface="+mj-lt"/>
                <a:cs typeface="+mj-lt"/>
              </a:rPr>
              <a:t>Регулярен израз</a:t>
            </a:r>
            <a:endParaRPr lang="bg-BG" sz="5350" b="0">
              <a:ea typeface="+mj-lt"/>
              <a:cs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4407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Split(string text)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string[] </a:t>
            </a:r>
            <a:endParaRPr lang="en-US" sz="3400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69D7D-3A1A-447D-8275-0D6244A6E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53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Даден</a:t>
            </a:r>
            <a:r>
              <a:rPr lang="en-US" sz="3600" dirty="0"/>
              <a:t> </a:t>
            </a:r>
            <a:r>
              <a:rPr lang="en-US" sz="3600" dirty="0" err="1"/>
              <a:t>ви</a:t>
            </a:r>
            <a:r>
              <a:rPr lang="en-US" sz="3600" dirty="0"/>
              <a:t> </a:t>
            </a:r>
            <a:r>
              <a:rPr lang="en-US" sz="3600" dirty="0" err="1"/>
              <a:t>е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списък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sz="3400" dirty="0"/>
              <a:t>Напишете </a:t>
            </a:r>
            <a:r>
              <a:rPr lang="bg-BG" sz="3400" dirty="0" err="1"/>
              <a:t>регекс</a:t>
            </a:r>
            <a:r>
              <a:rPr lang="bg-BG" sz="3400" dirty="0"/>
              <a:t>, който </a:t>
            </a:r>
            <a:r>
              <a:rPr lang="bg-BG" sz="3400" dirty="0" err="1"/>
              <a:t>т</a:t>
            </a:r>
            <a:r>
              <a:rPr lang="en-US" sz="3400" dirty="0" err="1"/>
              <a:t>ърси</a:t>
            </a:r>
            <a:r>
              <a:rPr lang="en-US" sz="3400" dirty="0"/>
              <a:t> </a:t>
            </a:r>
            <a:r>
              <a:rPr lang="en-US" sz="3400" dirty="0" err="1"/>
              <a:t>всички</a:t>
            </a:r>
            <a:r>
              <a:rPr lang="en-US" sz="3400" dirty="0"/>
              <a:t> </a:t>
            </a:r>
            <a:r>
              <a:rPr lang="bg-BG" sz="3400" b="1" dirty="0">
                <a:solidFill>
                  <a:schemeClr val="bg1"/>
                </a:solidFill>
              </a:rPr>
              <a:t>пълни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имена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dirty="0" err="1"/>
              <a:t>две</a:t>
            </a:r>
            <a:r>
              <a:rPr lang="en-US" sz="3400" dirty="0"/>
              <a:t> </a:t>
            </a:r>
            <a:r>
              <a:rPr lang="en-US" sz="3400" dirty="0" err="1"/>
              <a:t>думи</a:t>
            </a:r>
            <a:r>
              <a:rPr lang="en-US" sz="3400" dirty="0"/>
              <a:t>, </a:t>
            </a:r>
            <a:r>
              <a:rPr lang="en-US" sz="3400" dirty="0" err="1"/>
              <a:t>старти</a:t>
            </a:r>
            <a:r>
              <a:rPr lang="bg-BG" sz="3400" dirty="0" err="1"/>
              <a:t>ра</a:t>
            </a:r>
            <a:r>
              <a:rPr lang="en-US" sz="3400" dirty="0" err="1"/>
              <a:t>щ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dirty="0" err="1"/>
              <a:t>с</a:t>
            </a:r>
            <a:r>
              <a:rPr lang="en-US" sz="3400" dirty="0"/>
              <a:t> </a:t>
            </a:r>
            <a:r>
              <a:rPr lang="en-US" sz="3400" dirty="0" err="1"/>
              <a:t>главни</a:t>
            </a:r>
            <a:r>
              <a:rPr lang="en-US" sz="3400" dirty="0"/>
              <a:t> </a:t>
            </a:r>
            <a:r>
              <a:rPr lang="en-US" sz="3400" dirty="0" err="1"/>
              <a:t>букви</a:t>
            </a:r>
            <a:r>
              <a:rPr lang="en-US" sz="3400" dirty="0"/>
              <a:t>)</a:t>
            </a:r>
            <a:endParaRPr lang="en-US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Задача: Търсене на пълно име</a:t>
            </a:r>
            <a:endParaRPr lang="en-US" sz="39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</a:t>
            </a:r>
            <a:r>
              <a:rPr lang="en-US" sz="2599" b="1" dirty="0" err="1">
                <a:latin typeface="Consolas" pitchFamily="49" charset="0"/>
              </a:rPr>
              <a:t>ivanov</a:t>
            </a:r>
            <a:r>
              <a:rPr lang="en-US" sz="2599" b="1" dirty="0">
                <a:latin typeface="Consolas" pitchFamily="49" charset="0"/>
              </a:rPr>
              <a:t>, </a:t>
            </a:r>
            <a:r>
              <a:rPr lang="en-US" sz="2599" b="1" dirty="0" err="1">
                <a:latin typeface="Consolas" pitchFamily="49" charset="0"/>
              </a:rPr>
              <a:t>ivan</a:t>
            </a:r>
            <a:r>
              <a:rPr lang="en-US" sz="2599" b="1" dirty="0">
                <a:latin typeface="Consolas" pitchFamily="49" charset="0"/>
              </a:rPr>
              <a:t> Ivanov, </a:t>
            </a:r>
            <a:r>
              <a:rPr lang="en-US" sz="2599" b="1" dirty="0" err="1">
                <a:latin typeface="Consolas" pitchFamily="49" charset="0"/>
              </a:rPr>
              <a:t>IVan</a:t>
            </a:r>
            <a:r>
              <a:rPr lang="en-US" sz="2599" b="1" dirty="0">
                <a:latin typeface="Consolas" pitchFamily="49" charset="0"/>
              </a:rPr>
              <a:t>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E494BB-2A3A-4C30-B430-B1D39F034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51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Решение: </a:t>
            </a:r>
            <a:r>
              <a:rPr lang="en-GB" sz="3950">
                <a:ea typeface="+mj-lt"/>
                <a:cs typeface="+mj-lt"/>
              </a:rPr>
              <a:t>Търсене на пълно име</a:t>
            </a:r>
            <a:endParaRPr lang="en-GB" sz="3950" b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</a:t>
            </a:r>
            <a:r>
              <a:rPr lang="en-US" sz="1800" dirty="0" err="1">
                <a:ea typeface="+mn-lt"/>
                <a:cs typeface="+mn-lt"/>
              </a:rPr>
              <a:t>решението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https://judge.softuni.org/Contests/Practice/Index/3178#21</a:t>
            </a:r>
            <a:endParaRPr lang="en-US" sz="1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33383D-92D6-4CF5-85FB-8B5932E6F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99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Даден</a:t>
            </a:r>
            <a:r>
              <a:rPr lang="en-US" sz="3600" dirty="0"/>
              <a:t> </a:t>
            </a:r>
            <a:r>
              <a:rPr lang="en-US" sz="3600" dirty="0" err="1"/>
              <a:t>ви</a:t>
            </a:r>
            <a:r>
              <a:rPr lang="en-US" sz="3600" dirty="0"/>
              <a:t> </a:t>
            </a:r>
            <a:r>
              <a:rPr lang="en-US" sz="3600" dirty="0" err="1"/>
              <a:t>е</a:t>
            </a:r>
            <a:r>
              <a:rPr lang="en-US" sz="3600" dirty="0"/>
              <a:t> </a:t>
            </a:r>
            <a:r>
              <a:rPr lang="en-US" sz="3600" dirty="0" err="1"/>
              <a:t>низ</a:t>
            </a:r>
            <a:endParaRPr lang="bg-BG" dirty="0"/>
          </a:p>
          <a:p>
            <a:pPr lvl="1" indent="-360045"/>
            <a:r>
              <a:rPr lang="en-US" sz="3400" noProof="1"/>
              <a:t>Намерете всички дати със следния формат</a:t>
            </a:r>
            <a:r>
              <a:rPr lang="en-US" sz="3400" dirty="0"/>
              <a:t> "</a:t>
            </a:r>
            <a:r>
              <a:rPr lang="en-GB" sz="3400" b="1" noProof="1">
                <a:solidFill>
                  <a:schemeClr val="bg1"/>
                </a:solidFill>
              </a:rPr>
              <a:t>dd{</a:t>
            </a:r>
            <a:r>
              <a:rPr lang="en-GB" sz="34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400" b="1" noProof="1">
                <a:solidFill>
                  <a:schemeClr val="bg1"/>
                </a:solidFill>
              </a:rPr>
              <a:t>}MMM</a:t>
            </a: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разделител}yyyy</a:t>
            </a:r>
            <a:r>
              <a:rPr lang="en-GB" sz="3400" b="1" dirty="0"/>
              <a:t>"</a:t>
            </a:r>
            <a:r>
              <a:rPr lang="en-US" sz="3400" dirty="0"/>
              <a:t> </a:t>
            </a:r>
            <a:r>
              <a:rPr lang="en-US" sz="3400" dirty="0" err="1"/>
              <a:t>и</a:t>
            </a:r>
            <a:r>
              <a:rPr lang="en-US" sz="3400" dirty="0"/>
              <a:t> </a:t>
            </a:r>
            <a:r>
              <a:rPr lang="en-US" sz="3400" dirty="0" err="1"/>
              <a:t>отпечатайте</a:t>
            </a:r>
            <a:r>
              <a:rPr lang="en-US" sz="3400" dirty="0"/>
              <a:t> </a:t>
            </a:r>
            <a:r>
              <a:rPr lang="en-US" sz="3400" dirty="0" err="1"/>
              <a:t>тяхната</a:t>
            </a:r>
            <a:r>
              <a:rPr lang="en-US" sz="3400" dirty="0"/>
              <a:t> </a:t>
            </a:r>
            <a:r>
              <a:rPr lang="en-US" sz="3400" dirty="0" err="1"/>
              <a:t>информация</a:t>
            </a:r>
            <a:endParaRPr lang="en-US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Задача: Търсене на дата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>
                <a:latin typeface="Consolas" pitchFamily="49" charset="0"/>
              </a:rPr>
              <a:t>Day: 13, Month: Jul, Year: 1928</a:t>
            </a:r>
            <a:endParaRPr lang="bg-BG" sz="2599" b="1"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CE5489A-3AB6-421A-A36A-B91D2987E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29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Задача: </a:t>
            </a:r>
            <a:r>
              <a:rPr lang="en-GB" sz="3950">
                <a:ea typeface="+mj-lt"/>
                <a:cs typeface="+mj-lt"/>
              </a:rPr>
              <a:t>Търсене на дата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</a:t>
            </a:r>
            <a:r>
              <a:rPr lang="en-US" sz="1800" dirty="0" err="1">
                <a:ea typeface="+mn-lt"/>
                <a:cs typeface="+mn-lt"/>
              </a:rPr>
              <a:t>решението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https://judge.softuni.org/Contests/Practice/Index/3178#23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9CA816-D97D-41EA-9CFD-4AC83AB08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76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Какво научихме днес?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 err="1">
                <a:solidFill>
                  <a:schemeClr val="bg2"/>
                </a:solidFill>
              </a:rPr>
              <a:t>изполазва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en-GB" sz="3550" dirty="0" err="1">
                <a:solidFill>
                  <a:schemeClr val="bg2"/>
                </a:solidFill>
              </a:rPr>
              <a:t>търсене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en-GB" sz="3550" dirty="0" err="1">
                <a:solidFill>
                  <a:schemeClr val="bg2"/>
                </a:solidFill>
              </a:rPr>
              <a:t>в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en-GB" sz="3550" dirty="0" err="1">
                <a:solidFill>
                  <a:schemeClr val="bg2"/>
                </a:solidFill>
              </a:rPr>
              <a:t>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за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изграждане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на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сложни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 err="1">
                <a:solidFill>
                  <a:schemeClr val="bg2"/>
                </a:solidFill>
                <a:cs typeface="Calibri"/>
              </a:rPr>
              <a:t>шаблони</a:t>
            </a:r>
            <a:endParaRPr lang="en-GB" sz="355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 err="1">
                <a:solidFill>
                  <a:schemeClr val="bg2"/>
                </a:solidFill>
                <a:cs typeface="Calibri"/>
              </a:rPr>
              <a:t>С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него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може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да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изплозваме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3550" dirty="0" err="1">
                <a:solidFill>
                  <a:schemeClr val="bg2"/>
                </a:solidFill>
                <a:ea typeface="+mn-lt"/>
                <a:cs typeface="+mn-lt"/>
              </a:rPr>
              <a:t>и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GB" sz="3550" dirty="0" err="1">
                <a:solidFill>
                  <a:schemeClr val="bg2"/>
                </a:solidFill>
                <a:ea typeface="+mn-lt"/>
                <a:cs typeface="+mn-lt"/>
              </a:rPr>
              <a:t>т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. </a:t>
            </a:r>
            <a:r>
              <a:rPr lang="en-GB" sz="3550" dirty="0" err="1">
                <a:solidFill>
                  <a:schemeClr val="bg2"/>
                </a:solidFill>
                <a:ea typeface="+mn-lt"/>
                <a:cs typeface="+mn-lt"/>
              </a:rPr>
              <a:t>н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 err="1">
                <a:solidFill>
                  <a:schemeClr val="bg2"/>
                </a:solidFill>
                <a:cs typeface="Calibri"/>
              </a:rPr>
              <a:t>В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C#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се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използва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класа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6EED4CA-D010-423C-B3D8-4813FF5D9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3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8100" y="1196406"/>
            <a:ext cx="10213900" cy="5536006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Регулярен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израз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(</a:t>
            </a:r>
            <a:r>
              <a:rPr lang="en-US" sz="3600" dirty="0" err="1"/>
              <a:t>регекс</a:t>
            </a:r>
            <a:r>
              <a:rPr lang="en-US" sz="3600" dirty="0"/>
              <a:t>)</a:t>
            </a:r>
            <a:endParaRPr lang="bg-BG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dirty="0" err="1">
                <a:cs typeface="Calibri"/>
              </a:rPr>
              <a:t>Съвпадение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на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текст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по</a:t>
            </a:r>
            <a:r>
              <a:rPr lang="en-US" sz="3400" dirty="0"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cs typeface="Calibri"/>
              </a:rPr>
              <a:t>шаблон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 err="1"/>
              <a:t>Моделите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дефинират</a:t>
            </a:r>
            <a:r>
              <a:rPr lang="en-US" sz="3600" dirty="0"/>
              <a:t> </a:t>
            </a:r>
            <a:r>
              <a:rPr lang="en-US" sz="3600" dirty="0" err="1"/>
              <a:t>чрез</a:t>
            </a:r>
            <a:r>
              <a:rPr lang="en-US" sz="3600" dirty="0"/>
              <a:t> </a:t>
            </a:r>
            <a:r>
              <a:rPr lang="en-US" sz="3600" dirty="0" err="1"/>
              <a:t>специален</a:t>
            </a:r>
            <a:r>
              <a:rPr lang="en-US" sz="3600" dirty="0"/>
              <a:t> </a:t>
            </a:r>
            <a:r>
              <a:rPr lang="en-US" sz="3600" dirty="0" err="1"/>
              <a:t>синтаксис</a:t>
            </a:r>
            <a:r>
              <a:rPr lang="en-US" sz="3600" dirty="0"/>
              <a:t>, </a:t>
            </a:r>
            <a:r>
              <a:rPr lang="en-US" sz="3600" dirty="0" err="1"/>
              <a:t>примерно</a:t>
            </a:r>
            <a:r>
              <a:rPr lang="en-US" sz="3600" dirty="0"/>
              <a:t> </a:t>
            </a:r>
            <a:r>
              <a:rPr lang="en-US" sz="3600" dirty="0" err="1"/>
              <a:t>като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 </a:t>
            </a:r>
            <a:r>
              <a:rPr lang="en-US" sz="3400" dirty="0" err="1">
                <a:solidFill>
                  <a:srgbClr val="234465"/>
                </a:solidFill>
              </a:rPr>
              <a:t>Шаблон</a:t>
            </a:r>
            <a:r>
              <a:rPr lang="en-US" sz="3400" dirty="0">
                <a:solidFill>
                  <a:srgbClr val="234465"/>
                </a:solidFill>
              </a:rPr>
              <a:t>, </a:t>
            </a:r>
            <a:r>
              <a:rPr lang="en-US" sz="3400" dirty="0" err="1">
                <a:solidFill>
                  <a:srgbClr val="234465"/>
                </a:solidFill>
              </a:rPr>
              <a:t>който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>
                <a:solidFill>
                  <a:srgbClr val="234465"/>
                </a:solidFill>
              </a:rPr>
              <a:t>търси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>
                <a:solidFill>
                  <a:srgbClr val="234465"/>
                </a:solidFill>
              </a:rPr>
              <a:t>последователност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>
                <a:solidFill>
                  <a:srgbClr val="234465"/>
                </a:solidFill>
              </a:rPr>
              <a:t>от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>
                <a:solidFill>
                  <a:srgbClr val="234465"/>
                </a:solidFill>
              </a:rPr>
              <a:t>числа</a:t>
            </a:r>
            <a:endParaRPr lang="en-US" sz="3400" dirty="0">
              <a:solidFill>
                <a:srgbClr val="234465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ea typeface="+mn-lt"/>
                <a:cs typeface="+mn-lt"/>
              </a:rPr>
              <a:t>Шаблон</a:t>
            </a:r>
            <a:r>
              <a:rPr lang="en-US" sz="3400" dirty="0">
                <a:ea typeface="+mn-lt"/>
                <a:cs typeface="+mn-lt"/>
              </a:rPr>
              <a:t>, </a:t>
            </a:r>
            <a:r>
              <a:rPr lang="en-US" sz="3400" dirty="0" err="1">
                <a:ea typeface="+mn-lt"/>
                <a:cs typeface="+mn-lt"/>
              </a:rPr>
              <a:t>който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търси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последователност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bg-BG" sz="3400" dirty="0">
                <a:ea typeface="+mn-lt"/>
                <a:cs typeface="+mn-lt"/>
              </a:rPr>
              <a:t>главни и малки </a:t>
            </a:r>
            <a:r>
              <a:rPr lang="en-US" sz="3400" dirty="0" err="1">
                <a:ea typeface="+mn-lt"/>
                <a:cs typeface="+mn-lt"/>
              </a:rPr>
              <a:t>букви</a:t>
            </a:r>
            <a:endParaRPr lang="en-US" sz="3600" dirty="0"/>
          </a:p>
          <a:p>
            <a:pPr lvl="1" indent="-360045">
              <a:buClr>
                <a:schemeClr val="tx1"/>
              </a:buClr>
            </a:pPr>
            <a:r>
              <a:rPr lang="en-US" sz="3600" dirty="0" err="1"/>
              <a:t>Можете</a:t>
            </a:r>
            <a:r>
              <a:rPr lang="en-US" sz="3600" dirty="0"/>
              <a:t> 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тествате</a:t>
            </a:r>
            <a:r>
              <a:rPr lang="en-US" sz="3600" dirty="0"/>
              <a:t> </a:t>
            </a:r>
            <a:r>
              <a:rPr lang="en-US" sz="3600" dirty="0" err="1"/>
              <a:t>вашия</a:t>
            </a:r>
            <a:r>
              <a:rPr lang="en-US" sz="3600" dirty="0"/>
              <a:t> </a:t>
            </a:r>
            <a:r>
              <a:rPr lang="en-US" sz="3600" dirty="0" err="1"/>
              <a:t>регекс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/>
              <a:t>Какво е регулярен израз?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09ACC3-0EA0-4140-B366-E67912B6CE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BDC2E4B9-0195-B675-EFB4-639F6FD03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3026" y="5585916"/>
            <a:ext cx="12157699" cy="768084"/>
          </a:xfrm>
        </p:spPr>
        <p:txBody>
          <a:bodyPr/>
          <a:lstStyle/>
          <a:p>
            <a:r>
              <a:rPr lang="bg-BG" sz="3950">
                <a:cs typeface="Arial"/>
              </a:rPr>
              <a:t> Класове </a:t>
            </a:r>
            <a:endParaRPr lang="bg-BG" sz="395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8D75909-347E-ADDF-2898-CCD0E04C7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>
                <a:ea typeface="+mj-lt"/>
                <a:cs typeface="+mj-lt"/>
              </a:rPr>
              <a:t>Примери</a:t>
            </a:r>
            <a:endParaRPr lang="bg-BG" sz="5350" b="0">
              <a:ea typeface="+mj-lt"/>
              <a:cs typeface="+mj-lt"/>
            </a:endParaRPr>
          </a:p>
        </p:txBody>
      </p:sp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>
                <a:solidFill>
                  <a:schemeClr val="bg1"/>
                </a:solidFill>
              </a:rPr>
              <a:t>Регулярният израз </a:t>
            </a:r>
            <a:r>
              <a:rPr lang="en-US" sz="3350"/>
              <a:t>(регекс) се </a:t>
            </a:r>
            <a:r>
              <a:rPr lang="en-US" sz="3350">
                <a:solidFill>
                  <a:srgbClr val="234465"/>
                </a:solidFill>
              </a:rPr>
              <a:t>описва като </a:t>
            </a:r>
            <a:r>
              <a:rPr lang="en-US" sz="3350" b="1">
                <a:solidFill>
                  <a:schemeClr val="bg1"/>
                </a:solidFill>
              </a:rPr>
              <a:t>търсене чрез шаблон</a:t>
            </a:r>
            <a:endParaRPr lang="bg-BG" sz="3350">
              <a:solidFill>
                <a:schemeClr val="bg1"/>
              </a:solidFill>
            </a:endParaRPr>
          </a:p>
          <a:p>
            <a:pPr marL="360045" indent="-360045"/>
            <a:r>
              <a:rPr lang="en-US" sz="3350"/>
              <a:t>Използваме го за </a:t>
            </a:r>
            <a:r>
              <a:rPr lang="en-US" sz="3350" b="1"/>
              <a:t>намиране</a:t>
            </a:r>
            <a:r>
              <a:rPr lang="en-US" sz="3350"/>
              <a:t> / </a:t>
            </a:r>
            <a:r>
              <a:rPr lang="en-US" sz="3350" b="1"/>
              <a:t>изваждане</a:t>
            </a:r>
            <a:r>
              <a:rPr lang="en-US" sz="3350"/>
              <a:t> / </a:t>
            </a:r>
            <a:r>
              <a:rPr lang="en-US" sz="3350" b="1"/>
              <a:t>заменяне</a:t>
            </a:r>
            <a:r>
              <a:rPr lang="en-US" sz="3350"/>
              <a:t> / </a:t>
            </a:r>
            <a:r>
              <a:rPr lang="en-US" sz="3350" b="1"/>
              <a:t>разделяне</a:t>
            </a:r>
            <a:r>
              <a:rPr lang="en-US" sz="3350"/>
              <a:t> на данни от текст чрез шаблон</a:t>
            </a:r>
            <a:endParaRPr lang="en-US" sz="3350">
              <a:cs typeface="Calibri"/>
            </a:endParaRPr>
          </a:p>
          <a:p>
            <a:pPr marL="360045" indent="-360045"/>
            <a:endParaRPr lang="en-US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Регулярен</a:t>
            </a:r>
            <a:r>
              <a:rPr lang="en-US" sz="3950" dirty="0"/>
              <a:t> </a:t>
            </a:r>
            <a:r>
              <a:rPr lang="en-US" sz="3950" dirty="0" err="1"/>
              <a:t>израз</a:t>
            </a:r>
            <a:r>
              <a:rPr lang="en-US" sz="3950" dirty="0"/>
              <a:t> – </a:t>
            </a:r>
            <a:r>
              <a:rPr lang="bg-BG" sz="3950" dirty="0"/>
              <a:t>п</a:t>
            </a:r>
            <a:r>
              <a:rPr lang="en-US" sz="3950" dirty="0" err="1"/>
              <a:t>римери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2109" y="366266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3168" y="4453337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5224508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3380" y="6021795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E5B024-4C7F-43F5-A64A-DC729B03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65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55EC16D-6572-43AD-CC6A-8FD25671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са специални символи, които позволяват да се открият определени символи.</a:t>
            </a:r>
          </a:p>
          <a:p>
            <a:pPr marL="360045" indent="-360045">
              <a:spcBef>
                <a:spcPts val="20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350" dirty="0">
                <a:ea typeface="+mn-lt"/>
                <a:cs typeface="+mn-lt"/>
              </a:rPr>
              <a:t> - търси съвпадения за</a:t>
            </a:r>
            <a:r>
              <a:rPr lang="bg-BG" sz="3350" dirty="0">
                <a:cs typeface="Calibri"/>
              </a:rPr>
              <a:t> символите </a:t>
            </a:r>
            <a:r>
              <a:rPr lang="bg-BG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350" dirty="0">
                <a:ea typeface="+mn-lt"/>
                <a:cs typeface="+mn-lt"/>
              </a:rPr>
              <a:t>, </a:t>
            </a:r>
            <a:r>
              <a:rPr lang="bg-BG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350" dirty="0">
                <a:ea typeface="+mn-lt"/>
                <a:cs typeface="+mn-lt"/>
              </a:rPr>
              <a:t> и </a:t>
            </a:r>
            <a:r>
              <a:rPr lang="bg-BG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3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bg-BG" sz="32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spcBef>
                <a:spcPts val="3500"/>
              </a:spcBef>
              <a:buClr>
                <a:schemeClr val="tx1"/>
              </a:buClr>
            </a:pPr>
            <a:r>
              <a:rPr lang="bg-BG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200" noProof="1">
                <a:solidFill>
                  <a:schemeClr val="bg1"/>
                </a:solidFill>
              </a:rPr>
              <a:t> </a:t>
            </a:r>
            <a:r>
              <a:rPr lang="bg-BG" sz="3200" noProof="1"/>
              <a:t>– търси съвпадения, който са </a:t>
            </a:r>
            <a:r>
              <a:rPr lang="bg-BG" sz="3200" b="1" noProof="1">
                <a:solidFill>
                  <a:schemeClr val="bg1"/>
                </a:solidFill>
              </a:rPr>
              <a:t>различни от</a:t>
            </a:r>
            <a:r>
              <a:rPr lang="bg-BG" sz="3200" noProof="1"/>
              <a:t> 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200" noProof="1"/>
              <a:t>,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200" noProof="1"/>
              <a:t> и 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Какво са класови символи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86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86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5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Класови</a:t>
            </a:r>
            <a:r>
              <a:rPr lang="en-US" sz="3950" dirty="0"/>
              <a:t> </a:t>
            </a:r>
            <a:r>
              <a:rPr lang="en-US" sz="3950" dirty="0" err="1"/>
              <a:t>символи</a:t>
            </a:r>
            <a:r>
              <a:rPr lang="en-US" sz="3950" dirty="0"/>
              <a:t>: </a:t>
            </a:r>
            <a:r>
              <a:rPr lang="en-US" sz="3950" dirty="0" err="1"/>
              <a:t>примери</a:t>
            </a:r>
            <a:endParaRPr lang="en-US" dirty="0" err="1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41885D-F2CA-40F6-BAF8-6F23B4D83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7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AEF24BA-5E96-6AFD-40E2-3DA67D884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Предефинираните класове</a:t>
            </a:r>
          </a:p>
          <a:p>
            <a:pPr marL="802957" lvl="1" indent="-360045"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150" dirty="0">
                <a:ea typeface="+mn-lt"/>
                <a:cs typeface="+mn-lt"/>
              </a:rPr>
              <a:t>, които се използват за намиране на определени символи в текста</a:t>
            </a:r>
          </a:p>
          <a:p>
            <a:pPr marL="802957" lvl="1" indent="-360045"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Примери:</a:t>
            </a: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\w, \W</a:t>
            </a:r>
            <a:endParaRPr lang="bg-BG" sz="2950" dirty="0">
              <a:ea typeface="+mn-lt"/>
              <a:cs typeface="+mn-lt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\s, \S</a:t>
            </a:r>
            <a:endParaRPr lang="bg-BG" sz="2950" dirty="0">
              <a:ea typeface="+mn-lt"/>
              <a:cs typeface="+mn-lt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\b</a:t>
            </a:r>
            <a:endParaRPr lang="bg-BG" sz="2950" dirty="0">
              <a:ea typeface="+mn-lt"/>
              <a:cs typeface="+mn-lt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\d, \D</a:t>
            </a:r>
            <a:endParaRPr lang="bg-BG" sz="29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са п</a:t>
            </a:r>
            <a:r>
              <a:rPr lang="en-GB" sz="3950" dirty="0" err="1">
                <a:ea typeface="+mj-lt"/>
                <a:cs typeface="+mj-lt"/>
              </a:rPr>
              <a:t>редефинирани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класове</a:t>
            </a:r>
            <a:endParaRPr lang="bg-BG" sz="3950" b="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7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2236</Words>
  <Application>Microsoft Macintosh PowerPoint</Application>
  <PresentationFormat>Widescreen</PresentationFormat>
  <Paragraphs>324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Регулярен израз (RegEx)</vt:lpstr>
      <vt:lpstr>Съдържание</vt:lpstr>
      <vt:lpstr>Регулярен израз</vt:lpstr>
      <vt:lpstr>Какво е регулярен израз?</vt:lpstr>
      <vt:lpstr>Примери</vt:lpstr>
      <vt:lpstr>Регулярен израз – примери</vt:lpstr>
      <vt:lpstr>Какво са класови символи</vt:lpstr>
      <vt:lpstr>Класови символи: примери</vt:lpstr>
      <vt:lpstr>Какво са предефинирани класове</vt:lpstr>
      <vt:lpstr>Предефинирани класове - примери</vt:lpstr>
      <vt:lpstr>Quantifier-и</vt:lpstr>
      <vt:lpstr>Какво е Quantifier?</vt:lpstr>
      <vt:lpstr>Quantifier-и -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Обратни референции</vt:lpstr>
      <vt:lpstr>Какво е обратна референция</vt:lpstr>
      <vt:lpstr>Обратни референции за търсене на предишна група</vt:lpstr>
      <vt:lpstr>Използване на .NET вграден регекс клас</vt:lpstr>
      <vt:lpstr>Регекс в C#</vt:lpstr>
      <vt:lpstr>Валидация на низ по шаблон</vt:lpstr>
      <vt:lpstr>Проверяване за един ред</vt:lpstr>
      <vt:lpstr>Проверяване за съвпадения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Задача: Търсене на дата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Regular-Expressions-Regex</dc:title>
  <dc:subject>Software Development Course</dc:subject>
  <dc:creator>Software University</dc:creator>
  <cp:keywords>TSoftware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231</cp:revision>
  <dcterms:created xsi:type="dcterms:W3CDTF">2018-05-23T13:08:44Z</dcterms:created>
  <dcterms:modified xsi:type="dcterms:W3CDTF">2023-02-24T16:54:40Z</dcterms:modified>
  <cp:category>programming;computer programming;software development;web development</cp:category>
</cp:coreProperties>
</file>