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537" r:id="rId4"/>
    <p:sldId id="267" r:id="rId5"/>
    <p:sldId id="268" r:id="rId6"/>
    <p:sldId id="264" r:id="rId7"/>
    <p:sldId id="269" r:id="rId8"/>
    <p:sldId id="423" r:id="rId9"/>
    <p:sldId id="424" r:id="rId10"/>
    <p:sldId id="422" r:id="rId11"/>
    <p:sldId id="568" r:id="rId12"/>
    <p:sldId id="290" r:id="rId13"/>
    <p:sldId id="291" r:id="rId14"/>
    <p:sldId id="535" r:id="rId15"/>
    <p:sldId id="536" r:id="rId16"/>
    <p:sldId id="399" r:id="rId17"/>
    <p:sldId id="576" r:id="rId18"/>
    <p:sldId id="260" r:id="rId19"/>
    <p:sldId id="276" r:id="rId20"/>
    <p:sldId id="571" r:id="rId21"/>
    <p:sldId id="558" r:id="rId22"/>
    <p:sldId id="574" r:id="rId23"/>
    <p:sldId id="567" r:id="rId24"/>
    <p:sldId id="586" r:id="rId25"/>
    <p:sldId id="595" r:id="rId26"/>
    <p:sldId id="573" r:id="rId27"/>
    <p:sldId id="587" r:id="rId28"/>
    <p:sldId id="588" r:id="rId29"/>
    <p:sldId id="572" r:id="rId30"/>
    <p:sldId id="589" r:id="rId31"/>
    <p:sldId id="592" r:id="rId32"/>
    <p:sldId id="492" r:id="rId33"/>
    <p:sldId id="299" r:id="rId34"/>
    <p:sldId id="590" r:id="rId35"/>
    <p:sldId id="5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EA1EF70-9C6E-4301-B792-10BBCB4DE6D4}">
          <p14:sldIdLst>
            <p14:sldId id="256"/>
            <p14:sldId id="257"/>
          </p14:sldIdLst>
        </p14:section>
        <p14:section name="Данни" id="{A325E6DD-1BBA-4313-AB1D-EC83B30B5D1F}">
          <p14:sldIdLst>
            <p14:sldId id="537"/>
            <p14:sldId id="267"/>
            <p14:sldId id="268"/>
          </p14:sldIdLst>
        </p14:section>
        <p14:section name="Структури от данни" id="{E7E782ED-2C42-41CE-B6BD-2F94CEB1FF02}">
          <p14:sldIdLst>
            <p14:sldId id="264"/>
            <p14:sldId id="269"/>
            <p14:sldId id="423"/>
            <p14:sldId id="424"/>
            <p14:sldId id="422"/>
          </p14:sldIdLst>
        </p14:section>
        <p14:section name="Линейни структури от данни" id="{90BEC160-A60E-4298-A652-8D212252C507}">
          <p14:sldIdLst>
            <p14:sldId id="568"/>
            <p14:sldId id="290"/>
            <p14:sldId id="291"/>
            <p14:sldId id="535"/>
            <p14:sldId id="536"/>
            <p14:sldId id="399"/>
            <p14:sldId id="576"/>
            <p14:sldId id="260"/>
            <p14:sldId id="276"/>
          </p14:sldIdLst>
        </p14:section>
        <p14:section name="Сложни структури от данни" id="{4C94A0BD-A741-4695-A0E1-E1A8D699167E}">
          <p14:sldIdLst>
            <p14:sldId id="571"/>
            <p14:sldId id="558"/>
            <p14:sldId id="574"/>
            <p14:sldId id="567"/>
            <p14:sldId id="586"/>
            <p14:sldId id="595"/>
            <p14:sldId id="573"/>
            <p14:sldId id="587"/>
            <p14:sldId id="588"/>
            <p14:sldId id="572"/>
            <p14:sldId id="589"/>
            <p14:sldId id="592"/>
            <p14:sldId id="492"/>
          </p14:sldIdLst>
        </p14:section>
        <p14:section name="Обобщение" id="{678E0FC1-8CFD-4BFA-8AED-C76752B5743E}">
          <p14:sldIdLst>
            <p14:sldId id="299"/>
            <p14:sldId id="590"/>
            <p14:sldId id="5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5215" autoAdjust="0"/>
  </p:normalViewPr>
  <p:slideViewPr>
    <p:cSldViewPr showGuides="1">
      <p:cViewPr varScale="1">
        <p:scale>
          <a:sx n="81" d="100"/>
          <a:sy n="81" d="100"/>
        </p:scale>
        <p:origin x="75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86" d="100"/>
          <a:sy n="86" d="100"/>
        </p:scale>
        <p:origin x="2814" y="9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6.4.2023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0F92739-B44F-4763-BBA3-CBA346B3A8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321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4F18B62-E024-4307-96EE-76CA36C956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382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A29A74A-A602-45F3-B1E6-6C8A55D8C1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9553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C23983-FA1B-4787-B7CB-03CD465AF1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3347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8407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9881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24B861-B249-4616-A130-02C788491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36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8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9C5335-D12B-4E7C-8018-126DE1703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3469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15D7D7-0273-4862-B945-FE8C88139E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4285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0049F6E-B6B0-4D35-99DF-42E5B5CAFA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981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C583689-C46D-4645-9A43-D5F58FC4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88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BE7A0F-30E1-4FF8-B305-1061A514F5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066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F2D31C-452D-42BA-BEFE-1D2C2FC637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999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referencesource/blob/master/mscorlib/system/collections/generic/dictionary.cs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nuget.org/packages/MoreComplexDataStructure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gif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Данни и структура от данни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структура от данни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Софтуерен 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СофтУни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553082" y="5150282"/>
            <a:ext cx="3202918" cy="832591"/>
          </a:xfrm>
        </p:spPr>
        <p:txBody>
          <a:bodyPr/>
          <a:lstStyle/>
          <a:p>
            <a:r>
              <a:rPr lang="en-US" sz="2400" dirty="0"/>
              <a:t>Преподавателски екип</a:t>
            </a:r>
            <a:endParaRPr lang="en-US" sz="2400" b="0" dirty="0">
              <a:ea typeface="+mn-lt"/>
              <a:cs typeface="+mn-lt"/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AD273D0F-5D9E-64BD-0528-C42F23D12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000" y="1935555"/>
            <a:ext cx="6228366" cy="34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1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600" dirty="0"/>
              <a:t>Абстрактни типове данни (АТД)</a:t>
            </a:r>
            <a:r>
              <a:rPr lang="en-US" sz="3599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3399" dirty="0"/>
              <a:t>Набор от </a:t>
            </a:r>
            <a:r>
              <a:rPr lang="bg-BG" sz="3399" b="1" dirty="0">
                <a:solidFill>
                  <a:schemeClr val="bg1"/>
                </a:solidFill>
              </a:rPr>
              <a:t>дефиниции от операции</a:t>
            </a:r>
            <a:endParaRPr lang="en-US" sz="3399" b="1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/>
              <a:t>Дефинира какво можем да правим с структурата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sz="3599" dirty="0"/>
              <a:t>АТД могат да имат различни </a:t>
            </a:r>
            <a:r>
              <a:rPr lang="bg-BG" sz="3599" b="1" dirty="0">
                <a:solidFill>
                  <a:schemeClr val="bg1"/>
                </a:solidFill>
              </a:rPr>
              <a:t>имплементации</a:t>
            </a:r>
            <a:r>
              <a:rPr lang="bg-BG" sz="3599" dirty="0"/>
              <a:t> 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Различната имплементация може да окаже различна </a:t>
            </a:r>
            <a:r>
              <a:rPr lang="bg-BG" sz="3400" b="1" dirty="0">
                <a:solidFill>
                  <a:schemeClr val="bg1"/>
                </a:solidFill>
              </a:rPr>
              <a:t>ефективност</a:t>
            </a:r>
            <a:r>
              <a:rPr lang="en-US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логика на добавяне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необходими ресурси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типове данни (АТД)</a:t>
            </a:r>
            <a:endParaRPr lang="en-US" dirty="0"/>
          </a:p>
        </p:txBody>
      </p:sp>
      <p:pic>
        <p:nvPicPr>
          <p:cNvPr id="4" name="Picture 2" descr="Резултат с изображение за „abstract data“">
            <a:extLst>
              <a:ext uri="{FF2B5EF4-FFF2-40B4-BE49-F238E27FC236}">
                <a16:creationId xmlns:a16="http://schemas.microsoft.com/office/drawing/2014/main" id="{FF75CC6F-EEF5-4304-A093-A0D68C1F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000" y="1077684"/>
            <a:ext cx="3036000" cy="15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8F1B67C-4ADD-41C7-983F-95110E143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59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C4E58A0-A24F-B268-7B5E-0E05D3E416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pPr marL="514196" indent="-514196">
              <a:buClr>
                <a:schemeClr val="tx1"/>
              </a:buClr>
            </a:pPr>
            <a:r>
              <a:rPr lang="bg-BG" dirty="0"/>
              <a:t>Масив</a:t>
            </a:r>
            <a:r>
              <a:rPr lang="en-US" dirty="0"/>
              <a:t>, </a:t>
            </a:r>
            <a:r>
              <a:rPr lang="bg-BG" noProof="1"/>
              <a:t>списък</a:t>
            </a:r>
            <a:r>
              <a:rPr lang="en-US" dirty="0"/>
              <a:t>, </a:t>
            </a:r>
            <a:r>
              <a:rPr lang="bg-BG" dirty="0"/>
              <a:t>свързан списък</a:t>
            </a:r>
            <a:r>
              <a:rPr lang="en-US" dirty="0"/>
              <a:t>, </a:t>
            </a:r>
            <a:r>
              <a:rPr lang="bg-BG" dirty="0"/>
              <a:t>стек</a:t>
            </a:r>
            <a:r>
              <a:rPr lang="en-US" dirty="0"/>
              <a:t>, </a:t>
            </a:r>
            <a:r>
              <a:rPr lang="bg-BG" dirty="0"/>
              <a:t>опашка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Линейни структури от данни</a:t>
            </a:r>
            <a:endParaRPr lang="en-US" dirty="0"/>
          </a:p>
        </p:txBody>
      </p:sp>
      <p:pic>
        <p:nvPicPr>
          <p:cNvPr id="11" name="Picture 10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07" y="1831802"/>
            <a:ext cx="3199189" cy="11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altLang="ko-KR" sz="3600" b="1" dirty="0">
                <a:solidFill>
                  <a:schemeClr val="bg1"/>
                </a:solidFill>
              </a:rPr>
              <a:t>Масиви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altLang="ko-KR" sz="3400" dirty="0"/>
              <a:t>Заемат </a:t>
            </a:r>
            <a:r>
              <a:rPr lang="bg-BG" altLang="ko-KR" sz="3400" b="1" dirty="0">
                <a:solidFill>
                  <a:schemeClr val="bg1"/>
                </a:solidFill>
              </a:rPr>
              <a:t>малко</a:t>
            </a:r>
            <a:r>
              <a:rPr lang="bg-BG" altLang="ko-KR" sz="3400" dirty="0"/>
              <a:t> памет</a:t>
            </a:r>
            <a:endParaRPr lang="en-US" altLang="ko-KR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altLang="ko-KR" sz="3400" dirty="0"/>
              <a:t>Имат </a:t>
            </a:r>
            <a:r>
              <a:rPr lang="bg-BG" altLang="ko-KR" sz="3400" b="1" dirty="0">
                <a:solidFill>
                  <a:schemeClr val="bg1"/>
                </a:solidFill>
              </a:rPr>
              <a:t>фиксиран размер</a:t>
            </a:r>
            <a:endParaRPr lang="en-US" altLang="ko-KR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altLang="ko-KR" sz="3400" dirty="0"/>
              <a:t>Обикновено</a:t>
            </a:r>
            <a:r>
              <a:rPr lang="en-US" altLang="ko-KR" sz="3400" dirty="0"/>
              <a:t> </a:t>
            </a:r>
            <a:r>
              <a:rPr lang="bg-BG" altLang="ko-KR" sz="3400" dirty="0"/>
              <a:t>са</a:t>
            </a:r>
            <a:r>
              <a:rPr lang="bg-BG" altLang="ko-KR" sz="3400" b="1" dirty="0">
                <a:solidFill>
                  <a:schemeClr val="bg1"/>
                </a:solidFill>
              </a:rPr>
              <a:t> вградени в езиците</a:t>
            </a:r>
            <a:endParaRPr lang="en-US" altLang="ko-KR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/>
              <a:t>Много колекции са създадени чрез имплементация на масиви:</a:t>
            </a:r>
            <a:endParaRPr lang="en-US" altLang="ko-KR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</a:rPr>
              <a:t>List&lt;T&gt;</a:t>
            </a:r>
            <a:endParaRPr lang="en-US" altLang="ko-KR" sz="33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</a:rPr>
              <a:t>Queue&lt;T&gt;</a:t>
            </a:r>
            <a:r>
              <a:rPr lang="en-US" altLang="ko-KR" sz="3399" dirty="0"/>
              <a:t> </a:t>
            </a:r>
            <a:endParaRPr lang="bg-BG" altLang="ko-KR" sz="33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</a:rPr>
              <a:t>Stack&lt;T&gt;</a:t>
            </a:r>
            <a:endParaRPr lang="en-US" altLang="ko-KR" sz="3399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Масиви – структура от данни</a:t>
            </a:r>
            <a:endParaRPr lang="bg-BG" dirty="0"/>
          </a:p>
        </p:txBody>
      </p:sp>
      <p:pic>
        <p:nvPicPr>
          <p:cNvPr id="1026" name="Picture 2" descr="Python - Arrays - Tutorialspoint">
            <a:extLst>
              <a:ext uri="{FF2B5EF4-FFF2-40B4-BE49-F238E27FC236}">
                <a16:creationId xmlns:a16="http://schemas.microsoft.com/office/drawing/2014/main" id="{881D9384-9087-41DB-A381-91E364BD7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246" y="1449000"/>
            <a:ext cx="6260502" cy="1535313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C436ED0-9D07-40D1-97D3-3C56A2E1D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55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 fontScale="85000" lnSpcReduction="10000"/>
          </a:bodyPr>
          <a:lstStyle/>
          <a:p>
            <a:r>
              <a:rPr lang="bg-BG" altLang="ko-KR" sz="3299" dirty="0"/>
              <a:t>Масивът използва</a:t>
            </a:r>
            <a:r>
              <a:rPr lang="en-US" altLang="ko-KR" sz="3299" dirty="0"/>
              <a:t> </a:t>
            </a:r>
            <a:r>
              <a:rPr lang="bg-BG" altLang="ko-KR" sz="3299" b="1" dirty="0">
                <a:solidFill>
                  <a:schemeClr val="bg1"/>
                </a:solidFill>
              </a:rPr>
              <a:t>единичен блок от паметта</a:t>
            </a:r>
            <a:endParaRPr lang="en-US" altLang="ko-KR" sz="3299" b="1" dirty="0">
              <a:solidFill>
                <a:schemeClr val="bg1"/>
              </a:solidFill>
            </a:endParaRPr>
          </a:p>
          <a:p>
            <a:endParaRPr lang="en-US" altLang="ko-KR" sz="3299" dirty="0"/>
          </a:p>
          <a:p>
            <a:r>
              <a:rPr lang="bg-BG" altLang="ko-KR" sz="3299" dirty="0"/>
              <a:t>Използва общо </a:t>
            </a:r>
            <a:r>
              <a:rPr lang="bg-BG" altLang="ko-KR" sz="3299" b="1" dirty="0">
                <a:solidFill>
                  <a:schemeClr val="bg1"/>
                </a:solidFill>
              </a:rPr>
              <a:t>указателя на масив </a:t>
            </a:r>
            <a:r>
              <a:rPr lang="en-US" altLang="ko-KR" sz="3299" b="1" dirty="0">
                <a:solidFill>
                  <a:schemeClr val="bg1"/>
                </a:solidFill>
              </a:rPr>
              <a:t>+ (N * </a:t>
            </a:r>
            <a:r>
              <a:rPr lang="bg-BG" altLang="ko-KR" sz="3299" b="1" dirty="0">
                <a:solidFill>
                  <a:schemeClr val="bg1"/>
                </a:solidFill>
              </a:rPr>
              <a:t>елемент</a:t>
            </a:r>
            <a:r>
              <a:rPr lang="en-US" altLang="ko-KR" sz="3299" b="1" dirty="0">
                <a:solidFill>
                  <a:schemeClr val="bg1"/>
                </a:solidFill>
              </a:rPr>
              <a:t>/</a:t>
            </a:r>
            <a:r>
              <a:rPr lang="bg-BG" altLang="ko-KR" sz="3299" b="1" dirty="0">
                <a:solidFill>
                  <a:schemeClr val="bg1"/>
                </a:solidFill>
              </a:rPr>
              <a:t>размера на указателя</a:t>
            </a:r>
            <a:r>
              <a:rPr lang="en-US" altLang="ko-KR" sz="3299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sz="3299" dirty="0"/>
          </a:p>
          <a:p>
            <a:endParaRPr lang="en-US" altLang="ko-KR" sz="3299" dirty="0"/>
          </a:p>
          <a:p>
            <a:endParaRPr lang="en-US" altLang="ko-KR" sz="3299" dirty="0"/>
          </a:p>
          <a:p>
            <a:pPr>
              <a:spcBef>
                <a:spcPts val="1500"/>
              </a:spcBef>
              <a:buClr>
                <a:schemeClr val="tx1"/>
              </a:buClr>
            </a:pPr>
            <a:r>
              <a:rPr lang="bg-BG" altLang="ko-KR" sz="3299" b="1" dirty="0">
                <a:solidFill>
                  <a:schemeClr val="bg1"/>
                </a:solidFill>
              </a:rPr>
              <a:t>Адреса на масива </a:t>
            </a:r>
            <a:r>
              <a:rPr lang="en-US" altLang="ko-KR" sz="3299" b="1" dirty="0"/>
              <a:t>+</a:t>
            </a:r>
            <a:r>
              <a:rPr lang="en-US" altLang="ko-KR" sz="3299" b="1" dirty="0">
                <a:solidFill>
                  <a:schemeClr val="bg1"/>
                </a:solidFill>
              </a:rPr>
              <a:t> (</a:t>
            </a:r>
            <a:r>
              <a:rPr lang="bg-BG" altLang="ko-KR" sz="3299" b="1" dirty="0">
                <a:solidFill>
                  <a:schemeClr val="bg1"/>
                </a:solidFill>
              </a:rPr>
              <a:t>индекса на елемента</a:t>
            </a:r>
            <a:r>
              <a:rPr lang="en-US" altLang="ko-KR" sz="3299" b="1" dirty="0">
                <a:solidFill>
                  <a:schemeClr val="bg1"/>
                </a:solidFill>
              </a:rPr>
              <a:t> </a:t>
            </a:r>
            <a:r>
              <a:rPr lang="en-US" altLang="ko-KR" sz="3299" b="1" dirty="0"/>
              <a:t>*</a:t>
            </a:r>
            <a:r>
              <a:rPr lang="en-US" altLang="ko-KR" sz="3299" b="1" dirty="0">
                <a:solidFill>
                  <a:schemeClr val="bg1"/>
                </a:solidFill>
              </a:rPr>
              <a:t> </a:t>
            </a:r>
            <a:r>
              <a:rPr lang="bg-BG" altLang="ko-KR" sz="3299" b="1" dirty="0">
                <a:solidFill>
                  <a:schemeClr val="bg1"/>
                </a:solidFill>
              </a:rPr>
              <a:t>размер</a:t>
            </a:r>
            <a:r>
              <a:rPr lang="en-US" altLang="ko-KR" sz="3299" b="1" dirty="0">
                <a:solidFill>
                  <a:schemeClr val="bg1"/>
                </a:solidFill>
              </a:rPr>
              <a:t>) </a:t>
            </a:r>
            <a:r>
              <a:rPr lang="en-US" altLang="ko-KR" sz="3299" b="1" dirty="0"/>
              <a:t>=</a:t>
            </a:r>
            <a:r>
              <a:rPr lang="en-US" altLang="ko-KR" sz="3299" b="1" dirty="0">
                <a:solidFill>
                  <a:schemeClr val="bg1"/>
                </a:solidFill>
              </a:rPr>
              <a:t> </a:t>
            </a:r>
            <a:r>
              <a:rPr lang="bg-BG" altLang="ko-KR" sz="3299" b="1" dirty="0">
                <a:solidFill>
                  <a:schemeClr val="bg1"/>
                </a:solidFill>
              </a:rPr>
              <a:t>адрес на елемента</a:t>
            </a:r>
            <a:endParaRPr lang="en-US" altLang="ko-KR" sz="3299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bg-BG" altLang="ko-KR" sz="3299" dirty="0">
                <a:ea typeface="굴림" pitchFamily="50" charset="-127"/>
              </a:rPr>
              <a:t>Масивите имат </a:t>
            </a:r>
            <a:r>
              <a:rPr lang="bg-BG" altLang="ko-KR" sz="3299" b="1" dirty="0">
                <a:solidFill>
                  <a:schemeClr val="bg1"/>
                </a:solidFill>
                <a:ea typeface="굴림" pitchFamily="50" charset="-127"/>
              </a:rPr>
              <a:t>фиксиран размер</a:t>
            </a:r>
            <a:r>
              <a:rPr lang="en-US" altLang="ko-KR" sz="3299" b="1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sz="3299" dirty="0">
                <a:ea typeface="굴림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3299" dirty="0">
                <a:ea typeface="굴림" pitchFamily="50" charset="-127"/>
              </a:rPr>
              <a:t> </a:t>
            </a:r>
            <a:r>
              <a:rPr lang="bg-BG" altLang="ko-KR" sz="3299" dirty="0">
                <a:ea typeface="굴림" pitchFamily="50" charset="-127"/>
              </a:rPr>
              <a:t>за да </a:t>
            </a:r>
            <a:r>
              <a:rPr lang="bg-BG" altLang="ko-KR" sz="3299" b="1" dirty="0">
                <a:solidFill>
                  <a:schemeClr val="bg1"/>
                </a:solidFill>
                <a:ea typeface="굴림" pitchFamily="50" charset="-127"/>
              </a:rPr>
              <a:t>разширим</a:t>
            </a:r>
            <a:r>
              <a:rPr lang="bg-BG" altLang="ko-KR" sz="3299" dirty="0">
                <a:ea typeface="굴림" pitchFamily="50" charset="-127"/>
              </a:rPr>
              <a:t> масива,</a:t>
            </a:r>
            <a:r>
              <a:rPr lang="en-US" altLang="ko-KR" sz="3299" dirty="0">
                <a:ea typeface="굴림" pitchFamily="50" charset="-127"/>
              </a:rPr>
              <a:t> </a:t>
            </a:r>
            <a:r>
              <a:rPr lang="bg-BG" altLang="ko-KR" sz="3299" dirty="0">
                <a:ea typeface="굴림" pitchFamily="50" charset="-127"/>
              </a:rPr>
              <a:t>трябва да го </a:t>
            </a:r>
            <a:r>
              <a:rPr lang="bg-BG" altLang="ko-KR" sz="3299" b="1" dirty="0">
                <a:solidFill>
                  <a:schemeClr val="bg1"/>
                </a:solidFill>
                <a:ea typeface="굴림" pitchFamily="50" charset="-127"/>
              </a:rPr>
              <a:t>копираме</a:t>
            </a:r>
            <a:endParaRPr lang="en-US" altLang="ko-KR" sz="3299" b="1" dirty="0">
              <a:solidFill>
                <a:schemeClr val="bg1"/>
              </a:solidFill>
              <a:ea typeface="굴림" pitchFamily="50" charset="-127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17610"/>
              </p:ext>
            </p:extLst>
          </p:nvPr>
        </p:nvGraphicFramePr>
        <p:xfrm>
          <a:off x="2936563" y="2771735"/>
          <a:ext cx="6356200" cy="18287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620">
                  <a:extLst>
                    <a:ext uri="{9D8B030D-6E8A-4147-A177-3AD203B41FA5}">
                      <a16:colId xmlns:a16="http://schemas.microsoft.com/office/drawing/2014/main" val="4021378060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582569307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072220713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585343737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863154922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743315566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392501038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688695034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089404228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3283454396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623206920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28579253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3876503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891223651"/>
                  </a:ext>
                </a:extLst>
              </a:tr>
            </a:tbl>
          </a:graphicData>
        </a:graphic>
      </p:graphicFrame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Защо масивите са толкова бързи</a:t>
            </a:r>
            <a:r>
              <a:rPr lang="en-US" altLang="ko-KR" dirty="0"/>
              <a:t>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3020" y="1758334"/>
            <a:ext cx="1051286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 array = { 2, 4, 1, 3, 5 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86219" y="3248310"/>
            <a:ext cx="3304328" cy="578731"/>
          </a:xfrm>
          <a:prstGeom prst="wedgeRoundRectCallout">
            <a:avLst>
              <a:gd name="adj1" fmla="val -65629"/>
              <a:gd name="adj2" fmla="val 7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Общо</a:t>
            </a:r>
            <a:r>
              <a:rPr lang="en-US" sz="2799" b="1" dirty="0">
                <a:solidFill>
                  <a:srgbClr val="FFFFFF"/>
                </a:solidFill>
              </a:rPr>
              <a:t>: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5 * 4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бита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786219" y="1073666"/>
            <a:ext cx="2854781" cy="1055298"/>
          </a:xfrm>
          <a:prstGeom prst="wedgeRoundRectCallout">
            <a:avLst>
              <a:gd name="adj1" fmla="val -77732"/>
              <a:gd name="adj2" fmla="val 25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bg-BG" sz="2799" b="1" dirty="0">
                <a:solidFill>
                  <a:srgbClr val="FFFFFF"/>
                </a:solidFill>
              </a:rPr>
              <a:t>има размер от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4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бита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11000" y="2771735"/>
            <a:ext cx="2251233" cy="1531882"/>
          </a:xfrm>
          <a:prstGeom prst="wedgeRoundRectCallout">
            <a:avLst>
              <a:gd name="adj1" fmla="val 87242"/>
              <a:gd name="adj2" fmla="val 27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Масивът започва от този адрес</a:t>
            </a:r>
            <a:endParaRPr lang="en-US" sz="2799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4C871B0-5790-4B8F-86A6-45D59E221C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46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Динамични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(</a:t>
            </a:r>
            <a:r>
              <a:rPr lang="bg-BG" altLang="ko-KR" dirty="0">
                <a:ea typeface="굴림" pitchFamily="50" charset="-127"/>
              </a:rPr>
              <a:t>оразмеряващи се</a:t>
            </a:r>
            <a:r>
              <a:rPr lang="en-US" altLang="ko-KR" dirty="0">
                <a:ea typeface="굴림" pitchFamily="50" charset="-127"/>
              </a:rPr>
              <a:t>) </a:t>
            </a:r>
            <a:r>
              <a:rPr lang="bg-BG" altLang="ko-KR" dirty="0">
                <a:ea typeface="굴림" pitchFamily="50" charset="-127"/>
              </a:rPr>
              <a:t>масиви имат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променлив размер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Имплементирани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са с масив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045594" cy="882654"/>
          </a:xfrm>
        </p:spPr>
        <p:txBody>
          <a:bodyPr>
            <a:normAutofit/>
          </a:bodyPr>
          <a:lstStyle/>
          <a:p>
            <a:r>
              <a:rPr lang="bg-BG" altLang="ko-KR" sz="3200" dirty="0">
                <a:ea typeface="굴림" pitchFamily="50" charset="-127"/>
              </a:rPr>
              <a:t>Динамични масиви </a:t>
            </a:r>
            <a:r>
              <a:rPr lang="en-US" altLang="ko-KR" sz="3200" dirty="0">
                <a:ea typeface="굴림" pitchFamily="50" charset="-127"/>
              </a:rPr>
              <a:t>(</a:t>
            </a:r>
            <a:r>
              <a:rPr lang="bg-BG" altLang="ko-KR" sz="3200" dirty="0">
                <a:ea typeface="굴림" pitchFamily="50" charset="-127"/>
              </a:rPr>
              <a:t>списъци</a:t>
            </a:r>
            <a:r>
              <a:rPr lang="en-US" altLang="ko-KR" sz="3200" dirty="0">
                <a:ea typeface="굴림" pitchFamily="50" charset="-127"/>
              </a:rPr>
              <a:t>): </a:t>
            </a:r>
            <a:r>
              <a:rPr lang="bg-BG" altLang="ko-KR" sz="3200" dirty="0">
                <a:ea typeface="굴림" pitchFamily="50" charset="-127"/>
              </a:rPr>
              <a:t>преоразмеряване</a:t>
            </a:r>
            <a:r>
              <a:rPr lang="en-US" altLang="ko-KR" sz="3200" dirty="0">
                <a:ea typeface="굴림" pitchFamily="50" charset="-127"/>
              </a:rPr>
              <a:t> +1</a:t>
            </a:r>
            <a:endParaRPr lang="bg-BG" sz="3200" dirty="0"/>
          </a:p>
        </p:txBody>
      </p:sp>
      <p:sp>
        <p:nvSpPr>
          <p:cNvPr id="6" name="Oval 5"/>
          <p:cNvSpPr/>
          <p:nvPr/>
        </p:nvSpPr>
        <p:spPr>
          <a:xfrm>
            <a:off x="1128679" y="3693109"/>
            <a:ext cx="4113728" cy="172096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90239"/>
              </p:ext>
            </p:extLst>
          </p:nvPr>
        </p:nvGraphicFramePr>
        <p:xfrm>
          <a:off x="1678234" y="4134599"/>
          <a:ext cx="3024893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26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24032" y="475421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5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549043" y="3920639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4" name="TextBox 13"/>
          <p:cNvSpPr txBox="1"/>
          <p:nvPr/>
        </p:nvSpPr>
        <p:spPr>
          <a:xfrm>
            <a:off x="5242408" y="3930815"/>
            <a:ext cx="1335148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</a:t>
            </a:r>
            <a:endParaRPr lang="en-GB" sz="2799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225522" y="5775727"/>
            <a:ext cx="1809954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Добавяне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2148366" y="5785697"/>
            <a:ext cx="1684541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Взимане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3880099" y="5760992"/>
            <a:ext cx="1611078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Слагане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5546613" y="5728965"/>
            <a:ext cx="2353218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Премахване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1260200" y="5283611"/>
            <a:ext cx="2280566" cy="4110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16" idx="0"/>
          </p:cNvCxnSpPr>
          <p:nvPr/>
        </p:nvCxnSpPr>
        <p:spPr>
          <a:xfrm flipV="1">
            <a:off x="2990637" y="5284768"/>
            <a:ext cx="567925" cy="500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H="1" flipV="1">
            <a:off x="3558563" y="5303584"/>
            <a:ext cx="955828" cy="4418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H="1" flipV="1">
            <a:off x="3558563" y="5295884"/>
            <a:ext cx="3077185" cy="4007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/>
          <p:cNvSpPr/>
          <p:nvPr/>
        </p:nvSpPr>
        <p:spPr>
          <a:xfrm>
            <a:off x="4768964" y="3158838"/>
            <a:ext cx="3203679" cy="457081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Списък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621584" y="3608111"/>
            <a:ext cx="4113728" cy="172096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23732"/>
              </p:ext>
            </p:extLst>
          </p:nvPr>
        </p:nvGraphicFramePr>
        <p:xfrm>
          <a:off x="7972643" y="4134599"/>
          <a:ext cx="343085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409345775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826560" y="474927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6</a:t>
            </a:r>
          </a:p>
        </p:txBody>
      </p:sp>
      <p:sp>
        <p:nvSpPr>
          <p:cNvPr id="466961" name="TextBox 466960"/>
          <p:cNvSpPr txBox="1"/>
          <p:nvPr/>
        </p:nvSpPr>
        <p:spPr>
          <a:xfrm>
            <a:off x="647422" y="6242778"/>
            <a:ext cx="9730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00483" y="6242778"/>
            <a:ext cx="9730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26333" y="6233612"/>
            <a:ext cx="9730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49203" y="6242778"/>
            <a:ext cx="9730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57" name="Arrow: Right 56"/>
          <p:cNvSpPr/>
          <p:nvPr/>
        </p:nvSpPr>
        <p:spPr>
          <a:xfrm flipH="1">
            <a:off x="5546613" y="4530080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58" name="TextBox 57"/>
          <p:cNvSpPr txBox="1"/>
          <p:nvPr/>
        </p:nvSpPr>
        <p:spPr>
          <a:xfrm>
            <a:off x="6099326" y="4540257"/>
            <a:ext cx="1761371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Премахва</a:t>
            </a:r>
            <a:endParaRPr lang="en-GB" sz="2799" dirty="0"/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938182DC-90D6-4346-9FA7-771039119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59" y="2104463"/>
            <a:ext cx="2576940" cy="1531882"/>
          </a:xfrm>
          <a:prstGeom prst="wedgeRoundRectCallout">
            <a:avLst>
              <a:gd name="adj1" fmla="val -27985"/>
              <a:gd name="adj2" fmla="val 77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  <a:ea typeface="굴림" pitchFamily="50" charset="-127"/>
              </a:rPr>
              <a:t>Новия масив с копиран размер</a:t>
            </a:r>
            <a:endParaRPr lang="en-US" sz="2799" b="1" dirty="0">
              <a:solidFill>
                <a:schemeClr val="bg2"/>
              </a:solidFill>
              <a:ea typeface="굴림" pitchFamily="50" charset="-127"/>
            </a:endParaRP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5D525EC7-05FB-4EB8-84AE-C7137FD24B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466961" grpId="0"/>
      <p:bldP spid="54" grpId="0"/>
      <p:bldP spid="55" grpId="0"/>
      <p:bldP spid="56" grpId="0"/>
      <p:bldP spid="57" grpId="0" animBg="1"/>
      <p:bldP spid="58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altLang="ko-KR" sz="3300" dirty="0">
                <a:ea typeface="굴림" pitchFamily="50" charset="-127"/>
              </a:rPr>
              <a:t>Преоразмеряване на масив</a:t>
            </a:r>
            <a:r>
              <a:rPr lang="en-US" altLang="ko-KR" sz="3300" dirty="0">
                <a:ea typeface="굴림" pitchFamily="50" charset="-127"/>
              </a:rPr>
              <a:t>: </a:t>
            </a:r>
            <a:r>
              <a:rPr lang="bg-BG" altLang="ko-KR" sz="3300" b="1" dirty="0">
                <a:solidFill>
                  <a:schemeClr val="bg1"/>
                </a:solidFill>
                <a:ea typeface="굴림" pitchFamily="50" charset="-127"/>
              </a:rPr>
              <a:t>умножава</a:t>
            </a:r>
            <a:r>
              <a:rPr lang="en-US" altLang="ko-KR" sz="3300" dirty="0">
                <a:ea typeface="굴림" pitchFamily="50" charset="-127"/>
              </a:rPr>
              <a:t> </a:t>
            </a:r>
            <a:r>
              <a:rPr lang="bg-BG" altLang="ko-KR" sz="3300" dirty="0">
                <a:ea typeface="굴림" pitchFamily="50" charset="-127"/>
              </a:rPr>
              <a:t>капацитета, който има</a:t>
            </a:r>
            <a:endParaRPr lang="en-US" altLang="ko-KR" sz="3300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altLang="ko-KR" sz="3300" dirty="0">
                <a:ea typeface="굴림" pitchFamily="50" charset="-127"/>
              </a:rPr>
              <a:t>Копирането се извършва за време </a:t>
            </a:r>
            <a:r>
              <a:rPr lang="en-US" altLang="ko-KR" sz="3300" b="1" dirty="0">
                <a:solidFill>
                  <a:schemeClr val="bg1"/>
                </a:solidFill>
                <a:ea typeface="굴림" pitchFamily="50" charset="-127"/>
              </a:rPr>
              <a:t>log(n)</a:t>
            </a:r>
            <a:r>
              <a:rPr lang="en-US" altLang="ko-KR" sz="3300" dirty="0">
                <a:ea typeface="굴림" pitchFamily="50" charset="-127"/>
                <a:sym typeface="Wingdings" panose="05000000000000000000" pitchFamily="2" charset="2"/>
              </a:rPr>
              <a:t> n = 10</a:t>
            </a:r>
            <a:r>
              <a:rPr lang="en-US" altLang="ko-KR" sz="3300" baseline="30000" dirty="0">
                <a:ea typeface="굴림" pitchFamily="50" charset="-127"/>
                <a:sym typeface="Wingdings" panose="05000000000000000000" pitchFamily="2" charset="2"/>
              </a:rPr>
              <a:t>9</a:t>
            </a:r>
            <a:r>
              <a:rPr lang="en-US" altLang="ko-KR" sz="3300" dirty="0">
                <a:ea typeface="굴림" pitchFamily="50" charset="-127"/>
                <a:sym typeface="Wingdings" panose="05000000000000000000" pitchFamily="2" charset="2"/>
              </a:rPr>
              <a:t>, </a:t>
            </a:r>
            <a:r>
              <a:rPr lang="bg-BG" altLang="ko-KR" sz="3300" dirty="0">
                <a:ea typeface="굴림" pitchFamily="50" charset="-127"/>
                <a:sym typeface="Wingdings" panose="05000000000000000000" pitchFamily="2" charset="2"/>
              </a:rPr>
              <a:t>само</a:t>
            </a:r>
            <a:r>
              <a:rPr lang="en-US" altLang="ko-KR" sz="3300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3300" dirty="0">
                <a:sym typeface="Wingdings" panose="05000000000000000000" pitchFamily="2" charset="2"/>
              </a:rPr>
              <a:t>~30</a:t>
            </a:r>
            <a:r>
              <a:rPr lang="en-US" altLang="ko-KR" sz="3300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bg-BG" altLang="ko-KR" sz="3300" dirty="0">
                <a:ea typeface="굴림" pitchFamily="50" charset="-127"/>
                <a:sym typeface="Wingdings" panose="05000000000000000000" pitchFamily="2" charset="2"/>
              </a:rPr>
              <a:t>копия</a:t>
            </a:r>
            <a:endParaRPr lang="en-US" altLang="ko-KR" sz="3300" dirty="0"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altLang="ko-KR" sz="3600" dirty="0">
                <a:ea typeface="굴림" pitchFamily="50" charset="-127"/>
              </a:rPr>
              <a:t>Списък: преоразмеряване</a:t>
            </a:r>
            <a:r>
              <a:rPr lang="en-US" altLang="ko-KR" sz="3600" dirty="0">
                <a:ea typeface="굴림" pitchFamily="50" charset="-127"/>
              </a:rPr>
              <a:t> *2 – </a:t>
            </a:r>
            <a:r>
              <a:rPr lang="bg-BG" altLang="ko-KR" sz="3600" dirty="0">
                <a:ea typeface="굴림" pitchFamily="50" charset="-127"/>
              </a:rPr>
              <a:t>Добавяне</a:t>
            </a:r>
            <a:r>
              <a:rPr lang="en-US" altLang="ko-KR" sz="3600" dirty="0">
                <a:ea typeface="굴림" pitchFamily="50" charset="-127"/>
              </a:rPr>
              <a:t> O(1)</a:t>
            </a:r>
            <a:endParaRPr lang="bg-BG" sz="3600" dirty="0"/>
          </a:p>
        </p:txBody>
      </p:sp>
      <p:sp>
        <p:nvSpPr>
          <p:cNvPr id="5" name="Arrow: Right 4"/>
          <p:cNvSpPr/>
          <p:nvPr/>
        </p:nvSpPr>
        <p:spPr>
          <a:xfrm>
            <a:off x="4328797" y="5563840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4" name="TextBox 13"/>
          <p:cNvSpPr txBox="1"/>
          <p:nvPr/>
        </p:nvSpPr>
        <p:spPr>
          <a:xfrm>
            <a:off x="2616461" y="5574017"/>
            <a:ext cx="17408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Добавяне</a:t>
            </a:r>
            <a:endParaRPr lang="en-GB" sz="2799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5403673" y="2747041"/>
            <a:ext cx="1918345" cy="568252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3599" b="1" dirty="0">
                <a:latin typeface="Consolas" panose="020B0609020204030204" pitchFamily="49" charset="0"/>
              </a:rPr>
              <a:t>Списък</a:t>
            </a:r>
            <a:endParaRPr lang="en-GB" sz="3599" b="1" dirty="0">
              <a:latin typeface="Consolas" panose="020B0609020204030204" pitchFamily="49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401792" y="3630567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15177"/>
              </p:ext>
            </p:extLst>
          </p:nvPr>
        </p:nvGraphicFramePr>
        <p:xfrm>
          <a:off x="8993387" y="4003506"/>
          <a:ext cx="2303250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935053" y="491766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35053" y="4460586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4</a:t>
            </a:r>
          </a:p>
        </p:txBody>
      </p:sp>
      <p:sp>
        <p:nvSpPr>
          <p:cNvPr id="30" name="Oval 29"/>
          <p:cNvSpPr/>
          <p:nvPr/>
        </p:nvSpPr>
        <p:spPr>
          <a:xfrm>
            <a:off x="4516605" y="3630567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62051"/>
              </p:ext>
            </p:extLst>
          </p:nvPr>
        </p:nvGraphicFramePr>
        <p:xfrm>
          <a:off x="5108200" y="4003506"/>
          <a:ext cx="112760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049867" y="491766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9866" y="4460586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2</a:t>
            </a:r>
          </a:p>
        </p:txBody>
      </p:sp>
      <p:sp>
        <p:nvSpPr>
          <p:cNvPr id="34" name="Oval 33"/>
          <p:cNvSpPr/>
          <p:nvPr/>
        </p:nvSpPr>
        <p:spPr>
          <a:xfrm>
            <a:off x="615718" y="3630567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595549"/>
              </p:ext>
            </p:extLst>
          </p:nvPr>
        </p:nvGraphicFramePr>
        <p:xfrm>
          <a:off x="1207313" y="4003506"/>
          <a:ext cx="112760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148980" y="491766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48979" y="4460586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2</a:t>
            </a:r>
          </a:p>
        </p:txBody>
      </p:sp>
      <p:sp>
        <p:nvSpPr>
          <p:cNvPr id="38" name="Arrow: Right 37"/>
          <p:cNvSpPr/>
          <p:nvPr/>
        </p:nvSpPr>
        <p:spPr>
          <a:xfrm>
            <a:off x="8369843" y="5563840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39" name="TextBox 38"/>
          <p:cNvSpPr txBox="1"/>
          <p:nvPr/>
        </p:nvSpPr>
        <p:spPr>
          <a:xfrm>
            <a:off x="6574394" y="5574017"/>
            <a:ext cx="1823962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Добавяне</a:t>
            </a:r>
            <a:endParaRPr lang="en-GB" sz="2799" dirty="0"/>
          </a:p>
        </p:txBody>
      </p:sp>
      <p:sp>
        <p:nvSpPr>
          <p:cNvPr id="40" name="TextBox 39"/>
          <p:cNvSpPr txBox="1"/>
          <p:nvPr/>
        </p:nvSpPr>
        <p:spPr>
          <a:xfrm>
            <a:off x="3725535" y="6076694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16369" y="6076694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197098" y="6076632"/>
            <a:ext cx="3259551" cy="578713"/>
          </a:xfrm>
          <a:prstGeom prst="wedgeRoundRectCallout">
            <a:avLst>
              <a:gd name="adj1" fmla="val 57279"/>
              <a:gd name="adj2" fmla="val -262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  <a:ea typeface="굴림" pitchFamily="50" charset="-127"/>
              </a:rPr>
              <a:t>Амортизира</a:t>
            </a:r>
            <a:r>
              <a:rPr lang="en-US" sz="2799" b="1" dirty="0">
                <a:solidFill>
                  <a:schemeClr val="bg2"/>
                </a:solidFill>
                <a:ea typeface="굴림" pitchFamily="50" charset="-127"/>
              </a:rPr>
              <a:t> O(1)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D2A7BCF0-C4E3-47E2-AAF4-2BCE51EB1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609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29" grpId="0"/>
      <p:bldP spid="30" grpId="0" animBg="1"/>
      <p:bldP spid="32" grpId="0"/>
      <p:bldP spid="33" grpId="0"/>
      <p:bldP spid="38" grpId="0" animBg="1"/>
      <p:bldP spid="39" grpId="0"/>
      <p:bldP spid="40" grpId="0"/>
      <p:bldP spid="42" grpId="0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8277" y="1104695"/>
            <a:ext cx="11815018" cy="55260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  <a:sym typeface="Symbol" pitchFamily="18" charset="2"/>
              </a:rPr>
              <a:t>Свързан списък </a:t>
            </a:r>
            <a:r>
              <a:rPr lang="en-US" sz="3000" dirty="0">
                <a:sym typeface="Symbol" pitchFamily="18" charset="2"/>
              </a:rPr>
              <a:t>== </a:t>
            </a:r>
            <a:r>
              <a:rPr lang="bg-BG" sz="3000" dirty="0">
                <a:sym typeface="Symbol" pitchFamily="18" charset="2"/>
              </a:rPr>
              <a:t>динамичен</a:t>
            </a:r>
            <a:r>
              <a:rPr lang="en-US" sz="3000" dirty="0">
                <a:sym typeface="Symbol" pitchFamily="18" charset="2"/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базиран на указател</a:t>
            </a:r>
            <a:r>
              <a:rPr lang="en-US" sz="3000" dirty="0"/>
              <a:t>) </a:t>
            </a:r>
            <a:r>
              <a:rPr lang="bg-BG" sz="3000" dirty="0"/>
              <a:t>списък с имплементация</a:t>
            </a:r>
            <a:endParaRPr lang="en-US" sz="3000" dirty="0">
              <a:sym typeface="Symbol" pitchFamily="18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Единичен </a:t>
            </a:r>
            <a:r>
              <a:rPr lang="bg-BG" sz="3000" dirty="0"/>
              <a:t>свързан списък</a:t>
            </a:r>
            <a:r>
              <a:rPr lang="en-US" sz="3000" dirty="0"/>
              <a:t>: </a:t>
            </a:r>
            <a:r>
              <a:rPr lang="bg-BG" sz="3000" dirty="0"/>
              <a:t>всеки елемент има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свойство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000" dirty="0"/>
          </a:p>
          <a:p>
            <a:pPr>
              <a:spcBef>
                <a:spcPts val="350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Двойно </a:t>
            </a:r>
            <a:r>
              <a:rPr lang="bg-BG" sz="3000" dirty="0"/>
              <a:t>свързан списък</a:t>
            </a:r>
            <a:r>
              <a:rPr lang="en-US" sz="3000" dirty="0"/>
              <a:t>: </a:t>
            </a:r>
            <a:r>
              <a:rPr lang="bg-BG" sz="3000" dirty="0"/>
              <a:t>всеки елемент има</a:t>
            </a:r>
            <a:r>
              <a:rPr lang="en-US" sz="3000" dirty="0"/>
              <a:t> </a:t>
            </a:r>
            <a:r>
              <a:rPr lang="bg-BG" sz="30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bg-BG" sz="3000" dirty="0"/>
              <a:t> и свойства</a:t>
            </a:r>
            <a:r>
              <a:rPr lang="en-US" sz="3000" dirty="0"/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prev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Свързан списък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CAA93D-6C57-4820-9803-DB93B4FFA8A2}"/>
              </a:ext>
            </a:extLst>
          </p:cNvPr>
          <p:cNvGrpSpPr/>
          <p:nvPr/>
        </p:nvGrpSpPr>
        <p:grpSpPr>
          <a:xfrm>
            <a:off x="1691533" y="2797376"/>
            <a:ext cx="8591105" cy="1263247"/>
            <a:chOff x="1693658" y="2480424"/>
            <a:chExt cx="8593343" cy="1263576"/>
          </a:xfrm>
        </p:grpSpPr>
        <p:sp>
          <p:nvSpPr>
            <p:cNvPr id="606227" name="Line 19"/>
            <p:cNvSpPr>
              <a:spLocks noChangeShapeType="1"/>
            </p:cNvSpPr>
            <p:nvPr/>
          </p:nvSpPr>
          <p:spPr bwMode="auto">
            <a:xfrm flipV="1">
              <a:off x="2186864" y="2901616"/>
              <a:ext cx="685800" cy="38100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27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25894547"/>
                </p:ext>
              </p:extLst>
            </p:nvPr>
          </p:nvGraphicFramePr>
          <p:xfrm>
            <a:off x="29128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2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28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7427541"/>
                </p:ext>
              </p:extLst>
            </p:nvPr>
          </p:nvGraphicFramePr>
          <p:xfrm>
            <a:off x="46654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29" name="Rectangle 28"/>
            <p:cNvSpPr/>
            <p:nvPr/>
          </p:nvSpPr>
          <p:spPr>
            <a:xfrm>
              <a:off x="1693658" y="3220780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606224" name="Line 16"/>
            <p:cNvSpPr>
              <a:spLocks noChangeShapeType="1"/>
            </p:cNvSpPr>
            <p:nvPr/>
          </p:nvSpPr>
          <p:spPr bwMode="auto">
            <a:xfrm flipV="1">
              <a:off x="3833067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3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0473752"/>
                </p:ext>
              </p:extLst>
            </p:nvPr>
          </p:nvGraphicFramePr>
          <p:xfrm>
            <a:off x="6412247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V="1">
              <a:off x="5579858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42145874"/>
                </p:ext>
              </p:extLst>
            </p:nvPr>
          </p:nvGraphicFramePr>
          <p:xfrm>
            <a:off x="81706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3" name="Line 16"/>
            <p:cNvSpPr>
              <a:spLocks noChangeShapeType="1"/>
            </p:cNvSpPr>
            <p:nvPr/>
          </p:nvSpPr>
          <p:spPr bwMode="auto">
            <a:xfrm flipV="1">
              <a:off x="7338267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13658" y="2480424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606228" name="Line 20"/>
            <p:cNvSpPr>
              <a:spLocks noChangeShapeType="1"/>
            </p:cNvSpPr>
            <p:nvPr/>
          </p:nvSpPr>
          <p:spPr bwMode="auto">
            <a:xfrm flipV="1">
              <a:off x="9085056" y="2977816"/>
              <a:ext cx="609600" cy="45720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4AAE99-90BB-41AC-BCDB-F6CB3D88A0F0}"/>
              </a:ext>
            </a:extLst>
          </p:cNvPr>
          <p:cNvGrpSpPr/>
          <p:nvPr/>
        </p:nvGrpSpPr>
        <p:grpSpPr>
          <a:xfrm>
            <a:off x="3827442" y="4928470"/>
            <a:ext cx="7484232" cy="1727030"/>
            <a:chOff x="1363091" y="4696361"/>
            <a:chExt cx="9266099" cy="23173451"/>
          </a:xfrm>
        </p:grpSpPr>
        <p:sp>
          <p:nvSpPr>
            <p:cNvPr id="43" name="Line 19">
              <a:extLst>
                <a:ext uri="{FF2B5EF4-FFF2-40B4-BE49-F238E27FC236}">
                  <a16:creationId xmlns:a16="http://schemas.microsoft.com/office/drawing/2014/main" id="{2A566CE4-7AB1-46F8-88CF-AA8B34293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3360" y="7152663"/>
              <a:ext cx="473851" cy="20342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44" name="Group 134">
              <a:extLst>
                <a:ext uri="{FF2B5EF4-FFF2-40B4-BE49-F238E27FC236}">
                  <a16:creationId xmlns:a16="http://schemas.microsoft.com/office/drawing/2014/main" id="{E6865BC6-7A1D-48F7-AE6C-8067C25FDE5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10141253"/>
                </p:ext>
              </p:extLst>
            </p:nvPr>
          </p:nvGraphicFramePr>
          <p:xfrm>
            <a:off x="2830189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2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10C442B-315C-4DEB-999F-C1D05D044203}"/>
                </a:ext>
              </a:extLst>
            </p:cNvPr>
            <p:cNvSpPr/>
            <p:nvPr/>
          </p:nvSpPr>
          <p:spPr>
            <a:xfrm>
              <a:off x="1445053" y="4696361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8D4D0EC6-59A3-4EE2-AE8A-085E08A2C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2349" y="7152663"/>
              <a:ext cx="868810" cy="7846164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Rectangle 50">
              <a:extLst>
                <a:ext uri="{FF2B5EF4-FFF2-40B4-BE49-F238E27FC236}">
                  <a16:creationId xmlns:a16="http://schemas.microsoft.com/office/drawing/2014/main" id="{34E1DD17-4F5D-43D2-BDA8-E3C354648C9C}"/>
                </a:ext>
              </a:extLst>
            </p:cNvPr>
            <p:cNvSpPr/>
            <p:nvPr/>
          </p:nvSpPr>
          <p:spPr>
            <a:xfrm>
              <a:off x="9655848" y="13012574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8" name="Group 134">
              <a:extLst>
                <a:ext uri="{FF2B5EF4-FFF2-40B4-BE49-F238E27FC236}">
                  <a16:creationId xmlns:a16="http://schemas.microsoft.com/office/drawing/2014/main" id="{D736F40B-9747-4303-8B7A-E9E9BE5B06B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56790752"/>
                </p:ext>
              </p:extLst>
            </p:nvPr>
          </p:nvGraphicFramePr>
          <p:xfrm>
            <a:off x="4592839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7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9" name="Line 16">
              <a:extLst>
                <a:ext uri="{FF2B5EF4-FFF2-40B4-BE49-F238E27FC236}">
                  <a16:creationId xmlns:a16="http://schemas.microsoft.com/office/drawing/2014/main" id="{5679501A-9829-46F3-94AE-013F2030B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3656" y="9002321"/>
              <a:ext cx="1168026" cy="13995327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Line 19">
              <a:extLst>
                <a:ext uri="{FF2B5EF4-FFF2-40B4-BE49-F238E27FC236}">
                  <a16:creationId xmlns:a16="http://schemas.microsoft.com/office/drawing/2014/main" id="{759EDE3F-6013-4E82-8093-40E6B6764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3042" y="17273275"/>
              <a:ext cx="797031" cy="7325447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Rectangle 61">
              <a:extLst>
                <a:ext uri="{FF2B5EF4-FFF2-40B4-BE49-F238E27FC236}">
                  <a16:creationId xmlns:a16="http://schemas.microsoft.com/office/drawing/2014/main" id="{7C296340-82C2-4531-8A19-FB90E8A204F1}"/>
                </a:ext>
              </a:extLst>
            </p:cNvPr>
            <p:cNvSpPr/>
            <p:nvPr/>
          </p:nvSpPr>
          <p:spPr>
            <a:xfrm>
              <a:off x="1363091" y="13274186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76A3F2C5-7A81-4B8B-B1D7-0EDA79B1A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147" y="5732841"/>
              <a:ext cx="978891" cy="9265972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3" name="Group 134">
              <a:extLst>
                <a:ext uri="{FF2B5EF4-FFF2-40B4-BE49-F238E27FC236}">
                  <a16:creationId xmlns:a16="http://schemas.microsoft.com/office/drawing/2014/main" id="{8D85AB08-4358-4228-95BB-A6CE19BF091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0611202"/>
                </p:ext>
              </p:extLst>
            </p:nvPr>
          </p:nvGraphicFramePr>
          <p:xfrm>
            <a:off x="6355487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4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ADD44796-1D1C-4476-9A42-312571326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59649" y="10715087"/>
              <a:ext cx="1311297" cy="1297752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Line 16">
              <a:extLst>
                <a:ext uri="{FF2B5EF4-FFF2-40B4-BE49-F238E27FC236}">
                  <a16:creationId xmlns:a16="http://schemas.microsoft.com/office/drawing/2014/main" id="{F1C92F96-6888-4181-A67B-E2639DE8A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31271" y="9002334"/>
              <a:ext cx="743248" cy="7536461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6" name="Group 134">
              <a:extLst>
                <a:ext uri="{FF2B5EF4-FFF2-40B4-BE49-F238E27FC236}">
                  <a16:creationId xmlns:a16="http://schemas.microsoft.com/office/drawing/2014/main" id="{0E5DB2F2-27F6-43AC-9DAA-0B10CC7C841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74834509"/>
                </p:ext>
              </p:extLst>
            </p:nvPr>
          </p:nvGraphicFramePr>
          <p:xfrm>
            <a:off x="8118136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5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859B9980-20C5-4A26-9ED2-5DB9EDDEE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58911" y="10813764"/>
              <a:ext cx="1140765" cy="12183898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9CBE98C8-622E-4209-A691-41FDCFDEB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41837" y="22997648"/>
              <a:ext cx="603804" cy="117462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Line 19">
              <a:extLst>
                <a:ext uri="{FF2B5EF4-FFF2-40B4-BE49-F238E27FC236}">
                  <a16:creationId xmlns:a16="http://schemas.microsoft.com/office/drawing/2014/main" id="{4488E7E8-DB22-492C-BEE5-376F998E4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71908" y="16538768"/>
              <a:ext cx="573733" cy="13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Rectangle 70">
              <a:extLst>
                <a:ext uri="{FF2B5EF4-FFF2-40B4-BE49-F238E27FC236}">
                  <a16:creationId xmlns:a16="http://schemas.microsoft.com/office/drawing/2014/main" id="{C9A943EF-BA98-487D-BFE2-7AF8397060C9}"/>
                </a:ext>
              </a:extLst>
            </p:cNvPr>
            <p:cNvSpPr/>
            <p:nvPr/>
          </p:nvSpPr>
          <p:spPr>
            <a:xfrm>
              <a:off x="9574413" y="18559761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tail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6FD4B787-D237-4661-BA41-1161D40A2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31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4CB76519-B33C-47CC-B716-3D0C0C6C46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1224000"/>
            <a:ext cx="10836275" cy="5388756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static void Main()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var list = new </a:t>
            </a:r>
            <a:r>
              <a:rPr lang="en-US" dirty="0">
                <a:solidFill>
                  <a:schemeClr val="bg1"/>
                </a:solidFill>
              </a:rPr>
              <a:t>LinkedList&lt;string&gt;()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AddFirst</a:t>
            </a:r>
            <a:r>
              <a:rPr lang="en-US" dirty="0">
                <a:solidFill>
                  <a:schemeClr val="tx2"/>
                </a:solidFill>
              </a:rPr>
              <a:t>("First");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AddLast</a:t>
            </a:r>
            <a:r>
              <a:rPr lang="en-US" dirty="0">
                <a:solidFill>
                  <a:schemeClr val="tx2"/>
                </a:solidFill>
              </a:rPr>
              <a:t>("Last");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AddAfter</a:t>
            </a:r>
            <a:r>
              <a:rPr lang="en-US" dirty="0">
                <a:solidFill>
                  <a:schemeClr val="tx2"/>
                </a:solidFill>
              </a:rPr>
              <a:t>(list.First, "After First");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AddBefore</a:t>
            </a:r>
            <a:r>
              <a:rPr lang="en-US" dirty="0">
                <a:solidFill>
                  <a:schemeClr val="tx2"/>
                </a:solidFill>
              </a:rPr>
              <a:t>(list.Last, "Before Last");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Console.WriteLine(String.Join(", ", list));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bg-BG" dirty="0">
                <a:solidFill>
                  <a:schemeClr val="accent2"/>
                </a:solidFill>
              </a:rPr>
              <a:t>Резултат</a:t>
            </a:r>
            <a:r>
              <a:rPr lang="en-US" dirty="0">
                <a:solidFill>
                  <a:schemeClr val="accent2"/>
                </a:solidFill>
              </a:rPr>
              <a:t>: First, After First, Before Last, Last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26E0CC-D657-43E6-8EDD-44258F7D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: LinkedList&lt;T&gt;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9389C9-9892-474D-830E-0475978AAD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0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cs typeface="Consolas" panose="020B0609020204030204" pitchFamily="49" charset="0"/>
              </a:rPr>
              <a:t>Стек</a:t>
            </a:r>
            <a:r>
              <a:rPr lang="en-US" sz="3400" b="1" dirty="0">
                <a:solidFill>
                  <a:schemeClr val="bg1"/>
                </a:solidFill>
                <a:cs typeface="Consolas" panose="020B0609020204030204" pitchFamily="49" charset="0"/>
              </a:rPr>
              <a:t> </a:t>
            </a:r>
            <a:r>
              <a:rPr lang="en-US" sz="3400" dirty="0" err="1">
                <a:solidFill>
                  <a:srgbClr val="234465"/>
                </a:solidFill>
                <a:cs typeface="Consolas" panose="020B0609020204030204" pitchFamily="49" charset="0"/>
              </a:rPr>
              <a:t>предоставя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en-US" sz="3400" dirty="0" err="1">
                <a:cs typeface="Consolas" panose="020B0609020204030204" pitchFamily="49" charset="0"/>
              </a:rPr>
              <a:t>следните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en-US" sz="3400" dirty="0" err="1">
                <a:cs typeface="Consolas" panose="020B0609020204030204" pitchFamily="49" charset="0"/>
              </a:rPr>
              <a:t>функции</a:t>
            </a:r>
            <a:r>
              <a:rPr lang="en-US" sz="3400" dirty="0">
                <a:cs typeface="Consolas" panose="020B0609020204030204" pitchFamily="49" charset="0"/>
              </a:rPr>
              <a:t>:</a:t>
            </a:r>
            <a:endParaRPr lang="bg-BG" dirty="0"/>
          </a:p>
          <a:p>
            <a:pPr lvl="1" indent="-360045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Вкарване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 err="1">
                <a:cs typeface="Consolas" panose="020B0609020204030204" pitchFamily="49" charset="0"/>
              </a:rPr>
              <a:t>на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en-US" sz="3200" dirty="0" err="1">
                <a:cs typeface="Consolas" panose="020B0609020204030204" pitchFamily="49" charset="0"/>
              </a:rPr>
              <a:t>елемент</a:t>
            </a:r>
            <a:endParaRPr lang="en-US" sz="3200" dirty="0">
              <a:cs typeface="Consolas" panose="020B0609020204030204" pitchFamily="49" charset="0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cs typeface="Consolas" panose="020B0609020204030204" pitchFamily="49" charset="0"/>
              </a:rPr>
              <a:t>Премахане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 err="1">
                <a:cs typeface="Consolas" panose="020B0609020204030204" pitchFamily="49" charset="0"/>
              </a:rPr>
              <a:t>на</a:t>
            </a:r>
            <a:r>
              <a:rPr lang="en-US" sz="3200" dirty="0">
                <a:cs typeface="Consolas" panose="020B0609020204030204" pitchFamily="49" charset="0"/>
              </a:rPr>
              <a:t> </a:t>
            </a:r>
            <a:r>
              <a:rPr lang="en-US" sz="3200" dirty="0" err="1">
                <a:cs typeface="Consolas" panose="020B0609020204030204" pitchFamily="49" charset="0"/>
              </a:rPr>
              <a:t>последния</a:t>
            </a:r>
            <a:r>
              <a:rPr lang="en-US" sz="3200" dirty="0">
                <a:cs typeface="Consolas" panose="020B0609020204030204" pitchFamily="49" charset="0"/>
              </a:rPr>
              <a:t> </a:t>
            </a:r>
            <a:r>
              <a:rPr lang="en-US" sz="3200" dirty="0" err="1">
                <a:cs typeface="Consolas" panose="020B0609020204030204" pitchFamily="49" charset="0"/>
              </a:rPr>
              <a:t>елемент</a:t>
            </a:r>
          </a:p>
          <a:p>
            <a:pPr lvl="1" indent="-360045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cs typeface="Consolas" panose="020B0609020204030204" pitchFamily="49" charset="0"/>
              </a:rPr>
              <a:t>Връщане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 err="1">
                <a:cs typeface="Consolas" panose="020B0609020204030204" pitchFamily="49" charset="0"/>
              </a:rPr>
              <a:t>на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en-US" sz="3200" dirty="0" err="1">
                <a:cs typeface="Consolas" panose="020B0609020204030204" pitchFamily="49" charset="0"/>
              </a:rPr>
              <a:t>последния</a:t>
            </a:r>
            <a:r>
              <a:rPr lang="en-US" sz="3200" dirty="0">
                <a:cs typeface="Consolas" panose="020B0609020204030204" pitchFamily="49" charset="0"/>
              </a:rPr>
              <a:t> </a:t>
            </a:r>
            <a:r>
              <a:rPr lang="en-US" sz="3200" dirty="0" err="1">
                <a:cs typeface="Consolas" panose="020B0609020204030204" pitchFamily="49" charset="0"/>
              </a:rPr>
              <a:t>елемент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en-US" sz="3200" dirty="0" err="1">
                <a:cs typeface="Consolas" panose="020B0609020204030204" pitchFamily="49" charset="0"/>
              </a:rPr>
              <a:t>без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en-US" sz="3200" dirty="0" err="1">
                <a:cs typeface="Consolas" panose="020B0609020204030204" pitchFamily="49" charset="0"/>
              </a:rPr>
              <a:t>премахване</a:t>
            </a:r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Стек</a:t>
            </a:r>
            <a:r>
              <a:rPr lang="en-US" sz="3950" dirty="0"/>
              <a:t> – </a:t>
            </a:r>
            <a:r>
              <a:rPr lang="en-US" sz="3950" dirty="0" err="1">
                <a:ea typeface="+mj-lt"/>
                <a:cs typeface="+mj-lt"/>
              </a:rPr>
              <a:t>Абстрактен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тип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данни</a:t>
            </a:r>
            <a:endParaRPr lang="bg-BG" sz="3950" dirty="0">
              <a:cs typeface="Calibri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16000" y="3939443"/>
            <a:ext cx="1599783" cy="2927149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40958" y="3939443"/>
            <a:ext cx="1599783" cy="2910201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79928" y="3929802"/>
            <a:ext cx="1599783" cy="2905720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31" name="Slide Number">
            <a:extLst>
              <a:ext uri="{FF2B5EF4-FFF2-40B4-BE49-F238E27FC236}">
                <a16:creationId xmlns:a16="http://schemas.microsoft.com/office/drawing/2014/main" id="{5802771A-E0E9-41A4-A2F1-99E11ECAAF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9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rgbClr val="234465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Опашка</a:t>
            </a:r>
            <a:r>
              <a:rPr lang="bg-BG" sz="3350" b="1" dirty="0">
                <a:solidFill>
                  <a:schemeClr val="bg1"/>
                </a:solidFill>
              </a:rPr>
              <a:t>та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/>
              <a:t>осигурява</a:t>
            </a:r>
            <a:r>
              <a:rPr lang="en-US" sz="3350" dirty="0"/>
              <a:t> </a:t>
            </a:r>
            <a:r>
              <a:rPr lang="en-US" sz="3350" dirty="0" err="1">
                <a:ea typeface="+mn-lt"/>
                <a:cs typeface="+mn-lt"/>
              </a:rPr>
              <a:t>следните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функции</a:t>
            </a:r>
            <a:r>
              <a:rPr lang="en-US" sz="3350" b="1" dirty="0"/>
              <a:t>:</a:t>
            </a:r>
            <a:endParaRPr lang="bg-BG" sz="3350" dirty="0"/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 err="1">
                <a:solidFill>
                  <a:schemeClr val="bg1"/>
                </a:solidFill>
              </a:rPr>
              <a:t>Добавяне</a:t>
            </a:r>
            <a:r>
              <a:rPr lang="en-US" sz="3050" b="1" dirty="0">
                <a:solidFill>
                  <a:schemeClr val="bg1"/>
                </a:solidFill>
              </a:rPr>
              <a:t> </a:t>
            </a:r>
            <a:r>
              <a:rPr lang="en-US" sz="3050" dirty="0" err="1"/>
              <a:t>на</a:t>
            </a:r>
            <a:r>
              <a:rPr lang="en-US" sz="3050" dirty="0"/>
              <a:t> </a:t>
            </a:r>
            <a:r>
              <a:rPr lang="en-US" sz="3050" dirty="0" err="1"/>
              <a:t>елемент</a:t>
            </a:r>
            <a:r>
              <a:rPr lang="en-US" sz="3050" dirty="0"/>
              <a:t> в </a:t>
            </a:r>
            <a:r>
              <a:rPr lang="en-US" sz="3050" dirty="0" err="1"/>
              <a:t>края</a:t>
            </a:r>
            <a:r>
              <a:rPr lang="en-US" sz="3050" dirty="0"/>
              <a:t> </a:t>
            </a:r>
            <a:r>
              <a:rPr lang="en-US" sz="3050" dirty="0" err="1"/>
              <a:t>на</a:t>
            </a:r>
            <a:r>
              <a:rPr lang="en-US" sz="3050" dirty="0"/>
              <a:t> </a:t>
            </a:r>
            <a:r>
              <a:rPr lang="en-US" sz="3050" dirty="0" err="1"/>
              <a:t>опашката</a:t>
            </a:r>
            <a:endParaRPr lang="en-US" sz="3050" dirty="0" err="1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en-US" sz="3050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 err="1">
                <a:solidFill>
                  <a:schemeClr val="bg1"/>
                </a:solidFill>
              </a:rPr>
              <a:t>Премахва</a:t>
            </a:r>
            <a:r>
              <a:rPr lang="bg-BG" sz="3050" b="1" dirty="0">
                <a:solidFill>
                  <a:schemeClr val="bg1"/>
                </a:solidFill>
              </a:rPr>
              <a:t>н</a:t>
            </a:r>
            <a:r>
              <a:rPr lang="en-US" sz="3050" b="1" dirty="0">
                <a:solidFill>
                  <a:schemeClr val="bg1"/>
                </a:solidFill>
              </a:rPr>
              <a:t>е </a:t>
            </a:r>
            <a:r>
              <a:rPr lang="en-US" sz="3050" dirty="0" err="1"/>
              <a:t>на</a:t>
            </a:r>
            <a:r>
              <a:rPr lang="bg-BG" sz="3050" dirty="0"/>
              <a:t> </a:t>
            </a:r>
            <a:r>
              <a:rPr lang="en-US" sz="3050" dirty="0" err="1"/>
              <a:t>първия</a:t>
            </a:r>
            <a:r>
              <a:rPr lang="en-US" sz="3050" dirty="0"/>
              <a:t> </a:t>
            </a:r>
            <a:r>
              <a:rPr lang="en-US" sz="3050" dirty="0" err="1"/>
              <a:t>елемент</a:t>
            </a:r>
            <a:endParaRPr lang="en-US" sz="305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en-US" sz="3099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 err="1">
                <a:solidFill>
                  <a:schemeClr val="bg1"/>
                </a:solidFill>
              </a:rPr>
              <a:t>Връща</a:t>
            </a:r>
            <a:r>
              <a:rPr lang="bg-BG" sz="3050" b="1" dirty="0">
                <a:solidFill>
                  <a:schemeClr val="bg1"/>
                </a:solidFill>
              </a:rPr>
              <a:t>н</a:t>
            </a:r>
            <a:r>
              <a:rPr lang="en-US" sz="3050" b="1" dirty="0">
                <a:solidFill>
                  <a:schemeClr val="bg1"/>
                </a:solidFill>
              </a:rPr>
              <a:t>е</a:t>
            </a:r>
            <a:r>
              <a:rPr lang="bg-BG" sz="3050" b="1" dirty="0">
                <a:solidFill>
                  <a:schemeClr val="bg1"/>
                </a:solidFill>
              </a:rPr>
              <a:t> </a:t>
            </a:r>
            <a:r>
              <a:rPr lang="bg-BG" sz="3050" dirty="0"/>
              <a:t>на п</a:t>
            </a:r>
            <a:r>
              <a:rPr lang="en-US" sz="3050" dirty="0" err="1"/>
              <a:t>ървия</a:t>
            </a:r>
            <a:r>
              <a:rPr lang="en-US" sz="3050" dirty="0"/>
              <a:t> </a:t>
            </a:r>
            <a:r>
              <a:rPr lang="en-US" sz="3050" dirty="0" err="1"/>
              <a:t>елемент</a:t>
            </a:r>
            <a:r>
              <a:rPr lang="en-US" sz="3050" dirty="0"/>
              <a:t> </a:t>
            </a:r>
            <a:r>
              <a:rPr lang="en-US" sz="3050" dirty="0" err="1"/>
              <a:t>без</a:t>
            </a:r>
            <a:r>
              <a:rPr lang="en-US" sz="3050" dirty="0"/>
              <a:t> </a:t>
            </a:r>
            <a:r>
              <a:rPr lang="en-US" sz="3050" dirty="0" err="1"/>
              <a:t>да</a:t>
            </a:r>
            <a:r>
              <a:rPr lang="en-US" sz="3050" dirty="0"/>
              <a:t> </a:t>
            </a:r>
            <a:r>
              <a:rPr lang="en-US" sz="3050" dirty="0" err="1"/>
              <a:t>го</a:t>
            </a:r>
            <a:r>
              <a:rPr lang="en-US" sz="3050" dirty="0"/>
              <a:t> </a:t>
            </a:r>
            <a:r>
              <a:rPr lang="en-US" sz="3050" dirty="0" err="1"/>
              <a:t>премахва</a:t>
            </a:r>
            <a:endParaRPr lang="en-US" sz="3050" dirty="0">
              <a:cs typeface="Calibri"/>
            </a:endParaRPr>
          </a:p>
          <a:p>
            <a:pPr marL="360045" indent="-360045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Опашка</a:t>
            </a:r>
            <a:r>
              <a:rPr lang="en-US" sz="3950" dirty="0"/>
              <a:t> – </a:t>
            </a:r>
            <a:r>
              <a:rPr lang="en-US" sz="3950" dirty="0" err="1">
                <a:ea typeface="+mj-lt"/>
                <a:cs typeface="+mj-lt"/>
              </a:rPr>
              <a:t>Абстрактен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тип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данни</a:t>
            </a:r>
            <a:endParaRPr lang="bg-BG" sz="3950" dirty="0" err="1"/>
          </a:p>
        </p:txBody>
      </p:sp>
      <p:grpSp>
        <p:nvGrpSpPr>
          <p:cNvPr id="15" name="Group 14"/>
          <p:cNvGrpSpPr/>
          <p:nvPr/>
        </p:nvGrpSpPr>
        <p:grpSpPr>
          <a:xfrm>
            <a:off x="2896434" y="2591598"/>
            <a:ext cx="6415393" cy="697156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6435" y="5832437"/>
            <a:ext cx="6415393" cy="697156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6435" y="3906391"/>
            <a:ext cx="6415393" cy="1216702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3A3800C1-0FC4-4A6A-B7AC-2C8ABCBC8A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14451"/>
            <a:ext cx="9407697" cy="5354910"/>
          </a:xfrm>
        </p:spPr>
        <p:txBody>
          <a:bodyPr>
            <a:normAutofit/>
          </a:bodyPr>
          <a:lstStyle/>
          <a:p>
            <a:pPr marL="514196" indent="-514196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dirty="0"/>
              <a:t> </a:t>
            </a:r>
            <a:r>
              <a:rPr lang="bg-BG" dirty="0"/>
              <a:t>в компютрите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Структури от данни </a:t>
            </a:r>
            <a:endParaRPr lang="en-US" b="1" dirty="0">
              <a:solidFill>
                <a:schemeClr val="bg1"/>
              </a:solidFill>
            </a:endParaRPr>
          </a:p>
          <a:p>
            <a:pPr marL="514196" indent="-514196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Линейни</a:t>
            </a:r>
            <a:r>
              <a:rPr lang="en-US" dirty="0"/>
              <a:t> </a:t>
            </a:r>
            <a:r>
              <a:rPr lang="bg-BG" dirty="0"/>
              <a:t>структури от данни</a:t>
            </a:r>
            <a:r>
              <a:rPr lang="en-US" dirty="0"/>
              <a:t>: </a:t>
            </a:r>
            <a:r>
              <a:rPr lang="bg-BG" dirty="0"/>
              <a:t>масив</a:t>
            </a:r>
            <a:r>
              <a:rPr lang="en-US" dirty="0"/>
              <a:t>, </a:t>
            </a:r>
            <a:r>
              <a:rPr lang="bg-BG" noProof="1"/>
              <a:t>списък</a:t>
            </a:r>
            <a:r>
              <a:rPr lang="en-US" dirty="0"/>
              <a:t>, </a:t>
            </a:r>
            <a:r>
              <a:rPr lang="bg-BG" dirty="0"/>
              <a:t>свързан списък</a:t>
            </a:r>
            <a:r>
              <a:rPr lang="en-US" dirty="0"/>
              <a:t>, </a:t>
            </a:r>
            <a:r>
              <a:rPr lang="bg-BG" dirty="0"/>
              <a:t>стек</a:t>
            </a:r>
            <a:r>
              <a:rPr lang="en-US" dirty="0"/>
              <a:t>, </a:t>
            </a:r>
            <a:r>
              <a:rPr lang="bg-BG" dirty="0"/>
              <a:t>опашка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Сложни </a:t>
            </a:r>
            <a:r>
              <a:rPr lang="bg-BG" dirty="0"/>
              <a:t>структури от данни: речници, </a:t>
            </a:r>
            <a:r>
              <a:rPr lang="en-US" noProof="1"/>
              <a:t>OrderedBag</a:t>
            </a:r>
            <a:r>
              <a:rPr lang="bg-BG" noProof="1"/>
              <a:t>, </a:t>
            </a:r>
            <a:r>
              <a:rPr lang="en-US" noProof="1"/>
              <a:t>MultiDictionary</a:t>
            </a:r>
            <a:r>
              <a:rPr lang="bg-BG" noProof="1"/>
              <a:t>, </a:t>
            </a:r>
            <a:r>
              <a:rPr lang="en-US" dirty="0"/>
              <a:t>Heap</a:t>
            </a:r>
            <a:r>
              <a:rPr lang="bg-BG" dirty="0"/>
              <a:t> и др.</a:t>
            </a:r>
            <a:endParaRPr lang="en-US" dirty="0"/>
          </a:p>
          <a:p>
            <a:pPr marL="514196" indent="-514196"/>
            <a:endParaRPr lang="en-US" dirty="0"/>
          </a:p>
          <a:p>
            <a:pPr marL="609036" lvl="1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C9A669-3E4C-440B-9E83-8C747EDCBC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1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70A6BE-28E4-248F-04B8-5244460B006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Речници, </a:t>
            </a:r>
            <a:r>
              <a:rPr lang="en-US" dirty="0" err="1"/>
              <a:t>MaxHeap</a:t>
            </a:r>
            <a:r>
              <a:rPr lang="en-US" dirty="0"/>
              <a:t>, </a:t>
            </a:r>
            <a:r>
              <a:rPr lang="bg-BG" dirty="0"/>
              <a:t>дървета и графи</a:t>
            </a:r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57D4D7-BBB7-4EED-94F5-1B66DE16CE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Сложни структури от данни</a:t>
            </a:r>
            <a:endParaRPr lang="en-US" dirty="0"/>
          </a:p>
        </p:txBody>
      </p:sp>
      <p:pic>
        <p:nvPicPr>
          <p:cNvPr id="1026" name="Picture 2" descr="Резултат с изображение за „data structures picture“">
            <a:extLst>
              <a:ext uri="{FF2B5EF4-FFF2-40B4-BE49-F238E27FC236}">
                <a16:creationId xmlns:a16="http://schemas.microsoft.com/office/drawing/2014/main" id="{29D248C8-9279-4472-9B55-1AD749E2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691" y="774692"/>
            <a:ext cx="7438618" cy="3719309"/>
          </a:xfrm>
          <a:prstGeom prst="roundRect">
            <a:avLst>
              <a:gd name="adj" fmla="val 1603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7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8000"/>
              </a:lnSpc>
            </a:pPr>
            <a:r>
              <a:rPr lang="bg-BG" sz="3400" dirty="0"/>
              <a:t>Абстрактният тип данни </a:t>
            </a:r>
            <a:r>
              <a:rPr lang="en-US" sz="3400" dirty="0"/>
              <a:t>(</a:t>
            </a:r>
            <a:r>
              <a:rPr lang="bg-BG" sz="3400" dirty="0"/>
              <a:t>АТД</a:t>
            </a:r>
            <a:r>
              <a:rPr lang="en-US" sz="3400" dirty="0"/>
              <a:t>) </a:t>
            </a:r>
            <a:r>
              <a:rPr lang="en-US" sz="3600" dirty="0"/>
              <a:t>"</a:t>
            </a:r>
            <a:r>
              <a:rPr lang="bg-BG" sz="3400" b="1" dirty="0">
                <a:solidFill>
                  <a:schemeClr val="bg1"/>
                </a:solidFill>
              </a:rPr>
              <a:t>речник</a:t>
            </a:r>
            <a:r>
              <a:rPr lang="en-US" sz="3400" dirty="0"/>
              <a:t>" </a:t>
            </a:r>
            <a:r>
              <a:rPr lang="bg-BG" sz="3400" dirty="0"/>
              <a:t>съединява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ключ</a:t>
            </a:r>
            <a:r>
              <a:rPr lang="bg-BG" sz="3400" dirty="0"/>
              <a:t> със </a:t>
            </a:r>
            <a:r>
              <a:rPr lang="bg-BG" sz="3400" b="1" dirty="0">
                <a:solidFill>
                  <a:schemeClr val="bg1"/>
                </a:solidFill>
              </a:rPr>
              <a:t>стойности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98000"/>
              </a:lnSpc>
            </a:pPr>
            <a:r>
              <a:rPr lang="bg-BG" sz="3200" dirty="0"/>
              <a:t>Познат е като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мап</a:t>
            </a:r>
            <a:r>
              <a:rPr lang="en-US" sz="3200" dirty="0"/>
              <a:t>" </a:t>
            </a:r>
            <a:r>
              <a:rPr lang="bg-BG" sz="3200" dirty="0"/>
              <a:t>или</a:t>
            </a:r>
            <a:r>
              <a:rPr lang="en-US" sz="3200" dirty="0"/>
              <a:t> "</a:t>
            </a:r>
            <a:r>
              <a:rPr lang="bg-BG" sz="3200" b="1" dirty="0">
                <a:solidFill>
                  <a:schemeClr val="bg1"/>
                </a:solidFill>
              </a:rPr>
              <a:t>асоциативен масив</a:t>
            </a:r>
            <a:r>
              <a:rPr lang="en-US" sz="3200" dirty="0"/>
              <a:t>"</a:t>
            </a:r>
          </a:p>
          <a:p>
            <a:pPr lvl="1">
              <a:lnSpc>
                <a:spcPct val="98000"/>
              </a:lnSpc>
            </a:pP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двойки</a:t>
            </a:r>
            <a:r>
              <a:rPr lang="bg-BG" sz="3200" dirty="0"/>
              <a:t> от </a:t>
            </a:r>
            <a:r>
              <a:rPr lang="en-US" sz="3200" b="1" dirty="0">
                <a:solidFill>
                  <a:schemeClr val="bg1"/>
                </a:solidFill>
              </a:rPr>
              <a:t>{</a:t>
            </a:r>
            <a:r>
              <a:rPr lang="bg-BG" sz="3200" b="1" dirty="0">
                <a:solidFill>
                  <a:schemeClr val="bg1"/>
                </a:solidFill>
              </a:rPr>
              <a:t>ключ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bg-BG" sz="3200" b="1" dirty="0">
                <a:solidFill>
                  <a:schemeClr val="bg1"/>
                </a:solidFill>
              </a:rPr>
              <a:t>стойност</a:t>
            </a:r>
            <a:r>
              <a:rPr lang="en-US" sz="3200" b="1" dirty="0">
                <a:solidFill>
                  <a:schemeClr val="bg1"/>
                </a:solidFill>
              </a:rPr>
              <a:t>}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lnSpc>
                <a:spcPct val="98000"/>
              </a:lnSpc>
            </a:pPr>
            <a:r>
              <a:rPr lang="bg-BG" sz="3200" dirty="0"/>
              <a:t>Има много имплементации:</a:t>
            </a:r>
            <a:endParaRPr lang="en-US" sz="3400" dirty="0"/>
          </a:p>
          <a:p>
            <a:pPr lvl="2">
              <a:lnSpc>
                <a:spcPct val="98000"/>
              </a:lnSpc>
            </a:pPr>
            <a:r>
              <a:rPr lang="bg-BG" sz="3000" dirty="0"/>
              <a:t>Хеш таблица</a:t>
            </a:r>
            <a:r>
              <a:rPr lang="en-US" sz="3000" dirty="0"/>
              <a:t>, </a:t>
            </a:r>
            <a:r>
              <a:rPr lang="bg-BG" sz="3000" dirty="0"/>
              <a:t>балансирано дърво</a:t>
            </a:r>
            <a:r>
              <a:rPr lang="en-US" sz="3000" dirty="0"/>
              <a:t>, </a:t>
            </a:r>
            <a:r>
              <a:rPr lang="bg-BG" sz="3000" dirty="0"/>
              <a:t>списък</a:t>
            </a:r>
            <a:r>
              <a:rPr lang="en-US" sz="3000" dirty="0"/>
              <a:t>, </a:t>
            </a:r>
            <a:r>
              <a:rPr lang="bg-BG" sz="3000" dirty="0"/>
              <a:t>масив</a:t>
            </a:r>
            <a:r>
              <a:rPr lang="en-US" sz="3000" dirty="0"/>
              <a:t>, ...</a:t>
            </a:r>
            <a:endParaRPr lang="en-US" sz="3000" noProof="1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Речникът </a:t>
            </a:r>
            <a:r>
              <a:rPr lang="en-US" dirty="0"/>
              <a:t>(</a:t>
            </a:r>
            <a:r>
              <a:rPr lang="bg-BG" dirty="0"/>
              <a:t>Мап</a:t>
            </a:r>
            <a:r>
              <a:rPr lang="en-US" dirty="0"/>
              <a:t>) </a:t>
            </a:r>
            <a:r>
              <a:rPr lang="bg-BG" dirty="0"/>
              <a:t>АТД</a:t>
            </a:r>
          </a:p>
        </p:txBody>
      </p:sp>
      <p:grpSp>
        <p:nvGrpSpPr>
          <p:cNvPr id="2" name="Групиране 1"/>
          <p:cNvGrpSpPr/>
          <p:nvPr/>
        </p:nvGrpSpPr>
        <p:grpSpPr>
          <a:xfrm>
            <a:off x="3237668" y="4915389"/>
            <a:ext cx="6503332" cy="1872385"/>
            <a:chOff x="3136578" y="4509121"/>
            <a:chExt cx="5484971" cy="1872385"/>
          </a:xfrm>
        </p:grpSpPr>
        <p:sp>
          <p:nvSpPr>
            <p:cNvPr id="8" name="Rounded Rectangle 10"/>
            <p:cNvSpPr/>
            <p:nvPr/>
          </p:nvSpPr>
          <p:spPr>
            <a:xfrm>
              <a:off x="3136578" y="4509121"/>
              <a:ext cx="5484971" cy="1872385"/>
            </a:xfrm>
            <a:prstGeom prst="roundRect">
              <a:avLst>
                <a:gd name="adj" fmla="val 6659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9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35440300"/>
                </p:ext>
              </p:extLst>
            </p:nvPr>
          </p:nvGraphicFramePr>
          <p:xfrm>
            <a:off x="3451298" y="5164316"/>
            <a:ext cx="4848692" cy="1036272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27588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99002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8025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John Smith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+1-555-8976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8025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Sam Doe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+1-555-5030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3460128" y="4598988"/>
              <a:ext cx="2311822" cy="523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dirty="0"/>
                <a:t>Име (ключ)</a:t>
              </a:r>
              <a:endParaRPr lang="en-US" sz="2799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86465" y="4603482"/>
              <a:ext cx="2513525" cy="95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dirty="0"/>
                <a:t>Номер (стойност)</a:t>
              </a:r>
              <a:endParaRPr lang="en-US" sz="2799" dirty="0"/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D98C421E-8557-44C6-BC6B-2A1724F35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20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ов контейнер 4">
            <a:extLst>
              <a:ext uri="{FF2B5EF4-FFF2-40B4-BE49-F238E27FC236}">
                <a16:creationId xmlns:a16="http://schemas.microsoft.com/office/drawing/2014/main" id="{FEE8BCC8-1DE7-4680-A461-8FF5D635AD08}"/>
              </a:ext>
            </a:extLst>
          </p:cNvPr>
          <p:cNvSpPr txBox="1">
            <a:spLocks/>
          </p:cNvSpPr>
          <p:nvPr/>
        </p:nvSpPr>
        <p:spPr>
          <a:xfrm>
            <a:off x="561000" y="1404000"/>
            <a:ext cx="11006752" cy="46180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var studentGrades = new </a:t>
            </a:r>
            <a:r>
              <a:rPr lang="en-GB" sz="2599" dirty="0">
                <a:solidFill>
                  <a:schemeClr val="bg1"/>
                </a:solidFill>
              </a:rPr>
              <a:t>Dictionary&lt;string, int&gt;()</a:t>
            </a:r>
            <a:r>
              <a:rPr lang="en-GB" sz="2599" dirty="0"/>
              <a:t>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("Ivan", 4);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studentGrades.Add("Peter", 6);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studentGrades.Add("Maria", 6);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studentGrades.Add("George", 5);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int peterGrade = studentGrades["Peter"];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Console.WriteLine("Peter's grade: {0}", peterGrade); Console.WriteLine("Students and their grades:");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foreach (var pair in studentGrades)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  Console.WriteLine("{0} --&gt; {1}", pair.Key, pair.Value);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A7D031-BA2F-4587-9E63-2F9F2E45207B}"/>
              </a:ext>
            </a:extLst>
          </p:cNvPr>
          <p:cNvSpPr txBox="1">
            <a:spLocks/>
          </p:cNvSpPr>
          <p:nvPr/>
        </p:nvSpPr>
        <p:spPr>
          <a:xfrm>
            <a:off x="181237" y="6220023"/>
            <a:ext cx="11808021" cy="538110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97" indent="-342797"/>
            <a:r>
              <a:rPr lang="bg-BG" sz="2399" dirty="0"/>
              <a:t>Кода за</a:t>
            </a:r>
            <a:r>
              <a:rPr lang="en-US" sz="2399" dirty="0"/>
              <a:t> </a:t>
            </a:r>
            <a:r>
              <a:rPr lang="en-US" sz="2399" b="1" dirty="0"/>
              <a:t>Dictionary&lt;TKey, TValue&gt;</a:t>
            </a:r>
            <a:r>
              <a:rPr lang="en-US" sz="2399" dirty="0"/>
              <a:t>: </a:t>
            </a:r>
            <a:r>
              <a:rPr lang="en-US" sz="2399" dirty="0">
                <a:hlinkClick r:id="rId2"/>
              </a:rPr>
              <a:t>https://github.com/microsoft/referencesource</a:t>
            </a:r>
            <a:endParaRPr lang="en-US" sz="2399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7E4E2803-3B08-449D-8612-5A709407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: Dictionary&lt;K, V&gt;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26D19C8-077E-4DE6-AF5B-3AA3538B2F9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bg-BG" dirty="0"/>
              <a:t>имплементира</a:t>
            </a:r>
            <a:r>
              <a:rPr lang="en-US" dirty="0"/>
              <a:t> </a:t>
            </a:r>
            <a:r>
              <a:rPr lang="bg-BG" dirty="0"/>
              <a:t>АТД</a:t>
            </a:r>
            <a:r>
              <a:rPr lang="en-US" dirty="0"/>
              <a:t> "</a:t>
            </a:r>
            <a:r>
              <a:rPr lang="bg-BG" dirty="0"/>
              <a:t>речник</a:t>
            </a:r>
            <a:r>
              <a:rPr lang="en-US" dirty="0"/>
              <a:t>"</a:t>
            </a:r>
            <a:r>
              <a:rPr lang="bg-BG" dirty="0"/>
              <a:t> като балансирано дърво за търсене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Елементите в дървото са </a:t>
            </a:r>
            <a:r>
              <a:rPr lang="bg-BG" b="1" dirty="0">
                <a:solidFill>
                  <a:schemeClr val="bg1"/>
                </a:solidFill>
              </a:rPr>
              <a:t>сортирани по ключ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Обхождането</a:t>
            </a:r>
            <a:r>
              <a:rPr lang="ru-RU" dirty="0"/>
              <a:t> на дървото връща елементите във </a:t>
            </a:r>
            <a:r>
              <a:rPr lang="ru-RU" b="1" dirty="0">
                <a:solidFill>
                  <a:schemeClr val="bg1"/>
                </a:solidFill>
              </a:rPr>
              <a:t>възходящ ред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Добавяне</a:t>
            </a:r>
            <a:r>
              <a:rPr lang="en-US" dirty="0"/>
              <a:t> / </a:t>
            </a:r>
            <a:r>
              <a:rPr lang="bg-BG" dirty="0"/>
              <a:t>Намиране</a:t>
            </a:r>
            <a:r>
              <a:rPr lang="en-US" dirty="0"/>
              <a:t> / </a:t>
            </a:r>
            <a:r>
              <a:rPr lang="bg-BG" dirty="0"/>
              <a:t>Изтриване на стойност се изпълняват</a:t>
            </a:r>
            <a:r>
              <a:rPr lang="en-US" dirty="0"/>
              <a:t> </a:t>
            </a:r>
            <a:r>
              <a:rPr lang="bg-BG" dirty="0"/>
              <a:t>за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log N</a:t>
            </a:r>
            <a:r>
              <a:rPr lang="en-US" dirty="0"/>
              <a:t> </a:t>
            </a:r>
            <a:r>
              <a:rPr lang="bg-BG" dirty="0"/>
              <a:t>време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dirty="0"/>
              <a:t> </a:t>
            </a:r>
            <a:r>
              <a:rPr lang="bg-BG" dirty="0"/>
              <a:t>когато елементите трябва да бъдат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сортирани по ключ </a:t>
            </a:r>
            <a:r>
              <a:rPr lang="bg-BG" dirty="0"/>
              <a:t>– въз основа на </a:t>
            </a:r>
            <a:r>
              <a:rPr lang="bg-BG" b="1" dirty="0">
                <a:solidFill>
                  <a:schemeClr val="bg1"/>
                </a:solidFill>
              </a:rPr>
              <a:t>балансираното дърво за търсене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В противен случай използвайте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има по-добра производителност</a:t>
            </a:r>
            <a:r>
              <a:rPr lang="en-US" dirty="0"/>
              <a:t> – </a:t>
            </a:r>
            <a:r>
              <a:rPr lang="bg-BG" dirty="0"/>
              <a:t>базирано 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хеш таблицата</a:t>
            </a:r>
            <a:endParaRPr lang="en-US" sz="2799" b="1" dirty="0">
              <a:solidFill>
                <a:schemeClr val="bg1"/>
              </a:solidFill>
            </a:endParaRPr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SortedDictionary&lt;TKey,TValue&gt;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21D379-F1C0-46C1-B0A5-96DB0CC19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210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FBD4-486B-439D-B2B0-6C275ECD7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  <a:cs typeface="Consolas" pitchFamily="49" charset="0"/>
              </a:rPr>
              <a:t>OrderedBag&lt;T&gt;</a:t>
            </a:r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Торба</a:t>
            </a:r>
            <a:r>
              <a:rPr lang="en-US" sz="3000" dirty="0"/>
              <a:t> (</a:t>
            </a:r>
            <a:r>
              <a:rPr lang="bg-BG" sz="3000" dirty="0"/>
              <a:t>мулти сет</a:t>
            </a:r>
            <a:r>
              <a:rPr lang="en-US" sz="3000" dirty="0"/>
              <a:t>) </a:t>
            </a:r>
            <a:r>
              <a:rPr lang="bg-BG" sz="3000" dirty="0"/>
              <a:t>на основата на балансиращо търсещо дърво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  <a:p>
            <a:pPr lvl="1"/>
            <a:r>
              <a:rPr lang="bg-BG" sz="3000" noProof="1">
                <a:cs typeface="Consolas" pitchFamily="49" charset="0"/>
              </a:rPr>
              <a:t>Съдържа</a:t>
            </a:r>
            <a:r>
              <a:rPr lang="en-US" sz="3000" noProof="1">
                <a:cs typeface="Consolas" pitchFamily="49" charset="0"/>
              </a:rPr>
              <a:t> </a:t>
            </a:r>
            <a:r>
              <a:rPr lang="bg-BG" sz="3000" b="1" noProof="1">
                <a:solidFill>
                  <a:schemeClr val="bg1"/>
                </a:solidFill>
                <a:cs typeface="Consolas" pitchFamily="49" charset="0"/>
              </a:rPr>
              <a:t>двойки от </a:t>
            </a:r>
            <a:r>
              <a:rPr lang="en-US" sz="3000" b="1" noProof="1">
                <a:solidFill>
                  <a:schemeClr val="bg1"/>
                </a:solidFill>
                <a:cs typeface="Consolas" pitchFamily="49" charset="0"/>
              </a:rPr>
              <a:t>&lt;Key, Value&gt;</a:t>
            </a:r>
          </a:p>
          <a:p>
            <a:pPr lvl="1"/>
            <a:r>
              <a:rPr lang="bg-BG" sz="3000" noProof="1">
                <a:cs typeface="Consolas" pitchFamily="49" charset="0"/>
              </a:rPr>
              <a:t>Няколко елемента могат да имат </a:t>
            </a:r>
            <a:r>
              <a:rPr lang="bg-BG" sz="3000" b="1" noProof="1">
                <a:solidFill>
                  <a:schemeClr val="bg1"/>
                </a:solidFill>
                <a:cs typeface="Consolas" pitchFamily="49" charset="0"/>
              </a:rPr>
              <a:t>еднакъв ключ</a:t>
            </a:r>
            <a:endParaRPr lang="en-US" sz="3000" b="1" noProof="1">
              <a:cs typeface="Consolas" pitchFamily="49" charset="0"/>
            </a:endParaRPr>
          </a:p>
          <a:p>
            <a:pPr lvl="1"/>
            <a:r>
              <a:rPr lang="bg-BG" sz="3000" dirty="0"/>
              <a:t>Добавяне</a:t>
            </a:r>
            <a:r>
              <a:rPr lang="en-US" sz="3000" dirty="0"/>
              <a:t> / </a:t>
            </a:r>
            <a:r>
              <a:rPr lang="bg-BG" sz="3000" dirty="0"/>
              <a:t>Намиране</a:t>
            </a:r>
            <a:r>
              <a:rPr lang="en-US" sz="3000" dirty="0"/>
              <a:t> / </a:t>
            </a:r>
            <a:r>
              <a:rPr lang="bg-BG" sz="3000" dirty="0"/>
              <a:t>Премахване</a:t>
            </a:r>
            <a:r>
              <a:rPr lang="en-US" sz="3000" dirty="0"/>
              <a:t> </a:t>
            </a:r>
            <a:r>
              <a:rPr lang="bg-BG" sz="3000" dirty="0"/>
              <a:t>на елемент се извършва за </a:t>
            </a:r>
            <a:r>
              <a:rPr lang="en-US" sz="3000" dirty="0"/>
              <a:t>O(log(N))</a:t>
            </a:r>
          </a:p>
          <a:p>
            <a:pPr lvl="1">
              <a:buClr>
                <a:schemeClr val="tx1"/>
              </a:buClr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lang="bg-BG" sz="3000" dirty="0"/>
              <a:t>рябва да имплементира</a:t>
            </a:r>
            <a:r>
              <a:rPr lang="en-US" sz="3000" dirty="0"/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IComparable&lt;T&gt;</a:t>
            </a:r>
          </a:p>
          <a:p>
            <a:endParaRPr lang="en-US" sz="3199" dirty="0"/>
          </a:p>
          <a:p>
            <a:r>
              <a:rPr lang="bg-BG" sz="3199" dirty="0"/>
              <a:t>За да използвате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OrderedBag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sz="3199" dirty="0"/>
              <a:t>, </a:t>
            </a:r>
            <a:r>
              <a:rPr lang="bg-BG" sz="3199" dirty="0"/>
              <a:t>инсталирайте</a:t>
            </a:r>
            <a:r>
              <a:rPr lang="en-US" sz="3199" dirty="0"/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Softuni.Wintellect.PowerCollections </a:t>
            </a:r>
            <a:r>
              <a:rPr lang="bg-BG" sz="3199" dirty="0"/>
              <a:t>от</a:t>
            </a:r>
            <a:r>
              <a:rPr lang="en-US" sz="3199" dirty="0"/>
              <a:t> NuGet Packages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18473C-DDE4-401F-93A7-D4967201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OrderedBag&lt;T&gt;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5DD8CA-7AEB-46B3-889B-C4FB5FD44B33}"/>
              </a:ext>
            </a:extLst>
          </p:cNvPr>
          <p:cNvGrpSpPr/>
          <p:nvPr/>
        </p:nvGrpSpPr>
        <p:grpSpPr>
          <a:xfrm>
            <a:off x="10416000" y="2079000"/>
            <a:ext cx="1412075" cy="1364503"/>
            <a:chOff x="9433782" y="4495799"/>
            <a:chExt cx="2132630" cy="1904999"/>
          </a:xfrm>
        </p:grpSpPr>
        <p:pic>
          <p:nvPicPr>
            <p:cNvPr id="6" name="Picture 2" descr="bag, doggy, green icon">
              <a:extLst>
                <a:ext uri="{FF2B5EF4-FFF2-40B4-BE49-F238E27FC236}">
                  <a16:creationId xmlns:a16="http://schemas.microsoft.com/office/drawing/2014/main" id="{9C4C27FA-69CE-4AF9-A961-89C05D19E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3782" y="4495799"/>
              <a:ext cx="2132630" cy="190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iconsdb.com/icons/preview/orange/generic-sorting-xxl.png">
              <a:extLst>
                <a:ext uri="{FF2B5EF4-FFF2-40B4-BE49-F238E27FC236}">
                  <a16:creationId xmlns:a16="http://schemas.microsoft.com/office/drawing/2014/main" id="{C5440CBF-E910-4210-978D-DDE07BB0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6271">
              <a:off x="9808711" y="5299616"/>
              <a:ext cx="924503" cy="92450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B14129D9-B1F1-44B9-8426-8969CF23E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353" y="4723632"/>
            <a:ext cx="3463293" cy="75657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48C9D53E-F0AE-44AF-B08A-AD1A5FFE9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16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E1E27-E0C1-E96C-9E0D-158B7D305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54182-92E1-1946-5906-419AB379C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85598" cy="5528766"/>
          </a:xfrm>
        </p:spPr>
        <p:txBody>
          <a:bodyPr>
            <a:normAutofit lnSpcReduction="10000"/>
          </a:bodyPr>
          <a:lstStyle/>
          <a:p>
            <a:r>
              <a:rPr lang="bg-BG" sz="2600" b="0" i="0" dirty="0">
                <a:solidFill>
                  <a:srgbClr val="374151"/>
                </a:solidFill>
                <a:effectLst/>
                <a:latin typeface="Söhne"/>
              </a:rPr>
              <a:t>Изберете "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Tools" -&gt; "NuGet Package Manager" -&gt; "Manage NuGet Packages for Solution".</a:t>
            </a:r>
          </a:p>
          <a:p>
            <a:r>
              <a:rPr lang="bg-BG" sz="2600" b="0" i="0" dirty="0">
                <a:solidFill>
                  <a:srgbClr val="374151"/>
                </a:solidFill>
                <a:effectLst/>
                <a:latin typeface="Söhne"/>
              </a:rPr>
              <a:t>В прозореца "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Manage NuGet Packages" </a:t>
            </a:r>
            <a:r>
              <a:rPr lang="bg-BG" sz="2600" b="0" i="0" dirty="0">
                <a:solidFill>
                  <a:srgbClr val="374151"/>
                </a:solidFill>
                <a:effectLst/>
                <a:latin typeface="Söhne"/>
              </a:rPr>
              <a:t>можете да търсите пакети в 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NuGet</a:t>
            </a:r>
            <a:r>
              <a:rPr lang="bg-BG" sz="2600" b="0" i="0" dirty="0">
                <a:solidFill>
                  <a:srgbClr val="374151"/>
                </a:solidFill>
                <a:effectLst/>
                <a:latin typeface="Söhne"/>
              </a:rPr>
              <a:t>, като използвате търсачката в горния десен ъгъл на прозореца.</a:t>
            </a:r>
          </a:p>
          <a:p>
            <a:r>
              <a:rPr lang="bg-BG" sz="2600" b="0" i="0" dirty="0">
                <a:solidFill>
                  <a:srgbClr val="374151"/>
                </a:solidFill>
                <a:effectLst/>
                <a:latin typeface="Söhne"/>
              </a:rPr>
              <a:t>Когато намерите пакета, който искате да инсталирате, щракнете върху него и изберете "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Install“.</a:t>
            </a:r>
            <a:endParaRPr lang="bg-BG" sz="26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bg-BG" sz="2600" b="0" i="0" dirty="0">
                <a:solidFill>
                  <a:srgbClr val="374151"/>
                </a:solidFill>
                <a:effectLst/>
                <a:latin typeface="Söhne"/>
              </a:rPr>
              <a:t>След като инсталацията приключи, пакетът ще бъде добавен към проекта.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F5FF7E-74E5-A67A-179B-39464FD5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</a:t>
            </a:r>
            <a:r>
              <a:rPr lang="bg-BG"/>
              <a:t>инсталираме пакети</a:t>
            </a:r>
            <a:endParaRPr lang="en-BG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140939C8-DA3B-F8AD-DC87-963D14D85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430" y="1187533"/>
            <a:ext cx="5353015" cy="436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1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57DB986-D423-4890-B02E-148253858DD2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dirty="0"/>
              <a:t>Използвайте класа </a:t>
            </a:r>
            <a:r>
              <a:rPr lang="en-US" b="1" noProof="1">
                <a:solidFill>
                  <a:schemeClr val="bg1"/>
                </a:solidFill>
              </a:rPr>
              <a:t>OrderedBag&lt;T&gt;</a:t>
            </a:r>
            <a:r>
              <a:rPr lang="en-US" noProof="1"/>
              <a:t>,</a:t>
            </a:r>
            <a:r>
              <a:rPr lang="bg-BG" noProof="1"/>
              <a:t> за </a:t>
            </a:r>
            <a:r>
              <a:rPr lang="bg-BG" dirty="0"/>
              <a:t>да прочетете списък от думи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да ги отпечатате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сортиран ред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Текстов контейнер 4">
            <a:extLst>
              <a:ext uri="{FF2B5EF4-FFF2-40B4-BE49-F238E27FC236}">
                <a16:creationId xmlns:a16="http://schemas.microsoft.com/office/drawing/2014/main" id="{37071F51-3BEC-4210-AB0D-E18A03B92CCA}"/>
              </a:ext>
            </a:extLst>
          </p:cNvPr>
          <p:cNvSpPr txBox="1">
            <a:spLocks/>
          </p:cNvSpPr>
          <p:nvPr/>
        </p:nvSpPr>
        <p:spPr>
          <a:xfrm>
            <a:off x="755776" y="2363820"/>
            <a:ext cx="10946680" cy="42940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OrderedBag&lt;string&gt; bag = new </a:t>
            </a:r>
            <a:r>
              <a:rPr lang="en-GB" sz="2200" dirty="0">
                <a:solidFill>
                  <a:schemeClr val="bg1"/>
                </a:solidFill>
              </a:rPr>
              <a:t>OrderedBag&lt;string&gt;()</a:t>
            </a:r>
            <a:r>
              <a:rPr lang="en-GB" sz="2200" dirty="0"/>
              <a:t>;</a:t>
            </a:r>
          </a:p>
          <a:p>
            <a:r>
              <a:rPr lang="en-GB" sz="2200" dirty="0"/>
              <a:t>bag.Add("Peter");</a:t>
            </a:r>
          </a:p>
          <a:p>
            <a:r>
              <a:rPr lang="en-GB" sz="2200" dirty="0"/>
              <a:t>bag.Add("Maria");</a:t>
            </a:r>
          </a:p>
          <a:p>
            <a:r>
              <a:rPr lang="en-GB" sz="2200" dirty="0"/>
              <a:t>bag.Add("Ana");</a:t>
            </a:r>
          </a:p>
          <a:p>
            <a:r>
              <a:rPr lang="en-GB" sz="2200" dirty="0"/>
              <a:t>bag.Add("Nina");</a:t>
            </a:r>
          </a:p>
          <a:p>
            <a:r>
              <a:rPr lang="en-GB" sz="2200" dirty="0"/>
              <a:t>bag.Add("Mitko");</a:t>
            </a:r>
          </a:p>
          <a:p>
            <a:endParaRPr lang="en-GB" sz="2200" dirty="0"/>
          </a:p>
          <a:p>
            <a:r>
              <a:rPr lang="en-GB" sz="2200" dirty="0"/>
              <a:t>foreach (var element in bag)</a:t>
            </a:r>
          </a:p>
          <a:p>
            <a:r>
              <a:rPr lang="en-GB" sz="2200" dirty="0"/>
              <a:t>{</a:t>
            </a:r>
          </a:p>
          <a:p>
            <a:r>
              <a:rPr lang="en-GB" sz="2200" dirty="0"/>
              <a:t>   Console.WriteLine(element);</a:t>
            </a:r>
          </a:p>
          <a:p>
            <a:r>
              <a:rPr lang="en-GB" sz="2200" dirty="0"/>
              <a:t>}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0D150477-F030-4D89-BD30-B3336298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: </a:t>
            </a:r>
            <a:r>
              <a:rPr lang="en-US" noProof="1"/>
              <a:t>OrderedBag</a:t>
            </a:r>
            <a:r>
              <a:rPr lang="en-US" dirty="0"/>
              <a:t>&lt;T&gt;</a:t>
            </a:r>
          </a:p>
        </p:txBody>
      </p:sp>
      <p:sp>
        <p:nvSpPr>
          <p:cNvPr id="17" name="Текстов контейнер 4">
            <a:extLst>
              <a:ext uri="{FF2B5EF4-FFF2-40B4-BE49-F238E27FC236}">
                <a16:creationId xmlns:a16="http://schemas.microsoft.com/office/drawing/2014/main" id="{EDCE3ECF-845B-43D9-8309-EDB1E2A304F4}"/>
              </a:ext>
            </a:extLst>
          </p:cNvPr>
          <p:cNvSpPr txBox="1">
            <a:spLocks/>
          </p:cNvSpPr>
          <p:nvPr/>
        </p:nvSpPr>
        <p:spPr>
          <a:xfrm>
            <a:off x="557539" y="1761423"/>
            <a:ext cx="10946680" cy="5034079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8" name="Картина 10">
            <a:extLst>
              <a:ext uri="{FF2B5EF4-FFF2-40B4-BE49-F238E27FC236}">
                <a16:creationId xmlns:a16="http://schemas.microsoft.com/office/drawing/2014/main" id="{FE6A63F0-8EAB-4ED2-82F6-EDFFB640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523" y="4415930"/>
            <a:ext cx="2432312" cy="209026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13131D62-42C2-45E9-AD0C-87A82093FD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FBD4-486B-439D-B2B0-6C275ECD7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MultiDictionary</a:t>
            </a:r>
            <a:r>
              <a:rPr lang="en-US" sz="3600" b="1" dirty="0">
                <a:solidFill>
                  <a:schemeClr val="bg1"/>
                </a:solidFill>
              </a:rPr>
              <a:t>&lt;TKey, TValue&gt;</a:t>
            </a:r>
          </a:p>
          <a:p>
            <a:pPr lvl="1">
              <a:lnSpc>
                <a:spcPct val="110000"/>
              </a:lnSpc>
            </a:pPr>
            <a:r>
              <a:rPr lang="bg-BG" sz="3400" dirty="0"/>
              <a:t>Речник</a:t>
            </a:r>
            <a:r>
              <a:rPr lang="en-US" sz="3400" dirty="0"/>
              <a:t> (</a:t>
            </a:r>
            <a:r>
              <a:rPr lang="bg-BG" sz="3400" dirty="0"/>
              <a:t>мап</a:t>
            </a:r>
            <a:r>
              <a:rPr lang="en-US" sz="3400" dirty="0"/>
              <a:t>) </a:t>
            </a:r>
            <a:r>
              <a:rPr lang="bg-BG" sz="3400" dirty="0"/>
              <a:t>имплементиран</a:t>
            </a:r>
            <a:r>
              <a:rPr lang="en-US" sz="3400" dirty="0"/>
              <a:t> </a:t>
            </a:r>
            <a:r>
              <a:rPr lang="bg-BG" sz="3400" dirty="0"/>
              <a:t>с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хеш таблица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Позволя повторения </a:t>
            </a:r>
            <a:r>
              <a:rPr lang="en-US" sz="3400" dirty="0"/>
              <a:t>(</a:t>
            </a:r>
            <a:r>
              <a:rPr lang="bg-BG" sz="3400" dirty="0"/>
              <a:t>конфигурируеми</a:t>
            </a:r>
            <a:r>
              <a:rPr lang="en-US" sz="3400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sz="3400" dirty="0"/>
              <a:t>Добавя</a:t>
            </a:r>
            <a:r>
              <a:rPr lang="en-US" sz="3400" dirty="0"/>
              <a:t> / </a:t>
            </a:r>
            <a:r>
              <a:rPr lang="bg-BG" sz="3400" dirty="0"/>
              <a:t>Намира</a:t>
            </a:r>
            <a:r>
              <a:rPr lang="en-US" sz="3400" dirty="0"/>
              <a:t> / </a:t>
            </a:r>
            <a:r>
              <a:rPr lang="bg-BG" sz="3400" dirty="0"/>
              <a:t>Премахва</a:t>
            </a:r>
            <a:r>
              <a:rPr lang="en-US" sz="3400" dirty="0"/>
              <a:t> </a:t>
            </a:r>
            <a:r>
              <a:rPr lang="bg-BG" sz="3400" dirty="0"/>
              <a:t>елемент</a:t>
            </a:r>
            <a:r>
              <a:rPr lang="en-US" sz="3400" dirty="0"/>
              <a:t> </a:t>
            </a:r>
            <a:r>
              <a:rPr lang="bg-BG" sz="3400" dirty="0"/>
              <a:t>за време </a:t>
            </a:r>
            <a:r>
              <a:rPr lang="en-US" sz="3400" dirty="0"/>
              <a:t>O(1)</a:t>
            </a:r>
          </a:p>
          <a:p>
            <a:pPr lvl="1">
              <a:lnSpc>
                <a:spcPct val="110000"/>
              </a:lnSpc>
            </a:pPr>
            <a:r>
              <a:rPr lang="bg-BG" sz="3400" dirty="0"/>
              <a:t>Като</a:t>
            </a:r>
            <a:r>
              <a:rPr lang="en-US" sz="3400" dirty="0"/>
              <a:t> </a:t>
            </a:r>
            <a:r>
              <a:rPr lang="en-US" sz="3400" b="1" dirty="0">
                <a:latin typeface="Consolas" panose="020B0609020204030204" pitchFamily="49" charset="0"/>
              </a:rPr>
              <a:t>Dictionary&lt;TKey,</a:t>
            </a:r>
            <a:r>
              <a:rPr lang="en-US" sz="3400" b="1" dirty="0"/>
              <a:t> </a:t>
            </a:r>
            <a:r>
              <a:rPr lang="en-US" sz="3400" b="1" dirty="0">
                <a:latin typeface="Consolas" panose="020B0609020204030204" pitchFamily="49" charset="0"/>
              </a:rPr>
              <a:t>List&lt;TValue&gt;&gt;</a:t>
            </a:r>
          </a:p>
          <a:p>
            <a:pPr>
              <a:lnSpc>
                <a:spcPct val="110000"/>
              </a:lnSpc>
            </a:pPr>
            <a:r>
              <a:rPr lang="bg-BG" sz="3600" noProof="1"/>
              <a:t>За да използвайте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MiltiDictionary&lt;TKey,</a:t>
            </a:r>
            <a:r>
              <a:rPr lang="en-US" sz="3600" b="1" noProof="1">
                <a:solidFill>
                  <a:schemeClr val="bg1"/>
                </a:solidFill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TValue&gt;</a:t>
            </a:r>
            <a:r>
              <a:rPr lang="en-US" sz="3600" noProof="1"/>
              <a:t>, </a:t>
            </a:r>
            <a:r>
              <a:rPr lang="bg-BG" sz="3600" dirty="0"/>
              <a:t>инсталирайте</a:t>
            </a:r>
            <a:r>
              <a:rPr lang="en-US" sz="3600" dirty="0"/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SoftUni.Wintellect.PowerCollections </a:t>
            </a:r>
            <a:r>
              <a:rPr lang="bg-BG" sz="3600" dirty="0"/>
              <a:t>от</a:t>
            </a:r>
            <a:r>
              <a:rPr lang="en-US" sz="3600" dirty="0"/>
              <a:t> NuGet Packages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18473C-DDE4-401F-93A7-D4967201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MultiDictionary</a:t>
            </a:r>
            <a:r>
              <a:rPr lang="en-US" sz="3999" dirty="0"/>
              <a:t>&lt;TKey, TValue&gt;</a:t>
            </a:r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621C3F42-FDF9-42A3-B47D-D9F92F3C6079}"/>
              </a:ext>
            </a:extLst>
          </p:cNvPr>
          <p:cNvGrpSpPr/>
          <p:nvPr/>
        </p:nvGrpSpPr>
        <p:grpSpPr>
          <a:xfrm>
            <a:off x="9741000" y="1196125"/>
            <a:ext cx="2102498" cy="2148405"/>
            <a:chOff x="8913812" y="1151118"/>
            <a:chExt cx="3081422" cy="2582682"/>
          </a:xfrm>
        </p:grpSpPr>
        <p:pic>
          <p:nvPicPr>
            <p:cNvPr id="8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58170042-B46C-48D4-87E3-FEDC61812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812" y="12954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5EE21318-3EE6-4DB5-A524-2F5C3550B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5324" y="1151118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A1303B50-F7A0-49FB-93A7-0B249CA8C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6834" y="1153393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1EE3BFBD-9377-454A-9311-F2035DAB8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9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649F9F9-69CF-4DB6-B277-249E5BF00685}"/>
              </a:ext>
            </a:extLst>
          </p:cNvPr>
          <p:cNvSpPr txBox="1">
            <a:spLocks/>
          </p:cNvSpPr>
          <p:nvPr/>
        </p:nvSpPr>
        <p:spPr>
          <a:xfrm>
            <a:off x="190452" y="1196707"/>
            <a:ext cx="11926836" cy="5559676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sz="3400" dirty="0"/>
              <a:t>Използвайте класа </a:t>
            </a:r>
            <a:r>
              <a:rPr lang="en-US" sz="3400" b="1" noProof="1">
                <a:solidFill>
                  <a:schemeClr val="bg1"/>
                </a:solidFill>
              </a:rPr>
              <a:t>MultiDictionary</a:t>
            </a:r>
            <a:r>
              <a:rPr lang="en-US" sz="3400" b="1" dirty="0">
                <a:solidFill>
                  <a:schemeClr val="bg1"/>
                </a:solidFill>
              </a:rPr>
              <a:t>&lt;K, V&gt;</a:t>
            </a:r>
            <a:r>
              <a:rPr lang="bg-BG" sz="3400" dirty="0"/>
              <a:t>, за да прочетете </a:t>
            </a:r>
            <a:r>
              <a:rPr lang="bg-BG" sz="3400" b="1" dirty="0">
                <a:solidFill>
                  <a:schemeClr val="bg1"/>
                </a:solidFill>
              </a:rPr>
              <a:t>телефонен указател</a:t>
            </a:r>
            <a:r>
              <a:rPr lang="en-US" sz="3400" dirty="0"/>
              <a:t>, </a:t>
            </a:r>
            <a:r>
              <a:rPr lang="bg-BG" sz="3400" dirty="0"/>
              <a:t>където всеки човек има </a:t>
            </a:r>
            <a:r>
              <a:rPr lang="bg-BG" sz="3400" b="1" dirty="0">
                <a:solidFill>
                  <a:schemeClr val="bg1"/>
                </a:solidFill>
              </a:rPr>
              <a:t>много номера</a:t>
            </a:r>
            <a:endParaRPr lang="en-US" sz="3400" dirty="0"/>
          </a:p>
          <a:p>
            <a:pPr lvl="1"/>
            <a:endParaRPr lang="en-US" sz="2799" dirty="0"/>
          </a:p>
        </p:txBody>
      </p:sp>
      <p:sp>
        <p:nvSpPr>
          <p:cNvPr id="16" name="Текстов контейнер 4">
            <a:extLst>
              <a:ext uri="{FF2B5EF4-FFF2-40B4-BE49-F238E27FC236}">
                <a16:creationId xmlns:a16="http://schemas.microsoft.com/office/drawing/2014/main" id="{9B9A0251-EC7E-4E6B-A179-D58297E87B6E}"/>
              </a:ext>
            </a:extLst>
          </p:cNvPr>
          <p:cNvSpPr txBox="1">
            <a:spLocks/>
          </p:cNvSpPr>
          <p:nvPr/>
        </p:nvSpPr>
        <p:spPr>
          <a:xfrm>
            <a:off x="4674150" y="2529235"/>
            <a:ext cx="7088785" cy="3682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/>
              <a:t>MultiDictionary&lt;string, string&gt; phoneBook = </a:t>
            </a:r>
          </a:p>
          <a:p>
            <a:r>
              <a:rPr lang="en-GB" sz="2199" dirty="0"/>
              <a:t>  </a:t>
            </a:r>
            <a:r>
              <a:rPr lang="en-GB" sz="2199" dirty="0">
                <a:solidFill>
                  <a:schemeClr val="bg1"/>
                </a:solidFill>
              </a:rPr>
              <a:t>new MultiDictionary&lt;string, string&gt;(true)</a:t>
            </a:r>
            <a:r>
              <a:rPr lang="en-GB" sz="2199" dirty="0"/>
              <a:t>;</a:t>
            </a:r>
          </a:p>
          <a:p>
            <a:r>
              <a:rPr lang="en-GB" sz="2199" dirty="0"/>
              <a:t>phoneBook.Add("Peter", "088 123 456");</a:t>
            </a:r>
          </a:p>
          <a:p>
            <a:r>
              <a:rPr lang="en-GB" sz="2199" dirty="0"/>
              <a:t>phoneBook.Add("Maria", "089 999 888");</a:t>
            </a:r>
          </a:p>
          <a:p>
            <a:r>
              <a:rPr lang="en-GB" sz="2199" dirty="0"/>
              <a:t>phoneBook.Add("Peter", "088 999 777");</a:t>
            </a:r>
          </a:p>
          <a:p>
            <a:endParaRPr lang="en-GB" sz="2199" dirty="0"/>
          </a:p>
          <a:p>
            <a:r>
              <a:rPr lang="en-GB" sz="2199" dirty="0"/>
              <a:t>foreach (var phoneNum in phoneBook["Peter"])</a:t>
            </a:r>
          </a:p>
          <a:p>
            <a:r>
              <a:rPr lang="en-GB" sz="2199" dirty="0"/>
              <a:t>{</a:t>
            </a:r>
          </a:p>
          <a:p>
            <a:r>
              <a:rPr lang="en-GB" sz="2199" dirty="0"/>
              <a:t>   Console.WriteLine(phoneNum);</a:t>
            </a:r>
          </a:p>
          <a:p>
            <a:r>
              <a:rPr lang="en-GB" sz="2199" dirty="0"/>
              <a:t>}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47CCCA8-BD09-44D3-81F4-A4A9F607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: </a:t>
            </a:r>
            <a:r>
              <a:rPr lang="en-US" noProof="1"/>
              <a:t>MultiDictionary&lt;K, V</a:t>
            </a:r>
            <a:r>
              <a:rPr lang="en-US" dirty="0"/>
              <a:t>&gt;</a:t>
            </a:r>
          </a:p>
        </p:txBody>
      </p:sp>
      <p:sp>
        <p:nvSpPr>
          <p:cNvPr id="18" name="Текстов контейнер 4">
            <a:extLst>
              <a:ext uri="{FF2B5EF4-FFF2-40B4-BE49-F238E27FC236}">
                <a16:creationId xmlns:a16="http://schemas.microsoft.com/office/drawing/2014/main" id="{22E40B4E-DC6F-4393-97CB-1D91A1A6A635}"/>
              </a:ext>
            </a:extLst>
          </p:cNvPr>
          <p:cNvSpPr txBox="1">
            <a:spLocks/>
          </p:cNvSpPr>
          <p:nvPr/>
        </p:nvSpPr>
        <p:spPr>
          <a:xfrm>
            <a:off x="557539" y="1761423"/>
            <a:ext cx="10946680" cy="5034079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171916D-74EF-411E-96A0-FB512527E990}"/>
              </a:ext>
            </a:extLst>
          </p:cNvPr>
          <p:cNvSpPr txBox="1">
            <a:spLocks/>
          </p:cNvSpPr>
          <p:nvPr/>
        </p:nvSpPr>
        <p:spPr>
          <a:xfrm>
            <a:off x="190356" y="2356547"/>
            <a:ext cx="4600644" cy="4491563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Peter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088 123 456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Maria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089 999 888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Peter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088 999 777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rgbClr val="234465"/>
                </a:solidFill>
                <a:latin typeface="Calibri" panose="020F0502020204030204" pitchFamily="34" charset="0"/>
              </a:rPr>
              <a:t>Намерете номерата на</a:t>
            </a:r>
            <a:r>
              <a:rPr lang="en-US" sz="3400" dirty="0">
                <a:solidFill>
                  <a:srgbClr val="234465"/>
                </a:solidFill>
                <a:latin typeface="Calibri" panose="020F0502020204030204" pitchFamily="34" charset="0"/>
              </a:rPr>
              <a:t> "Peter"</a:t>
            </a:r>
            <a:endParaRPr lang="en-US" sz="3400" dirty="0"/>
          </a:p>
        </p:txBody>
      </p:sp>
      <p:pic>
        <p:nvPicPr>
          <p:cNvPr id="20" name="Картина 10">
            <a:extLst>
              <a:ext uri="{FF2B5EF4-FFF2-40B4-BE49-F238E27FC236}">
                <a16:creationId xmlns:a16="http://schemas.microsoft.com/office/drawing/2014/main" id="{3E64C320-FD07-40D7-81C4-9D4A6E15E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4" t="3998" r="-1"/>
          <a:stretch/>
        </p:blipFill>
        <p:spPr>
          <a:xfrm>
            <a:off x="980206" y="5229200"/>
            <a:ext cx="3174599" cy="127060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D7791BB4-0DD7-44C3-AD03-6376B341D5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0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D8995-3865-4052-B24F-EC1CA3950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Heap&lt;T&gt;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Структура от данни, базирана на дърво</a:t>
            </a:r>
            <a:r>
              <a:rPr lang="en-GB" dirty="0"/>
              <a:t>, </a:t>
            </a:r>
            <a:r>
              <a:rPr lang="bg-BG" dirty="0"/>
              <a:t>съхранявана в масив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bg-BG" dirty="0"/>
              <a:t>Бързо извличане на </a:t>
            </a:r>
            <a:r>
              <a:rPr lang="bg-BG" b="1" dirty="0">
                <a:solidFill>
                  <a:schemeClr val="bg1"/>
                </a:solidFill>
              </a:rPr>
              <a:t>минималния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максималния </a:t>
            </a:r>
            <a:r>
              <a:rPr lang="bg-BG" dirty="0"/>
              <a:t>елемент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Heap</a:t>
            </a:r>
            <a:r>
              <a:rPr lang="bg-BG" dirty="0"/>
              <a:t>-овете</a:t>
            </a:r>
            <a:r>
              <a:rPr lang="en-GB" dirty="0"/>
              <a:t> </a:t>
            </a:r>
            <a:r>
              <a:rPr lang="bg-BG" dirty="0"/>
              <a:t>съдържат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свойство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heap </a:t>
            </a:r>
            <a:r>
              <a:rPr lang="bg-BG" dirty="0"/>
              <a:t>за всеки елемент</a:t>
            </a:r>
            <a:r>
              <a:rPr lang="en-GB" dirty="0"/>
              <a:t>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Min heap</a:t>
            </a:r>
            <a:r>
              <a:rPr lang="en-GB" dirty="0"/>
              <a:t>: </a:t>
            </a:r>
            <a:r>
              <a:rPr lang="bg-BG" dirty="0"/>
              <a:t>родители</a:t>
            </a:r>
            <a:r>
              <a:rPr lang="en-GB" dirty="0"/>
              <a:t> ≤ </a:t>
            </a:r>
            <a:r>
              <a:rPr lang="bg-BG" dirty="0"/>
              <a:t>деца</a:t>
            </a:r>
            <a:endParaRPr lang="en-GB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Max heap</a:t>
            </a:r>
            <a:r>
              <a:rPr lang="en-GB" dirty="0"/>
              <a:t>: </a:t>
            </a:r>
            <a:r>
              <a:rPr lang="bg-BG" dirty="0"/>
              <a:t>родители</a:t>
            </a:r>
            <a:r>
              <a:rPr lang="en-GB" dirty="0"/>
              <a:t> ≥ </a:t>
            </a:r>
            <a:r>
              <a:rPr lang="bg-BG" dirty="0"/>
              <a:t>деца</a:t>
            </a:r>
            <a:endParaRPr lang="en-US" sz="3199" dirty="0"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bg-BG" sz="3199" dirty="0"/>
              <a:t>За да използвате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MaxHeap&lt;T&gt;</a:t>
            </a:r>
            <a:r>
              <a:rPr lang="en-US" sz="3199" noProof="1"/>
              <a:t>, </a:t>
            </a:r>
            <a:r>
              <a:rPr lang="bg-BG" sz="3199" dirty="0"/>
              <a:t>инсталирайте</a:t>
            </a:r>
            <a:r>
              <a:rPr lang="en-US" sz="3199" dirty="0"/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MoreComplexDataStructures</a:t>
            </a:r>
            <a:r>
              <a:rPr lang="bg-BG" sz="3199" b="1" noProof="1">
                <a:solidFill>
                  <a:schemeClr val="bg1"/>
                </a:solidFill>
              </a:rPr>
              <a:t> </a:t>
            </a:r>
            <a:r>
              <a:rPr lang="bg-BG" sz="3199" noProof="1"/>
              <a:t>от</a:t>
            </a:r>
            <a:r>
              <a:rPr lang="bg-BG" sz="3199" b="1" noProof="1"/>
              <a:t> </a:t>
            </a:r>
            <a:r>
              <a:rPr lang="en-US" sz="3199" dirty="0"/>
              <a:t>NuGet</a:t>
            </a:r>
            <a:br>
              <a:rPr lang="en-US" sz="3199" dirty="0"/>
            </a:br>
            <a:r>
              <a:rPr lang="en-US" sz="3199" dirty="0"/>
              <a:t>package </a:t>
            </a:r>
          </a:p>
          <a:p>
            <a:endParaRPr lang="en-US" sz="3199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10DB05-9305-400D-A205-E8AC9422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MaxHeap&lt;T&gt; (</a:t>
            </a:r>
            <a:r>
              <a:rPr lang="bg-BG" dirty="0"/>
              <a:t>Двоична пирамида</a:t>
            </a:r>
            <a:r>
              <a:rPr lang="en-US" dirty="0"/>
              <a:t>)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09B9D4F-E7E3-4BD3-81ED-9EE62FA11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924" y="5637040"/>
            <a:ext cx="1964152" cy="1220960"/>
          </a:xfrm>
          <a:prstGeom prst="roundRect">
            <a:avLst>
              <a:gd name="adj" fmla="val 2174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0B52B2B2-0277-4834-86BF-D1E76B6EE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309" y="3789000"/>
            <a:ext cx="5154721" cy="128868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76FD261-6BBB-480A-8FC9-CE02B8C42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8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739175"/>
          </a:xfrm>
        </p:spPr>
        <p:txBody>
          <a:bodyPr/>
          <a:lstStyle/>
          <a:p>
            <a:r>
              <a:rPr lang="bg-BG" dirty="0"/>
              <a:t>Как се запаметяват данните в паметта?</a:t>
            </a:r>
            <a:endParaRPr lang="en-US" dirty="0"/>
          </a:p>
        </p:txBody>
      </p:sp>
      <p:pic>
        <p:nvPicPr>
          <p:cNvPr id="1026" name="Picture 2" descr="Резултат с изображение за „data computers“">
            <a:extLst>
              <a:ext uri="{FF2B5EF4-FFF2-40B4-BE49-F238E27FC236}">
                <a16:creationId xmlns:a16="http://schemas.microsoft.com/office/drawing/2014/main" id="{7B2A1737-8359-4B6A-A18D-02852DC4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74" y="572085"/>
            <a:ext cx="7468055" cy="389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8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5629658-360C-4C75-A706-90720D63FEB2}"/>
              </a:ext>
            </a:extLst>
          </p:cNvPr>
          <p:cNvSpPr txBox="1">
            <a:spLocks/>
          </p:cNvSpPr>
          <p:nvPr/>
        </p:nvSpPr>
        <p:spPr>
          <a:xfrm>
            <a:off x="177732" y="1094375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dirty="0"/>
              <a:t>Използвайте класа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MaxHeap&lt;T&gt;</a:t>
            </a:r>
            <a:r>
              <a:rPr lang="en-US" dirty="0"/>
              <a:t>,</a:t>
            </a:r>
            <a:r>
              <a:rPr lang="bg-BG" dirty="0"/>
              <a:t> за да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сортирате</a:t>
            </a:r>
            <a:r>
              <a:rPr lang="en-US" dirty="0"/>
              <a:t> </a:t>
            </a:r>
            <a:r>
              <a:rPr lang="bg-BG" dirty="0"/>
              <a:t>имена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низходящ ред</a:t>
            </a:r>
            <a:endParaRPr lang="en-US" b="1" dirty="0">
              <a:solidFill>
                <a:schemeClr val="bg1"/>
              </a:solidFill>
            </a:endParaRPr>
          </a:p>
          <a:p>
            <a:pPr marL="1066099" lvl="1" indent="-457063"/>
            <a:r>
              <a:rPr lang="bg-BG" dirty="0"/>
              <a:t>Отпечатайте всяко име</a:t>
            </a:r>
            <a:r>
              <a:rPr lang="en-US" dirty="0"/>
              <a:t> </a:t>
            </a:r>
            <a:r>
              <a:rPr lang="bg-BG" dirty="0"/>
              <a:t>чрез метода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ExtractMax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4" name="Текстов контейнер 11">
            <a:extLst>
              <a:ext uri="{FF2B5EF4-FFF2-40B4-BE49-F238E27FC236}">
                <a16:creationId xmlns:a16="http://schemas.microsoft.com/office/drawing/2014/main" id="{8F044675-961C-4EC3-8DA1-AAA7C5878ED4}"/>
              </a:ext>
            </a:extLst>
          </p:cNvPr>
          <p:cNvSpPr txBox="1">
            <a:spLocks/>
          </p:cNvSpPr>
          <p:nvPr/>
        </p:nvSpPr>
        <p:spPr>
          <a:xfrm>
            <a:off x="1351380" y="2912983"/>
            <a:ext cx="864000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dirty="0"/>
              <a:t>MaxHeap&lt;string&gt; heap = new </a:t>
            </a:r>
            <a:r>
              <a:rPr lang="en-GB" sz="2400" dirty="0">
                <a:solidFill>
                  <a:schemeClr val="bg1"/>
                </a:solidFill>
              </a:rPr>
              <a:t>MaxHeap&lt;string&gt;()</a:t>
            </a:r>
            <a:r>
              <a:rPr lang="en-GB" sz="2400" dirty="0"/>
              <a:t>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heap.Insert("Pesho");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heap.Insert("Kiro");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heap.Insert("Asen");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heap.Insert("Miro");</a:t>
            </a:r>
          </a:p>
          <a:p>
            <a:pPr>
              <a:lnSpc>
                <a:spcPct val="100000"/>
              </a:lnSpc>
            </a:pPr>
            <a:endParaRPr lang="en-GB" sz="2400" dirty="0"/>
          </a:p>
          <a:p>
            <a:pPr>
              <a:lnSpc>
                <a:spcPct val="100000"/>
              </a:lnSpc>
            </a:pPr>
            <a:r>
              <a:rPr lang="en-GB" sz="2400" dirty="0"/>
              <a:t>while (heap.Count &gt; 0)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{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   Console.WriteLine(heap.</a:t>
            </a:r>
            <a:r>
              <a:rPr lang="en-GB" sz="2400" dirty="0">
                <a:solidFill>
                  <a:schemeClr val="bg1"/>
                </a:solidFill>
              </a:rPr>
              <a:t>ExtractMax()</a:t>
            </a:r>
            <a:r>
              <a:rPr lang="en-GB" sz="2400" dirty="0"/>
              <a:t>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}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59BACAF2-C80F-4046-89CA-4C86D92F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: MaxHeap&lt;T&gt;</a:t>
            </a:r>
          </a:p>
        </p:txBody>
      </p:sp>
      <p:pic>
        <p:nvPicPr>
          <p:cNvPr id="16" name="Картина 17">
            <a:extLst>
              <a:ext uri="{FF2B5EF4-FFF2-40B4-BE49-F238E27FC236}">
                <a16:creationId xmlns:a16="http://schemas.microsoft.com/office/drawing/2014/main" id="{C2B272CE-688A-4772-8D43-4FFE7272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380" y="3519000"/>
            <a:ext cx="3656459" cy="191196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3EDEA8DB-8B18-4146-9120-3D4D887D9C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7101" y="1067760"/>
            <a:ext cx="10251774" cy="5735363"/>
          </a:xfrm>
        </p:spPr>
        <p:txBody>
          <a:bodyPr>
            <a:normAutofit fontScale="92500" lnSpcReduction="20000"/>
          </a:bodyPr>
          <a:lstStyle/>
          <a:p>
            <a:r>
              <a:rPr lang="bg-BG" sz="3499" dirty="0"/>
              <a:t>Дървото е широко използван </a:t>
            </a:r>
            <a:r>
              <a:rPr lang="bg-BG" sz="3499" b="1" dirty="0">
                <a:solidFill>
                  <a:schemeClr val="bg1"/>
                </a:solidFill>
              </a:rPr>
              <a:t>абстрактен тип от данни </a:t>
            </a:r>
            <a:r>
              <a:rPr lang="bg-BG" sz="3499" dirty="0"/>
              <a:t>(АТД), който симулира </a:t>
            </a:r>
            <a:r>
              <a:rPr lang="bg-BG" sz="3499" b="1" dirty="0">
                <a:solidFill>
                  <a:schemeClr val="bg1"/>
                </a:solidFill>
              </a:rPr>
              <a:t>йерархична дървовидна структура</a:t>
            </a:r>
            <a:r>
              <a:rPr lang="bg-BG" sz="34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Родител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null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/>
              <a:t>друга препратка към дърво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Деца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</a:t>
            </a:r>
            <a:r>
              <a:rPr lang="bg-BG" dirty="0"/>
              <a:t> колекция от дърва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Рекурсивна дефиниция </a:t>
            </a:r>
            <a:r>
              <a:rPr lang="en-US" sz="3499" dirty="0"/>
              <a:t>–</a:t>
            </a:r>
            <a:r>
              <a:rPr lang="bg-BG" sz="3499" dirty="0"/>
              <a:t> дърво</a:t>
            </a:r>
            <a:r>
              <a:rPr lang="en-US" sz="3499" dirty="0"/>
              <a:t>,</a:t>
            </a:r>
            <a:r>
              <a:rPr lang="bg-BG" sz="3499" dirty="0"/>
              <a:t> състоящо се от стойности и набор от деца, които са дървета</a:t>
            </a:r>
            <a:endParaRPr lang="en-US" sz="3499" dirty="0"/>
          </a:p>
          <a:p>
            <a:r>
              <a:rPr lang="ru-RU" sz="3499" dirty="0"/>
              <a:t>Работейки с дървета, </a:t>
            </a:r>
            <a:r>
              <a:rPr lang="ru-RU" sz="3499" b="1" dirty="0">
                <a:solidFill>
                  <a:schemeClr val="bg1"/>
                </a:solidFill>
              </a:rPr>
              <a:t>можете да работите с</a:t>
            </a:r>
            <a:r>
              <a:rPr lang="en-US" sz="3499" b="1" dirty="0">
                <a:solidFill>
                  <a:schemeClr val="bg1"/>
                </a:solidFill>
              </a:rPr>
              <a:t>: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Йерархична</a:t>
            </a:r>
            <a:r>
              <a:rPr lang="en-US" dirty="0"/>
              <a:t> </a:t>
            </a:r>
            <a:r>
              <a:rPr lang="bg-BG" dirty="0"/>
              <a:t>структура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езици </a:t>
            </a:r>
            <a:r>
              <a:rPr lang="bg-BG" dirty="0"/>
              <a:t>за маркиране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</a:t>
            </a:r>
            <a:r>
              <a:rPr lang="bg-BG" dirty="0"/>
              <a:t>алгоритми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Дърво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37F7F-69C4-4CE5-95D8-C7F66F5D91BA}"/>
              </a:ext>
            </a:extLst>
          </p:cNvPr>
          <p:cNvGrpSpPr/>
          <p:nvPr/>
        </p:nvGrpSpPr>
        <p:grpSpPr>
          <a:xfrm>
            <a:off x="10236000" y="1539000"/>
            <a:ext cx="1933695" cy="1575960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C95439C0-7E0C-474A-ACE9-A197BEC94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D0B3A4D1-C984-4998-AA72-52DD2B2F1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B3258C0C-665D-4B22-A7FC-7786265CD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B9F16D7A-1971-4A77-A07D-0405EDDAF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69650685-68AA-4841-8B3F-B17C4E34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64856E2E-27AB-4F3B-8071-3061AE079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6B9AFC70-AD63-4218-A078-0B623C309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11A23631-8663-4F47-860C-0610D36BF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8C0BA1D9-DCB0-4CAC-8180-131D78F4B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62B33DE6-ECE9-4783-8AD1-08B1B4242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F5CE6CA1-9E6A-467F-9D29-5DF1CD716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Oval 6">
              <a:extLst>
                <a:ext uri="{FF2B5EF4-FFF2-40B4-BE49-F238E27FC236}">
                  <a16:creationId xmlns:a16="http://schemas.microsoft.com/office/drawing/2014/main" id="{1821507B-6BFA-47F5-B9A0-0161CAB00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5BABAECF-29FD-42A9-B17B-023FAAD04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F8739D74-1B2E-4EA2-8713-F2CCE777E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98E87522-7CF7-46BF-AC0F-286DDDBD0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31F5C36C-9CAE-42C6-9B63-97930C99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FCCB0BEA-DD2E-4278-9711-3FD56B5DB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4C342636-2D06-4A36-9EBB-5E2E1F09B4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(</a:t>
            </a:r>
            <a:r>
              <a:rPr lang="bg-BG" dirty="0"/>
              <a:t>връх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Елемент от граф</a:t>
            </a:r>
            <a:endParaRPr lang="en-US" dirty="0"/>
          </a:p>
          <a:p>
            <a:pPr lvl="1"/>
            <a:r>
              <a:rPr lang="bg-BG" dirty="0"/>
              <a:t>Може да има </a:t>
            </a:r>
            <a:r>
              <a:rPr lang="bg-BG" b="1" dirty="0">
                <a:solidFill>
                  <a:schemeClr val="bg1"/>
                </a:solidFill>
              </a:rPr>
              <a:t>име/стойност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Поддържа списък на съседни върхове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Edge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(Ребро)</a:t>
            </a:r>
            <a:endParaRPr lang="en-US" dirty="0"/>
          </a:p>
          <a:p>
            <a:pPr lvl="1"/>
            <a:r>
              <a:rPr lang="bg-BG" dirty="0"/>
              <a:t>Свързва </a:t>
            </a:r>
            <a:r>
              <a:rPr lang="bg-BG" b="1" dirty="0">
                <a:solidFill>
                  <a:schemeClr val="bg1"/>
                </a:solidFill>
              </a:rPr>
              <a:t>два</a:t>
            </a:r>
            <a:r>
              <a:rPr lang="bg-BG" dirty="0"/>
              <a:t> върха</a:t>
            </a:r>
            <a:endParaRPr lang="en-US" dirty="0"/>
          </a:p>
          <a:p>
            <a:pPr lvl="1"/>
            <a:r>
              <a:rPr lang="bg-BG" dirty="0"/>
              <a:t>Може да бъде насочен/</a:t>
            </a:r>
            <a:r>
              <a:rPr lang="bg-BG" dirty="0" err="1"/>
              <a:t>ненасочен</a:t>
            </a:r>
            <a:endParaRPr lang="en-US" dirty="0"/>
          </a:p>
          <a:p>
            <a:pPr lvl="1"/>
            <a:r>
              <a:rPr lang="bg-BG" dirty="0"/>
              <a:t>Може да бъде</a:t>
            </a:r>
            <a:r>
              <a:rPr lang="en-US" dirty="0"/>
              <a:t> </a:t>
            </a:r>
            <a:r>
              <a:rPr lang="bg-BG" dirty="0"/>
              <a:t>с тежест</a:t>
            </a:r>
            <a:r>
              <a:rPr lang="en-US" dirty="0"/>
              <a:t>/</a:t>
            </a:r>
            <a:r>
              <a:rPr lang="bg-BG" dirty="0"/>
              <a:t>без тежест</a:t>
            </a:r>
            <a:endParaRPr lang="en-US" dirty="0"/>
          </a:p>
          <a:p>
            <a:pPr lvl="1"/>
            <a:r>
              <a:rPr lang="bg-BG" dirty="0"/>
              <a:t>Може да има</a:t>
            </a:r>
            <a:r>
              <a:rPr lang="en-US" dirty="0"/>
              <a:t> </a:t>
            </a:r>
            <a:r>
              <a:rPr lang="bg-BG" dirty="0"/>
              <a:t>име</a:t>
            </a:r>
            <a:r>
              <a:rPr lang="en-US" dirty="0"/>
              <a:t>/</a:t>
            </a:r>
            <a:r>
              <a:rPr lang="bg-BG" dirty="0"/>
              <a:t>стойност</a:t>
            </a:r>
            <a:endParaRPr lang="en-US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</a:t>
            </a:r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277479" y="2286298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324059" y="1706882"/>
            <a:ext cx="1180792" cy="578589"/>
          </a:xfrm>
          <a:prstGeom prst="wedgeRoundRectCallout">
            <a:avLst>
              <a:gd name="adj1" fmla="val -72760"/>
              <a:gd name="adj2" fmla="val 637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Node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BC0D0E29-1339-48E3-B6BB-8BCFE1A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2781" y="4287270"/>
            <a:ext cx="1180792" cy="578589"/>
          </a:xfrm>
          <a:prstGeom prst="wedgeRoundRectCallout">
            <a:avLst>
              <a:gd name="adj1" fmla="val -55380"/>
              <a:gd name="adj2" fmla="val 1077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Edge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E0220E2E-88FC-4D46-9176-238BBA860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9" y="4985623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27360B-4161-440C-A780-79943DA96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453" y="4985623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E22164AA-D522-4D9F-BBF2-F56A6D3F2688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9172111" y="5360793"/>
            <a:ext cx="981343" cy="1621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EBFCA0FB-922B-4FB0-BE90-498CB1FBA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61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40769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1617" y="1647238"/>
            <a:ext cx="10990314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Структурите от данни </a:t>
            </a:r>
            <a:r>
              <a:rPr lang="bg-BG" sz="3600" dirty="0">
                <a:solidFill>
                  <a:schemeClr val="bg2"/>
                </a:solidFill>
              </a:rPr>
              <a:t>организират данни в компютърната система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за по-добра ефективност</a:t>
            </a:r>
            <a:endParaRPr lang="en-US" sz="3600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Абстрактни типове данни </a:t>
            </a:r>
            <a:r>
              <a:rPr lang="en-US" sz="3400" dirty="0">
                <a:solidFill>
                  <a:schemeClr val="bg2"/>
                </a:solidFill>
              </a:rPr>
              <a:t>(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АТД</a:t>
            </a:r>
            <a:r>
              <a:rPr lang="en-US" sz="3400" dirty="0">
                <a:solidFill>
                  <a:schemeClr val="bg2"/>
                </a:solidFill>
              </a:rPr>
              <a:t>) </a:t>
            </a:r>
            <a:r>
              <a:rPr lang="bg-BG" sz="3400" dirty="0">
                <a:solidFill>
                  <a:schemeClr val="bg2"/>
                </a:solidFill>
              </a:rPr>
              <a:t>описват набор от операции</a:t>
            </a:r>
            <a:endParaRPr lang="en-US" sz="34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Линейни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структури от данни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масиви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списъци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стек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опашка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свързан списък</a:t>
            </a:r>
            <a:endParaRPr lang="en-US" sz="36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Сложни</a:t>
            </a:r>
            <a:r>
              <a:rPr lang="bg-BG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типове от данни</a:t>
            </a:r>
            <a:r>
              <a:rPr lang="en-US" sz="3600" b="1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речници, </a:t>
            </a:r>
            <a:r>
              <a:rPr lang="en-US" sz="3600" dirty="0">
                <a:solidFill>
                  <a:schemeClr val="bg2"/>
                </a:solidFill>
              </a:rPr>
              <a:t>Bag, Heap</a:t>
            </a:r>
            <a:r>
              <a:rPr lang="bg-BG" sz="3600" dirty="0">
                <a:solidFill>
                  <a:schemeClr val="bg2"/>
                </a:solidFill>
              </a:rPr>
              <a:t> и др.</a:t>
            </a:r>
            <a:endParaRPr lang="en-US" sz="3198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endParaRPr lang="en-US" sz="3198" b="1" dirty="0">
              <a:solidFill>
                <a:schemeClr val="bg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0ACF92D-AEF8-40FE-9057-70658D81DE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9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2979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13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Превежда набор от </a:t>
            </a:r>
            <a:r>
              <a:rPr lang="bg-BG" sz="3600" b="1" dirty="0">
                <a:solidFill>
                  <a:schemeClr val="bg1"/>
                </a:solidFill>
              </a:rPr>
              <a:t>символи</a:t>
            </a:r>
            <a:r>
              <a:rPr lang="bg-BG" sz="3600" dirty="0"/>
              <a:t> с някаква </a:t>
            </a:r>
            <a:r>
              <a:rPr lang="bg-BG" sz="3600" b="1" dirty="0">
                <a:solidFill>
                  <a:schemeClr val="bg1"/>
                </a:solidFill>
              </a:rPr>
              <a:t>цел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Опростено – съхранява </a:t>
            </a:r>
            <a:r>
              <a:rPr lang="bg-BG" sz="3600" b="1" dirty="0">
                <a:solidFill>
                  <a:schemeClr val="bg1"/>
                </a:solidFill>
              </a:rPr>
              <a:t>битове</a:t>
            </a:r>
            <a:r>
              <a:rPr lang="bg-BG" sz="3600" dirty="0"/>
              <a:t> като информация в паметта</a:t>
            </a:r>
            <a:endParaRPr lang="en-US" sz="3600" dirty="0"/>
          </a:p>
          <a:p>
            <a:pPr lvl="1"/>
            <a:r>
              <a:rPr lang="bg-BG" sz="3400" dirty="0"/>
              <a:t>Ако тези битове са останали и не се използват, не правят нищо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600" dirty="0"/>
              <a:t>Примери</a:t>
            </a:r>
            <a:r>
              <a:rPr lang="en-US" sz="3600" dirty="0"/>
              <a:t>:</a:t>
            </a:r>
            <a:endParaRPr lang="en-US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компютъра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0224"/>
              </p:ext>
            </p:extLst>
          </p:nvPr>
        </p:nvGraphicFramePr>
        <p:xfrm>
          <a:off x="3126000" y="4239000"/>
          <a:ext cx="6166498" cy="137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249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3083249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Двоична дата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Преведено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A7F6E624-6B66-47F3-A655-AF8BF3BBB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403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Информацията от битове може да се преведе по </a:t>
            </a:r>
            <a:r>
              <a:rPr lang="bg-BG" b="1" dirty="0">
                <a:solidFill>
                  <a:schemeClr val="bg1"/>
                </a:solidFill>
              </a:rPr>
              <a:t>различни начини </a:t>
            </a:r>
            <a:r>
              <a:rPr lang="bg-BG" dirty="0"/>
              <a:t>в зависимост от типа на данните</a:t>
            </a:r>
            <a:endParaRPr lang="bg-BG" b="1" dirty="0"/>
          </a:p>
          <a:p>
            <a:pPr lvl="1"/>
            <a:r>
              <a:rPr lang="bg-BG" sz="3200" dirty="0"/>
              <a:t>Все пак, битовете имат само </a:t>
            </a:r>
            <a:r>
              <a:rPr lang="bg-BG" sz="3200" b="1" dirty="0">
                <a:solidFill>
                  <a:schemeClr val="bg1"/>
                </a:solidFill>
              </a:rPr>
              <a:t>0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1</a:t>
            </a:r>
            <a:r>
              <a:rPr lang="bg-BG" sz="3200" dirty="0"/>
              <a:t> като стойност</a:t>
            </a:r>
          </a:p>
          <a:p>
            <a:r>
              <a:rPr lang="bg-BG" sz="3600" dirty="0"/>
              <a:t>Примери:</a:t>
            </a:r>
            <a:endParaRPr lang="bg-BG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b="1" dirty="0">
                <a:solidFill>
                  <a:schemeClr val="accent2"/>
                </a:solidFill>
              </a:rPr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компютъра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732361"/>
              </p:ext>
            </p:extLst>
          </p:nvPr>
        </p:nvGraphicFramePr>
        <p:xfrm>
          <a:off x="2946000" y="3297931"/>
          <a:ext cx="7079499" cy="2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833">
                  <a:extLst>
                    <a:ext uri="{9D8B030D-6E8A-4147-A177-3AD203B41FA5}">
                      <a16:colId xmlns:a16="http://schemas.microsoft.com/office/drawing/2014/main" val="841183022"/>
                    </a:ext>
                  </a:extLst>
                </a:gridCol>
                <a:gridCol w="2359833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2359833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Тип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Двоични данни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Преведено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Integer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Character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'A'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Double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65.0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25877274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Instruction</a:t>
                      </a:r>
                      <a:r>
                        <a:rPr lang="en-US" sz="2400" baseline="0" dirty="0"/>
                        <a:t> Code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Store 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9250142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3588792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8211000" y="5680792"/>
            <a:ext cx="1298110" cy="310815"/>
          </a:xfrm>
          <a:prstGeom prst="rect">
            <a:avLst/>
          </a:prstGeom>
          <a:solidFill>
            <a:srgbClr val="000041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F30342A-CBBA-4603-A300-8DC096B95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5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89199D5-8824-BC36-01AC-0B766F3C899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видове</a:t>
            </a:r>
            <a:endParaRPr lang="en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Структури от данни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5727288" y="942480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86517" y="2279561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061964" y="2279561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27288" y="3626162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7" idx="7"/>
            <a:endCxn id="4" idx="3"/>
          </p:cNvCxnSpPr>
          <p:nvPr/>
        </p:nvCxnSpPr>
        <p:spPr>
          <a:xfrm flipV="1">
            <a:off x="5010747" y="1551104"/>
            <a:ext cx="823643" cy="83288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21" idx="0"/>
          </p:cNvCxnSpPr>
          <p:nvPr/>
        </p:nvCxnSpPr>
        <p:spPr>
          <a:xfrm>
            <a:off x="6458619" y="1299003"/>
            <a:ext cx="970467" cy="980558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7"/>
          </p:cNvCxnSpPr>
          <p:nvPr/>
        </p:nvCxnSpPr>
        <p:spPr>
          <a:xfrm flipH="1">
            <a:off x="6351517" y="2888185"/>
            <a:ext cx="817549" cy="84240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6694" y="2301991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71977" y="2279562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4389" y="3608639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4389" y="934197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A</a:t>
            </a:r>
          </a:p>
        </p:txBody>
      </p:sp>
      <p:cxnSp>
        <p:nvCxnSpPr>
          <p:cNvPr id="24" name="Straight Arrow Connector 23"/>
          <p:cNvCxnSpPr>
            <a:stCxn id="22" idx="0"/>
            <a:endCxn id="4" idx="4"/>
          </p:cNvCxnSpPr>
          <p:nvPr/>
        </p:nvCxnSpPr>
        <p:spPr>
          <a:xfrm flipV="1">
            <a:off x="6091497" y="1655527"/>
            <a:ext cx="1456" cy="195311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7" idx="6"/>
          </p:cNvCxnSpPr>
          <p:nvPr/>
        </p:nvCxnSpPr>
        <p:spPr>
          <a:xfrm flipH="1">
            <a:off x="5117847" y="2636084"/>
            <a:ext cx="194411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4" idx="5"/>
          </p:cNvCxnSpPr>
          <p:nvPr/>
        </p:nvCxnSpPr>
        <p:spPr>
          <a:xfrm flipH="1" flipV="1">
            <a:off x="6351517" y="1551104"/>
            <a:ext cx="817549" cy="83288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9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Структура от данни </a:t>
            </a:r>
            <a:r>
              <a:rPr lang="en-US" sz="3399" dirty="0"/>
              <a:t>–</a:t>
            </a:r>
            <a:r>
              <a:rPr lang="bg-BG" sz="3399" dirty="0"/>
              <a:t> обект, който отговаря за организацията на </a:t>
            </a:r>
            <a:r>
              <a:rPr lang="bg-BG" sz="3399" b="1" dirty="0">
                <a:solidFill>
                  <a:schemeClr val="bg1"/>
                </a:solidFill>
              </a:rPr>
              <a:t>данните</a:t>
            </a:r>
            <a:r>
              <a:rPr lang="bg-BG" sz="3399" dirty="0"/>
              <a:t>, </a:t>
            </a:r>
            <a:r>
              <a:rPr lang="bg-BG" sz="3399" b="1" dirty="0">
                <a:solidFill>
                  <a:schemeClr val="bg1"/>
                </a:solidFill>
              </a:rPr>
              <a:t>мястото</a:t>
            </a:r>
            <a:r>
              <a:rPr lang="bg-BG" sz="3399" dirty="0"/>
              <a:t> и управлението им по </a:t>
            </a:r>
            <a:r>
              <a:rPr lang="bg-BG" sz="3399" b="1" dirty="0">
                <a:solidFill>
                  <a:schemeClr val="bg1"/>
                </a:solidFill>
              </a:rPr>
              <a:t>ефективен</a:t>
            </a:r>
            <a:r>
              <a:rPr lang="bg-BG" sz="3399" dirty="0"/>
              <a:t> начин</a:t>
            </a:r>
            <a:endParaRPr lang="en-US" sz="3399" b="1" dirty="0">
              <a:solidFill>
                <a:schemeClr val="bg1"/>
              </a:solidFill>
            </a:endParaRPr>
          </a:p>
          <a:p>
            <a:r>
              <a:rPr lang="bg-BG" sz="3399" dirty="0"/>
              <a:t>Съхраняването на променливи изисква консумация на памет</a:t>
            </a:r>
            <a:r>
              <a:rPr lang="en-US" sz="3399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от данни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95913"/>
              </p:ext>
            </p:extLst>
          </p:nvPr>
        </p:nvGraphicFramePr>
        <p:xfrm>
          <a:off x="2496000" y="3637449"/>
          <a:ext cx="8865000" cy="3018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716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5927284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bg-BG" sz="2200" baseline="0" dirty="0">
                          <a:solidFill>
                            <a:schemeClr val="tx1"/>
                          </a:solidFill>
                        </a:rPr>
                        <a:t>Структура от данни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dirty="0">
                          <a:solidFill>
                            <a:schemeClr val="tx1"/>
                          </a:solidFill>
                        </a:rPr>
                        <a:t>Размер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 4 </a:t>
                      </a:r>
                      <a:r>
                        <a:rPr lang="bg-BG" sz="2200" dirty="0"/>
                        <a:t>бита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float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 4 </a:t>
                      </a:r>
                      <a:r>
                        <a:rPr lang="bg-BG" sz="2200" dirty="0"/>
                        <a:t>бита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long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= 8 </a:t>
                      </a:r>
                      <a:r>
                        <a:rPr lang="bg-BG" sz="2200" dirty="0"/>
                        <a:t>бита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06808386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int[]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200" dirty="0"/>
                        <a:t> (</a:t>
                      </a:r>
                      <a:r>
                        <a:rPr lang="bg-BG" sz="2200" dirty="0"/>
                        <a:t>дължината на масива</a:t>
                      </a:r>
                      <a:r>
                        <a:rPr lang="en-US" sz="2200" baseline="0" dirty="0"/>
                        <a:t>) * 4 </a:t>
                      </a:r>
                      <a:r>
                        <a:rPr lang="bg-BG" sz="2200" baseline="0" dirty="0"/>
                        <a:t>бита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23829611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List&lt;double&gt;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200" dirty="0"/>
                        <a:t> (</a:t>
                      </a:r>
                      <a:r>
                        <a:rPr lang="bg-BG" sz="2200" dirty="0"/>
                        <a:t>размера на списъка</a:t>
                      </a:r>
                      <a:r>
                        <a:rPr lang="en-US" sz="2200" baseline="0" dirty="0"/>
                        <a:t>) * 8 </a:t>
                      </a:r>
                      <a:r>
                        <a:rPr lang="bg-BG" sz="2200" baseline="0" dirty="0"/>
                        <a:t>бита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149192876"/>
                  </a:ext>
                </a:extLst>
              </a:tr>
              <a:tr h="45787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Dictionary&lt;int,</a:t>
                      </a:r>
                      <a:r>
                        <a:rPr lang="en-US" sz="2200" baseline="0" dirty="0"/>
                        <a:t> int[]</a:t>
                      </a:r>
                      <a:r>
                        <a:rPr lang="en-US" sz="2200" dirty="0"/>
                        <a:t>&gt;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200" dirty="0"/>
                        <a:t> (</a:t>
                      </a:r>
                      <a:r>
                        <a:rPr lang="bg-BG" sz="2200" dirty="0"/>
                        <a:t>размера на речника</a:t>
                      </a:r>
                      <a:r>
                        <a:rPr lang="en-US" sz="2200" baseline="0" dirty="0"/>
                        <a:t>) * </a:t>
                      </a:r>
                      <a:r>
                        <a:rPr lang="bg-BG" sz="2200" baseline="0" dirty="0"/>
                        <a:t>всички битове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46114965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8E3A72E5-8A98-4981-890E-42497B2281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14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Линейни структури</a:t>
            </a:r>
            <a:endParaRPr lang="en-US" b="1" dirty="0">
              <a:solidFill>
                <a:schemeClr val="bg1"/>
              </a:solidFill>
            </a:endParaRPr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Списък</a:t>
            </a:r>
            <a:r>
              <a:rPr lang="en-US" dirty="0"/>
              <a:t>: </a:t>
            </a:r>
            <a:r>
              <a:rPr lang="bg-BG" dirty="0"/>
              <a:t>последователно </a:t>
            </a:r>
            <a:r>
              <a:rPr lang="bg-BG" b="1" dirty="0">
                <a:solidFill>
                  <a:schemeClr val="bg1"/>
                </a:solidFill>
              </a:rPr>
              <a:t>подредени</a:t>
            </a:r>
            <a:br>
              <a:rPr lang="bg-BG" dirty="0"/>
            </a:br>
            <a:r>
              <a:rPr lang="bg-BG" dirty="0"/>
              <a:t>елементи и </a:t>
            </a:r>
            <a:r>
              <a:rPr lang="bg-BG" b="1" dirty="0">
                <a:solidFill>
                  <a:schemeClr val="bg1"/>
                </a:solidFill>
              </a:rPr>
              <a:t>променлив</a:t>
            </a:r>
            <a:r>
              <a:rPr lang="bg-BG" dirty="0"/>
              <a:t> размер</a:t>
            </a:r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Стек</a:t>
            </a:r>
            <a:r>
              <a:rPr lang="en-US" dirty="0"/>
              <a:t>: LIFO (</a:t>
            </a:r>
            <a:r>
              <a:rPr lang="en-US" b="1" dirty="0"/>
              <a:t>L</a:t>
            </a:r>
            <a:r>
              <a:rPr lang="en-US" dirty="0"/>
              <a:t>ast </a:t>
            </a:r>
            <a:r>
              <a:rPr lang="en-US" b="1" dirty="0"/>
              <a:t>I</a:t>
            </a:r>
            <a:r>
              <a:rPr lang="en-US" dirty="0"/>
              <a:t>n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O</a:t>
            </a:r>
            <a:r>
              <a:rPr lang="en-US" dirty="0"/>
              <a:t>ut) </a:t>
            </a:r>
            <a:r>
              <a:rPr lang="bg-BG" dirty="0"/>
              <a:t>структури</a:t>
            </a:r>
            <a:endParaRPr lang="en-US" dirty="0"/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Опашка</a:t>
            </a:r>
            <a:r>
              <a:rPr lang="en-US" dirty="0"/>
              <a:t>: FIFO (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I</a:t>
            </a:r>
            <a:r>
              <a:rPr lang="en-US" dirty="0"/>
              <a:t>n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O</a:t>
            </a:r>
            <a:r>
              <a:rPr lang="en-US" dirty="0"/>
              <a:t>ut) </a:t>
            </a:r>
            <a:r>
              <a:rPr lang="bg-BG" dirty="0"/>
              <a:t>структури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Дървета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Двоично</a:t>
            </a:r>
            <a:r>
              <a:rPr lang="en-US" dirty="0"/>
              <a:t>, </a:t>
            </a:r>
            <a:r>
              <a:rPr lang="bg-BG" dirty="0"/>
              <a:t>сортирано търсещо дърво</a:t>
            </a:r>
            <a:r>
              <a:rPr lang="en-US" dirty="0"/>
              <a:t>, </a:t>
            </a:r>
            <a:r>
              <a:rPr lang="bg-BG" dirty="0"/>
              <a:t>балансирано дърво и </a:t>
            </a:r>
            <a:r>
              <a:rPr lang="bg-BG" dirty="0" err="1"/>
              <a:t>др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Речници</a:t>
            </a:r>
            <a:r>
              <a:rPr lang="en-US" dirty="0"/>
              <a:t> (</a:t>
            </a:r>
            <a:r>
              <a:rPr lang="bg-BG" dirty="0"/>
              <a:t>мап</a:t>
            </a:r>
            <a:r>
              <a:rPr lang="en-US" dirty="0"/>
              <a:t>, </a:t>
            </a:r>
            <a:r>
              <a:rPr lang="bg-BG" dirty="0"/>
              <a:t>асоциативни масиви</a:t>
            </a:r>
            <a:r>
              <a:rPr lang="en-US" dirty="0"/>
              <a:t>)</a:t>
            </a:r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Съдържат двойки </a:t>
            </a:r>
            <a:r>
              <a:rPr lang="en-US" dirty="0"/>
              <a:t>(</a:t>
            </a:r>
            <a:r>
              <a:rPr lang="bg-BG" dirty="0"/>
              <a:t>ключ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стойност</a:t>
            </a:r>
            <a:r>
              <a:rPr lang="en-US" dirty="0"/>
              <a:t>)</a:t>
            </a:r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структури от данни (1)</a:t>
            </a:r>
            <a:endParaRPr lang="en-US" dirty="0"/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000" y="1111785"/>
            <a:ext cx="2176221" cy="16729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0773">
            <a:off x="9505939" y="2834706"/>
            <a:ext cx="1794051" cy="1097438"/>
          </a:xfrm>
          <a:prstGeom prst="rect">
            <a:avLst/>
          </a:prstGeom>
        </p:spPr>
      </p:pic>
      <p:pic>
        <p:nvPicPr>
          <p:cNvPr id="1026" name="Picture 2" descr="http://www2.psd100.com/ppp/2013/11/0601/dictionary-icon-11061832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000" y="5041227"/>
            <a:ext cx="1896385" cy="18963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895B7F4-4A4D-470F-8319-573CCDF82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8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Сет</a:t>
            </a:r>
            <a:r>
              <a:rPr lang="en-US" sz="3499" dirty="0"/>
              <a:t>, </a:t>
            </a:r>
            <a:r>
              <a:rPr lang="bg-BG" sz="3499" b="1" dirty="0">
                <a:solidFill>
                  <a:schemeClr val="bg1"/>
                </a:solidFill>
              </a:rPr>
              <a:t>мулти сет</a:t>
            </a:r>
            <a:r>
              <a:rPr lang="en-US" sz="3499" dirty="0"/>
              <a:t> </a:t>
            </a:r>
            <a:r>
              <a:rPr lang="bg-BG" sz="3499" dirty="0"/>
              <a:t>и</a:t>
            </a:r>
            <a:r>
              <a:rPr lang="en-US" sz="3499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bags</a:t>
            </a:r>
          </a:p>
          <a:p>
            <a:pPr lvl="1">
              <a:lnSpc>
                <a:spcPct val="95000"/>
              </a:lnSpc>
            </a:pPr>
            <a:r>
              <a:rPr lang="bg-BG" sz="3199" dirty="0"/>
              <a:t>Сет</a:t>
            </a:r>
            <a:r>
              <a:rPr lang="en-US" sz="3199" dirty="0"/>
              <a:t> – </a:t>
            </a:r>
            <a:r>
              <a:rPr lang="bg-BG" sz="3199" dirty="0"/>
              <a:t>колекция от уникални елементи</a:t>
            </a:r>
            <a:endParaRPr lang="en-US" sz="3199" dirty="0"/>
          </a:p>
          <a:p>
            <a:pPr lvl="1">
              <a:lnSpc>
                <a:spcPct val="95000"/>
              </a:lnSpc>
            </a:pPr>
            <a:r>
              <a:rPr lang="en-US" sz="3199" dirty="0"/>
              <a:t>Bag – </a:t>
            </a:r>
            <a:r>
              <a:rPr lang="bg-BG" sz="3199" dirty="0"/>
              <a:t>колекция от неуникални елементи</a:t>
            </a:r>
            <a:endParaRPr lang="en-US" sz="3199" dirty="0"/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Сортиран сет </a:t>
            </a:r>
            <a:r>
              <a:rPr lang="bg-BG" sz="3499" dirty="0"/>
              <a:t>и</a:t>
            </a:r>
            <a:r>
              <a:rPr lang="en-US" sz="3499" dirty="0"/>
              <a:t> </a:t>
            </a:r>
            <a:r>
              <a:rPr lang="bg-BG" sz="3499" b="1" dirty="0">
                <a:solidFill>
                  <a:schemeClr val="bg1"/>
                </a:solidFill>
              </a:rPr>
              <a:t>речници</a:t>
            </a:r>
            <a:endParaRPr lang="en-US" sz="3499" b="1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Приоритетна опашка </a:t>
            </a:r>
            <a:r>
              <a:rPr lang="en-US" sz="3499" dirty="0"/>
              <a:t>/</a:t>
            </a:r>
            <a:r>
              <a:rPr lang="bg-BG" sz="3499" dirty="0"/>
              <a:t> </a:t>
            </a:r>
            <a:r>
              <a:rPr lang="en-US" sz="3499" dirty="0"/>
              <a:t>heap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Специални структури от дърво</a:t>
            </a:r>
            <a:endParaRPr lang="en-US" sz="3499" b="1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/>
              <a:t>Суфиксно дърво </a:t>
            </a:r>
            <a:r>
              <a:rPr lang="en-US" dirty="0"/>
              <a:t>, </a:t>
            </a:r>
            <a:r>
              <a:rPr lang="bg-BG" dirty="0"/>
              <a:t>интервално дърво</a:t>
            </a:r>
            <a:r>
              <a:rPr lang="en-US" dirty="0"/>
              <a:t>,</a:t>
            </a:r>
            <a:br>
              <a:rPr lang="bg-BG" dirty="0"/>
            </a:br>
            <a:r>
              <a:rPr lang="bg-BG" dirty="0"/>
              <a:t>индексирано дърво,</a:t>
            </a:r>
            <a:r>
              <a:rPr lang="en-US" noProof="1"/>
              <a:t> </a:t>
            </a:r>
            <a:r>
              <a:rPr lang="bg-BG" noProof="1"/>
              <a:t>въже и др.</a:t>
            </a:r>
            <a:endParaRPr lang="en-US" noProof="1"/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Графи</a:t>
            </a:r>
            <a:endParaRPr lang="en-US" sz="3499" b="1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/>
              <a:t>Директни</a:t>
            </a:r>
            <a:r>
              <a:rPr lang="en-US" dirty="0"/>
              <a:t> / </a:t>
            </a:r>
            <a:r>
              <a:rPr lang="bg-BG" dirty="0"/>
              <a:t>недиректни</a:t>
            </a:r>
            <a:r>
              <a:rPr lang="en-US" dirty="0"/>
              <a:t>, </a:t>
            </a:r>
            <a:r>
              <a:rPr lang="bg-BG" dirty="0"/>
              <a:t>с тежест</a:t>
            </a:r>
            <a:r>
              <a:rPr lang="en-US" dirty="0"/>
              <a:t> / </a:t>
            </a:r>
            <a:r>
              <a:rPr lang="bg-BG" dirty="0"/>
              <a:t>без тежест</a:t>
            </a:r>
            <a:r>
              <a:rPr lang="en-US" dirty="0"/>
              <a:t>,</a:t>
            </a:r>
            <a:br>
              <a:rPr lang="en-US" dirty="0"/>
            </a:br>
            <a:r>
              <a:rPr lang="bg-BG" dirty="0"/>
              <a:t>свързани</a:t>
            </a:r>
            <a:r>
              <a:rPr lang="en-US" dirty="0"/>
              <a:t> / </a:t>
            </a:r>
            <a:r>
              <a:rPr lang="bg-BG" dirty="0"/>
              <a:t>несвързани</a:t>
            </a:r>
            <a:r>
              <a:rPr lang="en-US" dirty="0"/>
              <a:t>, </a:t>
            </a:r>
            <a:r>
              <a:rPr lang="bg-BG" dirty="0"/>
              <a:t>циклични</a:t>
            </a:r>
            <a:r>
              <a:rPr lang="en-US" dirty="0"/>
              <a:t> / </a:t>
            </a:r>
            <a:r>
              <a:rPr lang="bg-BG" dirty="0"/>
              <a:t>ациклични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структури от данни </a:t>
            </a:r>
            <a:r>
              <a:rPr lang="en-US" dirty="0"/>
              <a:t>(2)</a:t>
            </a:r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051" y="3396603"/>
            <a:ext cx="1752144" cy="1752144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210" y="1219776"/>
            <a:ext cx="1035818" cy="10358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777icons.com/libs/fire-toolbar/sorting_a-z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390" y="2518253"/>
            <a:ext cx="883458" cy="883458"/>
          </a:xfrm>
          <a:prstGeom prst="roundRect">
            <a:avLst>
              <a:gd name="adj" fmla="val 2830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Резултат с изображение за „graph structure“">
            <a:extLst>
              <a:ext uri="{FF2B5EF4-FFF2-40B4-BE49-F238E27FC236}">
                <a16:creationId xmlns:a16="http://schemas.microsoft.com/office/drawing/2014/main" id="{595873EE-C419-47B2-BDCF-65A8E9A0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494" y="5293624"/>
            <a:ext cx="1945259" cy="128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B0CB1E-551A-45C2-AB32-BFCFB1F82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3925</TotalTime>
  <Words>2379</Words>
  <Application>Microsoft Office PowerPoint</Application>
  <PresentationFormat>Широк екран</PresentationFormat>
  <Paragraphs>458</Paragraphs>
  <Slides>35</Slides>
  <Notes>14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3" baseType="lpstr">
      <vt:lpstr>Arial</vt:lpstr>
      <vt:lpstr>Calibri</vt:lpstr>
      <vt:lpstr>Consolas</vt:lpstr>
      <vt:lpstr>Segoe UI Symbol</vt:lpstr>
      <vt:lpstr>Söhne</vt:lpstr>
      <vt:lpstr>Wingdings</vt:lpstr>
      <vt:lpstr>Wingdings 2</vt:lpstr>
      <vt:lpstr>SoftUni</vt:lpstr>
      <vt:lpstr>Въведение в структура от данни</vt:lpstr>
      <vt:lpstr>Съдържание</vt:lpstr>
      <vt:lpstr>Как се запаметяват данните в паметта?</vt:lpstr>
      <vt:lpstr>Данни в компютъра</vt:lpstr>
      <vt:lpstr>Данни в компютъра</vt:lpstr>
      <vt:lpstr>Структури от данни</vt:lpstr>
      <vt:lpstr>Структура от данни</vt:lpstr>
      <vt:lpstr>Основни структури от данни (1)</vt:lpstr>
      <vt:lpstr>Основни структури от данни (2)</vt:lpstr>
      <vt:lpstr>Абстрактни типове данни (АТД)</vt:lpstr>
      <vt:lpstr>Линейни структури от данни</vt:lpstr>
      <vt:lpstr>Масиви – структура от данни</vt:lpstr>
      <vt:lpstr>Защо масивите са толкова бързи?</vt:lpstr>
      <vt:lpstr>Динамични масиви (списъци): преоразмеряване +1</vt:lpstr>
      <vt:lpstr>Списък: преоразмеряване *2 – Добавяне O(1)</vt:lpstr>
      <vt:lpstr>Свързан списък</vt:lpstr>
      <vt:lpstr>Примери: LinkedList&lt;T&gt;</vt:lpstr>
      <vt:lpstr>Стек – Абстрактен тип данни</vt:lpstr>
      <vt:lpstr>Опашка – Абстрактен тип данни</vt:lpstr>
      <vt:lpstr>Сложни структури от данни</vt:lpstr>
      <vt:lpstr>Речникът (Мап) АТД</vt:lpstr>
      <vt:lpstr>Примери: Dictionary&lt;K, V&gt;</vt:lpstr>
      <vt:lpstr>SortedDictionary&lt;TKey,TValue&gt;</vt:lpstr>
      <vt:lpstr>OrderedBag&lt;T&gt;</vt:lpstr>
      <vt:lpstr>Как да инсталираме пакети</vt:lpstr>
      <vt:lpstr>Примери: OrderedBag&lt;T&gt;</vt:lpstr>
      <vt:lpstr>MultiDictionary&lt;TKey, TValue&gt;</vt:lpstr>
      <vt:lpstr>Примери: MultiDictionary&lt;K, V&gt;</vt:lpstr>
      <vt:lpstr>MaxHeap&lt;T&gt; (Двоична пирамида)</vt:lpstr>
      <vt:lpstr>Примери: MaxHeap&lt;T&gt;</vt:lpstr>
      <vt:lpstr>Дърво</vt:lpstr>
      <vt:lpstr>Графи</vt:lpstr>
      <vt:lpstr>Какво научихме днес?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Data Structures</dc:title>
  <dc:subject>Software Development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Stefan Kuiumdjiev</cp:lastModifiedBy>
  <cp:revision>165</cp:revision>
  <dcterms:created xsi:type="dcterms:W3CDTF">2018-05-23T13:08:44Z</dcterms:created>
  <dcterms:modified xsi:type="dcterms:W3CDTF">2023-04-06T15:54:10Z</dcterms:modified>
  <cp:category>computer programming;programming</cp:category>
</cp:coreProperties>
</file>