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749" r:id="rId11"/>
    <p:sldId id="733" r:id="rId12"/>
    <p:sldId id="734" r:id="rId13"/>
    <p:sldId id="750" r:id="rId14"/>
    <p:sldId id="751" r:id="rId15"/>
    <p:sldId id="744" r:id="rId16"/>
    <p:sldId id="745" r:id="rId17"/>
    <p:sldId id="771" r:id="rId18"/>
    <p:sldId id="746" r:id="rId19"/>
    <p:sldId id="747" r:id="rId20"/>
    <p:sldId id="772" r:id="rId21"/>
    <p:sldId id="649" r:id="rId22"/>
    <p:sldId id="707" r:id="rId23"/>
    <p:sldId id="748" r:id="rId24"/>
    <p:sldId id="714" r:id="rId25"/>
    <p:sldId id="726" r:id="rId26"/>
    <p:sldId id="725" r:id="rId27"/>
    <p:sldId id="722" r:id="rId28"/>
    <p:sldId id="767" r:id="rId29"/>
    <p:sldId id="776" r:id="rId30"/>
    <p:sldId id="742" r:id="rId31"/>
    <p:sldId id="752" r:id="rId32"/>
    <p:sldId id="768" r:id="rId33"/>
    <p:sldId id="773" r:id="rId34"/>
    <p:sldId id="774" r:id="rId35"/>
    <p:sldId id="775" r:id="rId36"/>
    <p:sldId id="756" r:id="rId37"/>
    <p:sldId id="777" r:id="rId38"/>
    <p:sldId id="778" r:id="rId39"/>
    <p:sldId id="779" r:id="rId40"/>
    <p:sldId id="757" r:id="rId41"/>
    <p:sldId id="755" r:id="rId42"/>
    <p:sldId id="780" r:id="rId43"/>
    <p:sldId id="770" r:id="rId44"/>
    <p:sldId id="758" r:id="rId45"/>
    <p:sldId id="759" r:id="rId46"/>
    <p:sldId id="760" r:id="rId47"/>
    <p:sldId id="761" r:id="rId48"/>
    <p:sldId id="633" r:id="rId49"/>
    <p:sldId id="504" r:id="rId50"/>
    <p:sldId id="5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749"/>
            <p14:sldId id="733"/>
            <p14:sldId id="734"/>
            <p14:sldId id="750"/>
            <p14:sldId id="751"/>
            <p14:sldId id="744"/>
            <p14:sldId id="745"/>
            <p14:sldId id="771"/>
            <p14:sldId id="746"/>
            <p14:sldId id="747"/>
            <p14:sldId id="77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25"/>
            <p14:sldId id="722"/>
            <p14:sldId id="767"/>
            <p14:sldId id="776"/>
            <p14:sldId id="742"/>
            <p14:sldId id="752"/>
            <p14:sldId id="768"/>
            <p14:sldId id="773"/>
            <p14:sldId id="774"/>
            <p14:sldId id="775"/>
            <p14:sldId id="756"/>
            <p14:sldId id="777"/>
            <p14:sldId id="778"/>
            <p14:sldId id="779"/>
            <p14:sldId id="757"/>
            <p14:sldId id="755"/>
            <p14:sldId id="780"/>
            <p14:sldId id="770"/>
            <p14:sldId id="758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4" autoAdjust="0"/>
    <p:restoredTop sz="95188" autoAdjust="0"/>
  </p:normalViewPr>
  <p:slideViewPr>
    <p:cSldViewPr showGuides="1">
      <p:cViewPr varScale="1">
        <p:scale>
          <a:sx n="101" d="100"/>
          <a:sy n="101" d="100"/>
        </p:scale>
        <p:origin x="232" y="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3550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400" dirty="0"/>
              <a:t>CRUD с Entity Framework </a:t>
            </a:r>
            <a:r>
              <a:rPr lang="bg-BG" sz="4400" dirty="0"/>
              <a:t>и </a:t>
            </a:r>
            <a:r>
              <a:rPr lang="en-US" sz="4400" dirty="0"/>
              <a:t>Windows Forms</a:t>
            </a:r>
            <a:endParaRPr lang="bg-BG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34" y="2439000"/>
            <a:ext cx="4693419" cy="3174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400" dirty="0"/>
              <a:t>Добавяме нов файл с </a:t>
            </a:r>
            <a:r>
              <a:rPr lang="bg-BG" sz="2400" b="1" dirty="0"/>
              <a:t>десен бутон </a:t>
            </a:r>
            <a:r>
              <a:rPr lang="bg-BG" sz="2400" dirty="0"/>
              <a:t>върху </a:t>
            </a:r>
            <a:r>
              <a:rPr lang="bg-BG" sz="2400" b="1" dirty="0"/>
              <a:t>проекта</a:t>
            </a:r>
            <a:r>
              <a:rPr lang="bg-BG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[Add New Item]</a:t>
            </a:r>
            <a:endParaRPr lang="bg-BG" sz="2400" b="1" dirty="0">
              <a:solidFill>
                <a:schemeClr val="bg1"/>
              </a:solidFill>
            </a:endParaRPr>
          </a:p>
          <a:p>
            <a:r>
              <a:rPr lang="bg-BG" sz="2400" dirty="0"/>
              <a:t>Избираме от менюто със </a:t>
            </a:r>
            <a:r>
              <a:rPr lang="bg-BG" sz="2400" b="1" dirty="0"/>
              <a:t>шаблони</a:t>
            </a:r>
            <a:r>
              <a:rPr lang="bg-BG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Windows Forms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400" dirty="0"/>
              <a:t>Задаваме </a:t>
            </a:r>
            <a:r>
              <a:rPr lang="bg-BG" sz="2400" b="1" dirty="0"/>
              <a:t>подходящо име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[Add]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40" y="2761200"/>
            <a:ext cx="6974520" cy="3896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добавяне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4" y="3356820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86" y="3356820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01646" y="3960375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40395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B4190D-BCBC-7719-55DC-D057B285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411" y="1359000"/>
            <a:ext cx="6603187" cy="46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F1CF2-9605-EFB9-68D1-EDAFD0E25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2F68-DC0F-0B17-4F40-8BC0C4718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bg-BG" b="1" dirty="0"/>
              <a:t>методът-обработчик</a:t>
            </a:r>
            <a:r>
              <a:rPr lang="bg-BG" dirty="0"/>
              <a:t> създаваме </a:t>
            </a:r>
            <a:r>
              <a:rPr lang="bg-BG" b="1" dirty="0">
                <a:solidFill>
                  <a:schemeClr val="bg1"/>
                </a:solidFill>
              </a:rPr>
              <a:t>инстанция </a:t>
            </a:r>
            <a:r>
              <a:rPr lang="bg-BG" dirty="0"/>
              <a:t>на </a:t>
            </a:r>
            <a:r>
              <a:rPr lang="bg-BG" b="1" dirty="0"/>
              <a:t>новата форма</a:t>
            </a:r>
          </a:p>
          <a:p>
            <a:r>
              <a:rPr lang="bg-BG" dirty="0"/>
              <a:t>За </a:t>
            </a:r>
            <a:r>
              <a:rPr lang="bg-BG" b="1" dirty="0"/>
              <a:t>визуализиране</a:t>
            </a:r>
            <a:r>
              <a:rPr lang="bg-BG" dirty="0"/>
              <a:t> на формата използваме </a:t>
            </a:r>
            <a:r>
              <a:rPr lang="en-US" b="1" dirty="0">
                <a:solidFill>
                  <a:schemeClr val="bg1"/>
                </a:solidFill>
              </a:rPr>
              <a:t>ShowDialog()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631A6-44C8-40C3-212E-48F75BC4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4EAE49-ECFF-DE91-51A0-B26D30DFB47A}"/>
              </a:ext>
            </a:extLst>
          </p:cNvPr>
          <p:cNvSpPr txBox="1">
            <a:spLocks/>
          </p:cNvSpPr>
          <p:nvPr/>
        </p:nvSpPr>
        <p:spPr>
          <a:xfrm>
            <a:off x="651000" y="3564000"/>
            <a:ext cx="1109034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formAddTown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formAddTown.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6A9D43-3800-1C81-A441-3B2346FF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5711900"/>
            <a:ext cx="4425100" cy="510609"/>
          </a:xfrm>
          <a:prstGeom prst="wedgeRoundRectCallout">
            <a:avLst>
              <a:gd name="adj1" fmla="val -48130"/>
              <a:gd name="adj2" fmla="val -1869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399" b="1" noProof="1">
                <a:solidFill>
                  <a:schemeClr val="bg2"/>
                </a:solidFill>
              </a:rPr>
              <a:t> формата</a:t>
            </a:r>
            <a:endParaRPr lang="en-US" sz="2399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/>
              <a:t>метод-обработчик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нов запис</a:t>
            </a:r>
          </a:p>
          <a:p>
            <a:r>
              <a:rPr lang="bg-BG" dirty="0"/>
              <a:t>Добавяме </a:t>
            </a:r>
            <a:r>
              <a:rPr lang="bg-BG" b="1" dirty="0"/>
              <a:t>новият</a:t>
            </a:r>
            <a:r>
              <a:rPr lang="bg-BG" dirty="0"/>
              <a:t> </a:t>
            </a:r>
            <a:r>
              <a:rPr lang="bg-BG" b="1" dirty="0"/>
              <a:t>запис</a:t>
            </a:r>
            <a:r>
              <a:rPr lang="bg-BG" dirty="0"/>
              <a:t> към </a:t>
            </a:r>
            <a:r>
              <a:rPr lang="bg-BG" b="1" dirty="0">
                <a:solidFill>
                  <a:schemeClr val="bg1"/>
                </a:solidFill>
              </a:rPr>
              <a:t>БД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50999" y="2816404"/>
            <a:ext cx="11100557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 = new 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Name = textBoxTownName.Text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</a:t>
            </a:r>
            <a:r>
              <a:rPr lang="bg-BG" sz="2800" b="1" dirty="0"/>
              <a:t>нов</a:t>
            </a:r>
            <a:r>
              <a:rPr lang="bg-BG" sz="2800" dirty="0"/>
              <a:t> </a:t>
            </a:r>
            <a:r>
              <a:rPr lang="bg-BG" sz="2800" b="1" dirty="0"/>
              <a:t>ред</a:t>
            </a:r>
            <a:endParaRPr lang="en-US" sz="2800" b="1" dirty="0"/>
          </a:p>
          <a:p>
            <a:r>
              <a:rPr lang="bg-BG" sz="2800" dirty="0"/>
              <a:t>Променяме им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C175D-7A58-6135-3691-4C7DDD36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50" y="2259000"/>
            <a:ext cx="3042900" cy="140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1F9EA-4107-6723-EBF7-231B34496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4391310" y="4090380"/>
            <a:ext cx="3528225" cy="26345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3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6F35C-6BBA-2C6F-B2CD-92A8C4CFED36}"/>
              </a:ext>
            </a:extLst>
          </p:cNvPr>
          <p:cNvSpPr txBox="1">
            <a:spLocks/>
          </p:cNvSpPr>
          <p:nvPr/>
        </p:nvSpPr>
        <p:spPr>
          <a:xfrm>
            <a:off x="561000" y="3876771"/>
            <a:ext cx="1119203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formEditTown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formEditTown.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2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съществуващ запис</a:t>
            </a:r>
          </a:p>
          <a:p>
            <a:r>
              <a:rPr lang="bg-BG" sz="3200" dirty="0"/>
              <a:t>Запазваме </a:t>
            </a:r>
            <a:r>
              <a:rPr lang="bg-BG" sz="3200" b="1" dirty="0"/>
              <a:t>променения</a:t>
            </a:r>
            <a:r>
              <a:rPr lang="bg-BG" sz="3200" dirty="0"/>
              <a:t> </a:t>
            </a:r>
            <a:r>
              <a:rPr lang="bg-BG" sz="3200" b="1" dirty="0"/>
              <a:t>запис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06000" y="3722883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dbContext.Towns.Find(town.Id).Name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textBoxEditTownName.Text;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 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   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9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компоненти</a:t>
            </a:r>
            <a:r>
              <a:rPr lang="bg-BG" sz="3600" dirty="0"/>
              <a:t> за </a:t>
            </a:r>
            <a:r>
              <a:rPr lang="bg-BG" sz="3600" b="1" dirty="0"/>
              <a:t>изтриване</a:t>
            </a:r>
            <a:r>
              <a:rPr lang="bg-BG" sz="3600" dirty="0"/>
              <a:t> на </a:t>
            </a:r>
            <a:r>
              <a:rPr lang="bg-BG" sz="3600" b="1" dirty="0"/>
              <a:t>ред</a:t>
            </a:r>
            <a:endParaRPr lang="en-US" sz="3600" b="1" dirty="0"/>
          </a:p>
          <a:p>
            <a:r>
              <a:rPr lang="bg-BG" sz="3600" dirty="0"/>
              <a:t>Променяме </a:t>
            </a:r>
            <a:r>
              <a:rPr lang="bg-BG" sz="3600" b="1" dirty="0">
                <a:solidFill>
                  <a:schemeClr val="bg1"/>
                </a:solidFill>
              </a:rPr>
              <a:t>заглавията </a:t>
            </a:r>
            <a:r>
              <a:rPr lang="bg-BG" sz="3600" dirty="0"/>
              <a:t>и</a:t>
            </a:r>
            <a:r>
              <a:rPr lang="bg-BG" sz="3600" b="1" dirty="0">
                <a:solidFill>
                  <a:schemeClr val="bg1"/>
                </a:solidFill>
              </a:rPr>
              <a:t> имената</a:t>
            </a:r>
            <a:endParaRPr lang="en-BG" sz="4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F984C-250A-6588-DD08-282EAB6A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70" y="3288605"/>
            <a:ext cx="6054260" cy="23732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95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98A0F-55ED-0F31-DD24-28F6ADB09A68}"/>
              </a:ext>
            </a:extLst>
          </p:cNvPr>
          <p:cNvSpPr txBox="1">
            <a:spLocks/>
          </p:cNvSpPr>
          <p:nvPr/>
        </p:nvSpPr>
        <p:spPr>
          <a:xfrm>
            <a:off x="571832" y="3854671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formDeleteTown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formDeleteTown.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5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/>
              <a:t>метод-обработчик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съществуващ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запис</a:t>
            </a:r>
          </a:p>
          <a:p>
            <a:r>
              <a:rPr lang="bg-BG" sz="3400" dirty="0"/>
              <a:t>Запазваме </a:t>
            </a:r>
            <a:r>
              <a:rPr lang="bg-BG" sz="3400" b="1" dirty="0"/>
              <a:t>промените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10631" y="3538217"/>
            <a:ext cx="11142399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this.dbContext.Towns.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Remove(this.town)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    this.Close()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9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Списък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9"/>
          <a:stretch/>
        </p:blipFill>
        <p:spPr>
          <a:xfrm>
            <a:off x="3261000" y="750993"/>
            <a:ext cx="5670000" cy="384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</a:rPr>
              <a:t>TownsDb</a:t>
            </a:r>
            <a:r>
              <a:rPr lang="en-US" sz="3200" dirty="0"/>
              <a:t>" </a:t>
            </a:r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6000" y="1323345"/>
            <a:ext cx="2941737" cy="52980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89387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575463" y="3164943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97884" y="4576218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[Add new Object]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9750" y="1990486"/>
            <a:ext cx="6052500" cy="45114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39758" cy="5528766"/>
          </a:xfrm>
        </p:spPr>
        <p:txBody>
          <a:bodyPr/>
          <a:lstStyle/>
          <a:p>
            <a:r>
              <a:rPr lang="bg-BG" sz="2800" dirty="0"/>
              <a:t>Навигираме до </a:t>
            </a:r>
            <a:r>
              <a:rPr lang="bg-BG" sz="2800" b="1" dirty="0"/>
              <a:t>кода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US" sz="2800" b="1" dirty="0"/>
          </a:p>
          <a:p>
            <a:r>
              <a:rPr lang="bg-BG" sz="2800" dirty="0"/>
              <a:t>Добавяме</a:t>
            </a:r>
            <a:r>
              <a:rPr lang="en-US" sz="2800" dirty="0"/>
              <a:t> </a:t>
            </a:r>
            <a:r>
              <a:rPr lang="en-US" sz="2800" b="1" dirty="0"/>
              <a:t>private</a:t>
            </a:r>
            <a:r>
              <a:rPr lang="bg-BG" sz="2800" dirty="0"/>
              <a:t> </a:t>
            </a:r>
            <a:r>
              <a:rPr lang="bg-BG" sz="2800" b="1" dirty="0"/>
              <a:t>поле</a:t>
            </a:r>
            <a:r>
              <a:rPr lang="bg-BG" sz="2800" dirty="0"/>
              <a:t> за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2800" dirty="0"/>
              <a:t>Пренаписваме </a:t>
            </a:r>
            <a:r>
              <a:rPr lang="en-US" sz="2800" dirty="0"/>
              <a:t>(</a:t>
            </a:r>
            <a:r>
              <a:rPr lang="en-US" sz="2800" b="1" dirty="0"/>
              <a:t>override</a:t>
            </a:r>
            <a:r>
              <a:rPr lang="en-US" sz="2800" dirty="0"/>
              <a:t>)</a:t>
            </a:r>
            <a:r>
              <a:rPr lang="bg-BG" sz="2800" dirty="0"/>
              <a:t> методите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2800" dirty="0"/>
              <a:t> 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13253" y="3429000"/>
            <a:ext cx="45169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TownsDbContext? dbContext;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FC33-2AD7-3569-6F3E-9CE38F54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344516"/>
            <a:ext cx="6715598" cy="453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приложението</a:t>
            </a:r>
            <a:endParaRPr lang="en-BG" dirty="0"/>
          </a:p>
        </p:txBody>
      </p:sp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119121" y="3552012"/>
            <a:ext cx="1101370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10D23-BBEB-7696-952E-1BFA5308F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67" y="1196125"/>
            <a:ext cx="2096298" cy="5436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02822-0007-9F12-2C47-962106E02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8" y="1935028"/>
            <a:ext cx="5900167" cy="46972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buttonShowFormAddTown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buttonShowFormEditTown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buttonShowFormDeleteTown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9"/>
          <a:stretch/>
        </p:blipFill>
        <p:spPr>
          <a:xfrm>
            <a:off x="1522410" y="3966571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1000" y="1267951"/>
            <a:ext cx="2697909" cy="53851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нов запис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създаване</a:t>
            </a:r>
            <a:r>
              <a:rPr lang="bg-BG" sz="2800" dirty="0"/>
              <a:t> на </a:t>
            </a:r>
            <a:r>
              <a:rPr lang="bg-BG" sz="2800" b="1" dirty="0"/>
              <a:t>нов град</a:t>
            </a:r>
          </a:p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sz="2600" b="1" dirty="0"/>
              <a:t>label1</a:t>
            </a:r>
            <a:r>
              <a:rPr lang="en-US" sz="26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labelAddTownName</a:t>
            </a:r>
            <a:endParaRPr lang="bg-BG" sz="2600" b="1" dirty="0"/>
          </a:p>
          <a:p>
            <a:pPr lvl="1"/>
            <a:r>
              <a:rPr lang="en-US" sz="2600" b="1" dirty="0"/>
              <a:t>textBox1</a:t>
            </a:r>
            <a:r>
              <a:rPr lang="en-US" sz="26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textBoxAddTownName</a:t>
            </a:r>
          </a:p>
          <a:p>
            <a:pPr lvl="1"/>
            <a:r>
              <a:rPr lang="en-US" sz="2600" b="1" dirty="0"/>
              <a:t>button1</a:t>
            </a:r>
            <a:r>
              <a:rPr lang="en-US" sz="26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buttonAddTown</a:t>
            </a:r>
          </a:p>
          <a:p>
            <a:pPr lvl="1"/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883FB-EFEE-4ECE-81C4-F5D81EE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7" y="4336284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77CC4-BBD2-2074-88FE-CC1EDDCA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53" y="4336284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AA930C-D7E2-C7FB-E591-D5CBFF97155C}"/>
              </a:ext>
            </a:extLst>
          </p:cNvPr>
          <p:cNvSpPr/>
          <p:nvPr/>
        </p:nvSpPr>
        <p:spPr>
          <a:xfrm>
            <a:off x="5593750" y="4952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390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Модална форма за добавяне на нов ред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583888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 на нов град</a:t>
            </a:r>
          </a:p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на бутона</a:t>
            </a:r>
          </a:p>
          <a:p>
            <a:pPr lvl="1"/>
            <a:r>
              <a:rPr lang="en-US" sz="3200" b="1" noProof="1"/>
              <a:t>buttonAddTown_Click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3" y="1224379"/>
            <a:ext cx="4547307" cy="3594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</a:t>
            </a:r>
            <a:r>
              <a:rPr lang="bg-BG" sz="3200" dirty="0"/>
              <a:t> </a:t>
            </a:r>
            <a:r>
              <a:rPr lang="bg-BG" sz="3200" b="1" dirty="0"/>
              <a:t>инстанция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5999" y="2169000"/>
            <a:ext cx="111573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FormAddTown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FormAddTown()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84000"/>
            <a:ext cx="1115552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(textBoxAddTownName.Text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town.Name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textBoxAddTownName.Text;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Визуализиране на форма за добавяне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метод-обработчик в </a:t>
            </a:r>
            <a:r>
              <a:rPr lang="bg-BG" sz="2800" b="1" dirty="0"/>
              <a:t>основната форма </a:t>
            </a:r>
            <a:r>
              <a:rPr lang="bg-BG" sz="2800" dirty="0"/>
              <a:t>за </a:t>
            </a:r>
            <a:r>
              <a:rPr lang="bg-BG" sz="2800" b="1" dirty="0">
                <a:solidFill>
                  <a:schemeClr val="bg1"/>
                </a:solidFill>
              </a:rPr>
              <a:t>визуализиране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FormAddTown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62400" y="2872640"/>
            <a:ext cx="1109063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using (FormAddTown formAddTown =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if (formAddTown.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0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2000" b="1" noProof="1">
                <a:latin typeface="Consolas" panose="020B0609020204030204" pitchFamily="49" charset="0"/>
              </a:rPr>
              <a:t>=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dbContext.Towns.ToList()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C67D10C-4B8D-27EF-1A10-90ACC23E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65" y="5872334"/>
            <a:ext cx="3731735" cy="783166"/>
          </a:xfrm>
          <a:prstGeom prst="wedgeRoundRectCallout">
            <a:avLst>
              <a:gd name="adj1" fmla="val -53141"/>
              <a:gd name="adj2" fmla="val -137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Обновяваме </a:t>
            </a:r>
            <a:r>
              <a:rPr lang="bg-BG" sz="2000" b="1" noProof="1">
                <a:solidFill>
                  <a:schemeClr val="accent1"/>
                </a:solidFill>
              </a:rPr>
              <a:t>визуализацията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/>
                </a:solidFill>
              </a:rPr>
              <a:t>данните</a:t>
            </a:r>
            <a:r>
              <a:rPr lang="bg-BG" sz="2000" b="1" noProof="1">
                <a:solidFill>
                  <a:schemeClr val="bg2"/>
                </a:solidFill>
              </a:rPr>
              <a:t> в реално време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7FB3613-4E20-7B5F-9A50-5A4A8AB6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1983114"/>
            <a:ext cx="2547672" cy="783166"/>
          </a:xfrm>
          <a:prstGeom prst="wedgeRoundRectCallout">
            <a:avLst>
              <a:gd name="adj1" fmla="val -58533"/>
              <a:gd name="adj2" fmla="val 2216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000" b="1" noProof="1">
                <a:solidFill>
                  <a:schemeClr val="bg2"/>
                </a:solidFill>
              </a:rPr>
              <a:t> новата форма 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625907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label1</a:t>
            </a:r>
            <a:r>
              <a:rPr lang="en-US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b="1" dirty="0"/>
              <a:t>labelEditTownName</a:t>
            </a:r>
          </a:p>
          <a:p>
            <a:pPr lvl="1"/>
            <a:r>
              <a:rPr lang="en-GB" sz="2800" b="1" dirty="0"/>
              <a:t>textBox1</a:t>
            </a:r>
            <a:r>
              <a:rPr lang="en-GB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/>
              <a:t>textBoxEditTownName</a:t>
            </a:r>
          </a:p>
          <a:p>
            <a:pPr lvl="1"/>
            <a:r>
              <a:rPr lang="en-US" sz="2800" b="1" dirty="0"/>
              <a:t>button1</a:t>
            </a:r>
            <a:r>
              <a:rPr lang="en-US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b="1" dirty="0"/>
              <a:t>buttonEditTown</a:t>
            </a:r>
            <a:endParaRPr lang="bg-BG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7AEAB5-FA2A-CF98-4AD5-BBDE8C87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479" y="2606898"/>
            <a:ext cx="5393551" cy="24893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19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10599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Задаваме </a:t>
            </a:r>
            <a:r>
              <a:rPr lang="en-US" sz="2800" b="1" dirty="0">
                <a:solidFill>
                  <a:schemeClr val="bg1"/>
                </a:solidFill>
              </a:rPr>
              <a:t>Dialog Result = OK </a:t>
            </a:r>
            <a:r>
              <a:rPr lang="bg-BG" sz="2800" dirty="0"/>
              <a:t>при </a:t>
            </a:r>
            <a:r>
              <a:rPr lang="bg-BG" sz="2800" b="1" dirty="0"/>
              <a:t>бутона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съществуващ град</a:t>
            </a:r>
            <a:endParaRPr lang="en-US" sz="2800" dirty="0"/>
          </a:p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бутона</a:t>
            </a: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3F20F-DDBE-7657-202F-5793AD70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1000" y="3411654"/>
            <a:ext cx="3712144" cy="30122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A2431-E030-0690-29B3-7D13ED387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6748858" y="3397433"/>
            <a:ext cx="4072144" cy="30406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6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 инстанция </a:t>
            </a:r>
            <a:r>
              <a:rPr lang="bg-BG" sz="3200" dirty="0"/>
              <a:t>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69000"/>
            <a:ext cx="1115732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FormEditTown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FormEditTown(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US" sz="2000" b="1" noProof="1">
                <a:latin typeface="Consolas" panose="020B0609020204030204" pitchFamily="49" charset="0"/>
              </a:rPr>
              <a:t>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Редактираме </a:t>
            </a:r>
            <a:r>
              <a:rPr lang="bg-BG" sz="3200" b="1" dirty="0">
                <a:solidFill>
                  <a:schemeClr val="bg1"/>
                </a:solidFill>
              </a:rPr>
              <a:t>съществуващ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42502" y="2619000"/>
            <a:ext cx="11110528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if (dbContext.Towns.Find(town.Id)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dbContext.Towns.Find(town.Id).Name </a:t>
            </a:r>
            <a:r>
              <a:rPr lang="en-US" sz="2000" b="1" noProof="1">
                <a:latin typeface="Consolas" panose="020B0609020204030204" pitchFamily="49" charset="0"/>
              </a:rPr>
              <a:t>=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textBoxEditTownName.Text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8250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FormEditTown</a:t>
            </a:r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993C-C45E-30E7-E2FA-E5412EAE1866}"/>
              </a:ext>
            </a:extLst>
          </p:cNvPr>
          <p:cNvSpPr txBox="1">
            <a:spLocks/>
          </p:cNvSpPr>
          <p:nvPr/>
        </p:nvSpPr>
        <p:spPr>
          <a:xfrm>
            <a:off x="664340" y="3011310"/>
            <a:ext cx="113307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    using (FormEditTown formEditTown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if (formEditTown.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16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07568A3-6420-46FE-70D0-5AC34FF9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565" y="2341911"/>
            <a:ext cx="3402672" cy="442648"/>
          </a:xfrm>
          <a:prstGeom prst="wedgeRoundRectCallout">
            <a:avLst>
              <a:gd name="adj1" fmla="val 4843"/>
              <a:gd name="adj2" fmla="val 1811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0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label1</a:t>
            </a:r>
            <a:r>
              <a:rPr lang="en-US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/>
              <a:t>labelConfirmDelete</a:t>
            </a:r>
          </a:p>
          <a:p>
            <a:pPr lvl="1"/>
            <a:r>
              <a:rPr lang="en-US" sz="3000" b="1" dirty="0"/>
              <a:t>button1</a:t>
            </a:r>
            <a:r>
              <a:rPr lang="en-US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/>
              <a:t>buttonConfirmDelete</a:t>
            </a:r>
          </a:p>
          <a:p>
            <a:pPr lvl="1"/>
            <a:r>
              <a:rPr lang="en-US" sz="3000" b="1" dirty="0"/>
              <a:t>button2</a:t>
            </a:r>
            <a:r>
              <a:rPr lang="en-US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/>
              <a:t>buttonCancelDelete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F6CC6-D808-97E9-0DF2-44013366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0" y="2529000"/>
            <a:ext cx="5739796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838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818095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изтриване</a:t>
            </a:r>
            <a:r>
              <a:rPr lang="bg-BG" sz="3200" dirty="0"/>
              <a:t> на съществуващ град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9126" y="2619000"/>
            <a:ext cx="5053685" cy="37590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336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800" dirty="0"/>
              <a:t> на </a:t>
            </a:r>
            <a:r>
              <a:rPr lang="bg-BG" sz="2800" b="1" dirty="0"/>
              <a:t>бутоните</a:t>
            </a:r>
          </a:p>
          <a:p>
            <a:pPr lvl="1"/>
            <a:r>
              <a:rPr lang="en-US" sz="2400" b="1" dirty="0"/>
              <a:t>buttonConfirmDelete_Click</a:t>
            </a:r>
          </a:p>
          <a:p>
            <a:pPr lvl="1"/>
            <a:r>
              <a:rPr lang="en-US" sz="2400" b="1" dirty="0"/>
              <a:t>buttonCancelDelete_Click</a:t>
            </a:r>
            <a:endParaRPr lang="bg-BG" sz="2400" b="1" dirty="0"/>
          </a:p>
          <a:p>
            <a:pPr lvl="1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47B68-8C43-00E3-BDEA-777E60783169}"/>
              </a:ext>
            </a:extLst>
          </p:cNvPr>
          <p:cNvSpPr txBox="1">
            <a:spLocks/>
          </p:cNvSpPr>
          <p:nvPr/>
        </p:nvSpPr>
        <p:spPr>
          <a:xfrm>
            <a:off x="516001" y="2960870"/>
            <a:ext cx="1123702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Towns.Remove(this.town)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buttonCancelDelete_Click(object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FormDeleteTown</a:t>
            </a:r>
            <a:endParaRPr lang="bg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7E24B-AB4F-4777-093A-11D118B4D7E4}"/>
              </a:ext>
            </a:extLst>
          </p:cNvPr>
          <p:cNvSpPr txBox="1">
            <a:spLocks/>
          </p:cNvSpPr>
          <p:nvPr/>
        </p:nvSpPr>
        <p:spPr>
          <a:xfrm>
            <a:off x="561000" y="3004143"/>
            <a:ext cx="1117134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using (FormDeleteTown formDeleteTown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if (formDeleteTown.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GB" sz="1600" b="1" noProof="1">
                <a:latin typeface="Consolas" panose="020B0609020204030204" pitchFamily="49" charset="0"/>
              </a:rPr>
              <a:t> 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townBindingSource.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RemoveCurrent()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7E30EC0-CB4E-6507-1B6A-B2253204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5236527"/>
            <a:ext cx="3825000" cy="442648"/>
          </a:xfrm>
          <a:prstGeom prst="wedgeRoundRectCallout">
            <a:avLst>
              <a:gd name="adj1" fmla="val -36025"/>
              <a:gd name="adj2" fmla="val -167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Премахваме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Пускаме приложението с </a:t>
            </a:r>
            <a:r>
              <a:rPr lang="en-US" b="1" dirty="0">
                <a:solidFill>
                  <a:schemeClr val="bg1"/>
                </a:solidFill>
              </a:rPr>
              <a:t>[Ctrl + F5]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5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20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02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83779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6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45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583385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/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/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/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/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/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</a:rPr>
              <a:t>DbSet.Add(…):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357603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821479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961189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noProof="1">
                <a:solidFill>
                  <a:schemeClr val="bg1"/>
                </a:solidFill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позволява </a:t>
            </a:r>
            <a:r>
              <a:rPr lang="bg-BG" sz="2800" b="1" dirty="0"/>
              <a:t>модифициране</a:t>
            </a:r>
            <a:r>
              <a:rPr lang="bg-BG" sz="2800" dirty="0"/>
              <a:t> на </a:t>
            </a:r>
            <a:r>
              <a:rPr lang="bg-BG" sz="2800" b="1" dirty="0"/>
              <a:t>обекти</a:t>
            </a:r>
            <a:r>
              <a:rPr lang="bg-BG" sz="2800" dirty="0"/>
              <a:t> и тяхното </a:t>
            </a:r>
            <a:r>
              <a:rPr lang="bg-BG" sz="2800" b="1" dirty="0"/>
              <a:t>запазване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400" b="1" dirty="0"/>
              <a:t>Зареждаме</a:t>
            </a:r>
            <a:r>
              <a:rPr lang="bg-BG" sz="2400" dirty="0"/>
              <a:t> обект, </a:t>
            </a:r>
            <a:r>
              <a:rPr lang="bg-BG" sz="2400" b="1" dirty="0"/>
              <a:t>модифицираме</a:t>
            </a:r>
            <a:r>
              <a:rPr lang="bg-BG" sz="2400" dirty="0"/>
              <a:t> го и </a:t>
            </a:r>
            <a:r>
              <a:rPr lang="bg-BG" sz="2400" b="1" dirty="0"/>
              <a:t>извикваме</a:t>
            </a:r>
            <a:r>
              <a:rPr lang="en-US" sz="2400" dirty="0"/>
              <a:t> </a:t>
            </a:r>
            <a:r>
              <a:rPr lang="en-US" sz="2400" b="1" noProof="1">
                <a:solidFill>
                  <a:schemeClr val="bg1"/>
                </a:solidFill>
              </a:rPr>
              <a:t>SaveChanges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endParaRPr lang="bg-BG" sz="2400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800" b="1" dirty="0">
                <a:solidFill>
                  <a:schemeClr val="bg1"/>
                </a:solidFill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534520" y="3079357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788813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03" y="4091845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</a:rPr>
              <a:t>Remove()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441510" y="242076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038" y="5810510"/>
            <a:ext cx="4001735" cy="783166"/>
          </a:xfrm>
          <a:prstGeom prst="wedgeRoundRectCallout">
            <a:avLst>
              <a:gd name="adj1" fmla="val -54634"/>
              <a:gd name="adj2" fmla="val -125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0" y="6117118"/>
            <a:ext cx="4252892" cy="476558"/>
          </a:xfrm>
          <a:prstGeom prst="wedgeRoundRectCallout">
            <a:avLst>
              <a:gd name="adj1" fmla="val 21556"/>
              <a:gd name="adj2" fmla="val -158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53" y="4997415"/>
            <a:ext cx="2768837" cy="1123685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39021</TotalTime>
  <Words>2280</Words>
  <Application>Microsoft Macintosh PowerPoint</Application>
  <PresentationFormat>Widescreen</PresentationFormat>
  <Paragraphs>428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SoftUni</vt:lpstr>
      <vt:lpstr>CRUD с Entity Framework и Windows Forms</vt:lpstr>
      <vt:lpstr>Съдържание</vt:lpstr>
      <vt:lpstr>CRUD операции с Entity Framework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Добавяне на модална форма</vt:lpstr>
      <vt:lpstr>Модална форма за добавяне на ред в таблица</vt:lpstr>
      <vt:lpstr>Закачане на модална форма за бутон (1)</vt:lpstr>
      <vt:lpstr>Закачане на модална форма за бутон (2)</vt:lpstr>
      <vt:lpstr>Добавяне на ред в таблица</vt:lpstr>
      <vt:lpstr>Модална форма за редактиране на ред в таблица</vt:lpstr>
      <vt:lpstr>Закачане на модална форма за бутон</vt:lpstr>
      <vt:lpstr>Редактиране на ред в таблица</vt:lpstr>
      <vt:lpstr>Модална форма за изтриване на ред в таблица</vt:lpstr>
      <vt:lpstr>Закачане на модална форма за бутон</vt:lpstr>
      <vt:lpstr>Изтриване на ред в таблица</vt:lpstr>
      <vt:lpstr>Примерно приложение</vt:lpstr>
      <vt:lpstr>Създаване на WinForms приложение</vt:lpstr>
      <vt:lpstr>Инсталиране на EF пакети и Scaffold</vt:lpstr>
      <vt:lpstr>Свързване на данни</vt:lpstr>
      <vt:lpstr>Забраняване на редактиране на колона</vt:lpstr>
      <vt:lpstr>Свързване с EF Core</vt:lpstr>
      <vt:lpstr>Стартиране на приложението</vt:lpstr>
      <vt:lpstr>Добавяне на бутони</vt:lpstr>
      <vt:lpstr>Добавяне на методи-обработчици</vt:lpstr>
      <vt:lpstr>Създаване на модални форми</vt:lpstr>
      <vt:lpstr>Добавяне на компоненти за нов запис</vt:lpstr>
      <vt:lpstr>Модална форма за добавяне на нов ред</vt:lpstr>
      <vt:lpstr>Добавяне на нов ред (1)</vt:lpstr>
      <vt:lpstr>Добавяне на нов ред (2)</vt:lpstr>
      <vt:lpstr>Визуализиране на форма за добавяне</vt:lpstr>
      <vt:lpstr>Добавяне на компоненти за редактиране</vt:lpstr>
      <vt:lpstr>Модална форма за редактиране на ред в таблица</vt:lpstr>
      <vt:lpstr>Редактиране на ред в таблица (1)</vt:lpstr>
      <vt:lpstr>Редактиране на ред в таблица (2)</vt:lpstr>
      <vt:lpstr>Визуализиране на форма за редактиране</vt:lpstr>
      <vt:lpstr>Добавяне на компоненти за изтриване</vt:lpstr>
      <vt:lpstr>Модална форма за изтриване на ред в таблица</vt:lpstr>
      <vt:lpstr>Изтриване на ред в таблица</vt:lpstr>
      <vt:lpstr>Визуализиране на форма за изтриване</vt:lpstr>
      <vt:lpstr>Резултат (1)</vt:lpstr>
      <vt:lpstr>Резултат (2)</vt:lpstr>
      <vt:lpstr>Резултат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334</cp:revision>
  <dcterms:created xsi:type="dcterms:W3CDTF">2018-05-23T13:08:44Z</dcterms:created>
  <dcterms:modified xsi:type="dcterms:W3CDTF">2024-06-10T07:25:53Z</dcterms:modified>
  <cp:category/>
</cp:coreProperties>
</file>