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9"/>
  </p:notesMasterIdLst>
  <p:handoutMasterIdLst>
    <p:handoutMasterId r:id="rId30"/>
  </p:handoutMasterIdLst>
  <p:sldIdLst>
    <p:sldId id="274" r:id="rId2"/>
    <p:sldId id="276" r:id="rId3"/>
    <p:sldId id="493" r:id="rId4"/>
    <p:sldId id="492" r:id="rId5"/>
    <p:sldId id="495" r:id="rId6"/>
    <p:sldId id="528" r:id="rId7"/>
    <p:sldId id="529" r:id="rId8"/>
    <p:sldId id="530" r:id="rId9"/>
    <p:sldId id="494" r:id="rId10"/>
    <p:sldId id="504" r:id="rId11"/>
    <p:sldId id="505" r:id="rId12"/>
    <p:sldId id="506" r:id="rId13"/>
    <p:sldId id="507" r:id="rId14"/>
    <p:sldId id="519" r:id="rId15"/>
    <p:sldId id="520" r:id="rId16"/>
    <p:sldId id="522" r:id="rId17"/>
    <p:sldId id="521" r:id="rId18"/>
    <p:sldId id="524" r:id="rId19"/>
    <p:sldId id="508" r:id="rId20"/>
    <p:sldId id="509" r:id="rId21"/>
    <p:sldId id="515" r:id="rId22"/>
    <p:sldId id="516" r:id="rId23"/>
    <p:sldId id="525" r:id="rId24"/>
    <p:sldId id="526" r:id="rId25"/>
    <p:sldId id="510" r:id="rId26"/>
    <p:sldId id="531" r:id="rId27"/>
    <p:sldId id="53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D5DFF93-F109-42C1-82DC-F3DC38E201FD}">
          <p14:sldIdLst>
            <p14:sldId id="274"/>
            <p14:sldId id="276"/>
          </p14:sldIdLst>
        </p14:section>
        <p14:section name="Списъци" id="{75255194-587A-4A21-B155-F0650F50C22E}">
          <p14:sldIdLst>
            <p14:sldId id="493"/>
            <p14:sldId id="492"/>
            <p14:sldId id="495"/>
            <p14:sldId id="528"/>
            <p14:sldId id="529"/>
            <p14:sldId id="530"/>
            <p14:sldId id="494"/>
          </p14:sldIdLst>
        </p14:section>
        <p14:section name="Четене на листове от конзолата" id="{4D341BA8-2906-4632-BBCD-AFE393EE5B9E}">
          <p14:sldIdLst>
            <p14:sldId id="504"/>
            <p14:sldId id="505"/>
            <p14:sldId id="506"/>
            <p14:sldId id="507"/>
            <p14:sldId id="519"/>
            <p14:sldId id="520"/>
            <p14:sldId id="522"/>
            <p14:sldId id="521"/>
            <p14:sldId id="524"/>
          </p14:sldIdLst>
        </p14:section>
        <p14:section name="Сортиране на списъци и масиви" id="{76D4156F-3A13-4126-BB8E-5436707FC4AB}">
          <p14:sldIdLst>
            <p14:sldId id="508"/>
            <p14:sldId id="509"/>
            <p14:sldId id="515"/>
            <p14:sldId id="516"/>
            <p14:sldId id="525"/>
            <p14:sldId id="526"/>
          </p14:sldIdLst>
        </p14:section>
        <p14:section name="Обобщение" id="{BC8083E7-5324-4637-ABE9-88A592F79812}">
          <p14:sldIdLst>
            <p14:sldId id="510"/>
            <p14:sldId id="531"/>
            <p14:sldId id="5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05F96E-3728-905F-3B06-DB9FB030A103}" v="2138" dt="2023-01-11T20:04:44.22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5" autoAdjust="0"/>
    <p:restoredTop sz="95215" autoAdjust="0"/>
  </p:normalViewPr>
  <p:slideViewPr>
    <p:cSldViewPr showGuides="1">
      <p:cViewPr varScale="1">
        <p:scale>
          <a:sx n="48" d="100"/>
          <a:sy n="48" d="100"/>
        </p:scale>
        <p:origin x="72" y="773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C3DB260-BDCC-440C-A2A4-CDB8034CDC9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2730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E0C7ADBF-0802-410C-81E6-2FF0770B256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159282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871A23B-5C38-4F54-886A-15CDA6D88D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036135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FF5DFD4-93B8-42D0-AC25-A8E58301E7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46801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0" TargetMode="Externa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4150#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4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50#5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  <a:t>Обработка на последователности</a:t>
            </a:r>
            <a:b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" sz="3550" dirty="0">
                <a:latin typeface="Calibri" panose="020F0502020204030204" pitchFamily="34" charset="0"/>
                <a:cs typeface="Calibri" panose="020F0502020204030204" pitchFamily="34" charset="0"/>
              </a:rPr>
              <a:t>от елементи с променлива дължина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750" dirty="0"/>
              <a:t>Списъци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>
                <a:ea typeface="+mn-lt"/>
                <a:cs typeface="+mn-lt"/>
              </a:rPr>
              <a:t>Софтуерен 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158168"/>
            <a:ext cx="3071681" cy="794072"/>
          </a:xfrm>
        </p:spPr>
        <p:txBody>
          <a:bodyPr/>
          <a:lstStyle/>
          <a:p>
            <a:r>
              <a:rPr lang="en-US" sz="2350" dirty="0">
                <a:ea typeface="+mn-lt"/>
                <a:cs typeface="+mn-lt"/>
              </a:rPr>
              <a:t>Преподавателски екип</a:t>
            </a:r>
            <a:endParaRPr lang="bg-BG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3362959" y="2774169"/>
            <a:ext cx="5466081" cy="1877499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0</a:t>
              </a:r>
              <a:endParaRPr lang="en-US" sz="3999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1</a:t>
              </a:r>
              <a:endParaRPr lang="en-US" sz="3999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2</a:t>
              </a:r>
              <a:endParaRPr lang="en-US" sz="3999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3</a:t>
              </a:r>
              <a:endParaRPr lang="en-US" sz="3999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22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3999" dirty="0"/>
                <a:t>4</a:t>
              </a:r>
              <a:endParaRPr lang="en-US" sz="3999" dirty="0"/>
            </a:p>
          </p:txBody>
        </p:sp>
      </p:grpSp>
    </p:spTree>
    <p:extLst>
      <p:ext uri="{BB962C8B-B14F-4D97-AF65-F5344CB8AC3E}">
        <p14:creationId xmlns:p14="http://schemas.microsoft.com/office/powerpoint/2010/main" val="200671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96F78281-F0CC-4D96-9D70-27876AA2632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53528" y="4716198"/>
            <a:ext cx="11484945" cy="768084"/>
          </a:xfrm>
        </p:spPr>
        <p:txBody>
          <a:bodyPr/>
          <a:lstStyle/>
          <a:p>
            <a:r>
              <a:rPr lang="en-GB" sz="5350" dirty="0">
                <a:cs typeface="Arial"/>
              </a:rPr>
              <a:t>Използване на цикъл или String.Split()</a:t>
            </a:r>
            <a:endParaRPr lang="bg-BG" sz="5350" dirty="0">
              <a:cs typeface="Arial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A20325-93B5-418B-9B0F-6EB362E498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4354" y="1157710"/>
            <a:ext cx="2783292" cy="2783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47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91051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 dirty="0"/>
              <a:t>Първо </a:t>
            </a:r>
            <a:r>
              <a:rPr lang="en-US" sz="3600" dirty="0">
                <a:ea typeface="+mn-lt"/>
                <a:cs typeface="+mn-lt"/>
              </a:rPr>
              <a:t>четем</a:t>
            </a:r>
            <a:r>
              <a:rPr lang="en-US" sz="3600" dirty="0"/>
              <a:t> от конзолата </a:t>
            </a:r>
            <a:r>
              <a:rPr lang="en-US" sz="3600" b="1" dirty="0">
                <a:solidFill>
                  <a:schemeClr val="bg1"/>
                </a:solidFill>
              </a:rPr>
              <a:t>дължината </a:t>
            </a:r>
            <a:r>
              <a:rPr lang="en-US" sz="3600" dirty="0">
                <a:solidFill>
                  <a:srgbClr val="234465"/>
                </a:solidFill>
              </a:rPr>
              <a:t>на</a:t>
            </a:r>
            <a:r>
              <a:rPr lang="en-US" sz="3600" dirty="0"/>
              <a:t> списъка</a:t>
            </a:r>
            <a:r>
              <a:rPr lang="en-US" sz="3600" dirty="0">
                <a:ea typeface="+mn-lt"/>
                <a:cs typeface="+mn-lt"/>
              </a:rPr>
              <a:t>:</a:t>
            </a:r>
            <a:endParaRPr lang="bg-BG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600" dirty="0"/>
              <a:t>След това създаваме списък с дължина </a:t>
            </a:r>
            <a:r>
              <a:rPr lang="en-US" sz="3600" dirty="0">
                <a:solidFill>
                  <a:schemeClr val="bg1"/>
                </a:solidFill>
              </a:rPr>
              <a:t>n</a:t>
            </a:r>
            <a:r>
              <a:rPr lang="en-US" sz="3600" dirty="0"/>
              <a:t> и четем </a:t>
            </a:r>
            <a:r>
              <a:rPr lang="en-US" sz="3600" dirty="0">
                <a:solidFill>
                  <a:schemeClr val="bg1"/>
                </a:solidFill>
              </a:rPr>
              <a:t>елементите</a:t>
            </a:r>
            <a:r>
              <a:rPr lang="en-US" sz="3600" dirty="0">
                <a:ea typeface="+mn-lt"/>
                <a:cs typeface="+mn-lt"/>
              </a:rPr>
              <a:t>: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>
                <a:cs typeface="Calibri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>
                <a:ea typeface="+mj-lt"/>
                <a:cs typeface="+mj-lt"/>
              </a:rPr>
              <a:t>Четене на списък от конзолата</a:t>
            </a:r>
            <a:endParaRPr lang="bg-BG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95401" y="1902823"/>
            <a:ext cx="7378287" cy="6181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int n = int.Parse(Console.ReadLine());</a:t>
            </a: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0" y="3701806"/>
            <a:ext cx="8712968" cy="30188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List&lt;int&gt; list = new List&lt;int&gt;();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for (int i = 0; i &lt; n;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int number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   list.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number</a:t>
            </a:r>
            <a:r>
              <a:rPr lang="en-US" sz="26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6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tx1"/>
                </a:solidFill>
                <a:latin typeface="Consolas"/>
              </a:rPr>
              <a:t>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75000"/>
                  </a:schemeClr>
                </a:solidFill>
                <a:latin typeface="Consolas"/>
              </a:rPr>
              <a:t>// Списъкът се състои от: {10, 20, 30, 40, 50}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54A2D07-F530-4549-9F61-D46ED218A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2155" y="3701806"/>
            <a:ext cx="1664566" cy="249299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10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20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30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40</a:t>
            </a:r>
          </a:p>
          <a:p>
            <a:pPr latinLnBrk="1"/>
            <a: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  <a:t>50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FE92903-FFA1-4813-B48F-013FFB0CD1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26207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43200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>
                <a:ea typeface="+mn-lt"/>
                <a:cs typeface="+mn-lt"/>
              </a:rPr>
              <a:t>Списъкът може да бъде прочетен от 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един ред</a:t>
            </a:r>
            <a:r>
              <a:rPr lang="en-US" sz="3350" dirty="0">
                <a:ea typeface="+mn-lt"/>
                <a:cs typeface="+mn-lt"/>
              </a:rPr>
              <a:t> като </a:t>
            </a:r>
            <a:r>
              <a:rPr lang="en-US" sz="3350" dirty="0">
                <a:solidFill>
                  <a:schemeClr val="bg1"/>
                </a:solidFill>
                <a:ea typeface="+mn-lt"/>
                <a:cs typeface="+mn-lt"/>
              </a:rPr>
              <a:t>стойностите се разделят с интервал</a:t>
            </a:r>
            <a:r>
              <a:rPr lang="en-US" sz="3350" dirty="0">
                <a:ea typeface="+mn-lt"/>
                <a:cs typeface="+mn-lt"/>
              </a:rPr>
              <a:t>:</a:t>
            </a:r>
            <a:endParaRPr lang="en-US" sz="335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en-US" sz="3800" dirty="0">
                <a:ea typeface="+mj-lt"/>
                <a:cs typeface="+mj-lt"/>
              </a:rPr>
              <a:t>Четене на стойностите на списък от един ред</a:t>
            </a:r>
            <a:endParaRPr lang="bg-BG" sz="3800" dirty="0">
              <a:cs typeface="Calibri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1" y="2361991"/>
            <a:ext cx="4891689" cy="5446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2 8 30 25 40 72 -2 44 56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97294" y="3050269"/>
            <a:ext cx="9647178" cy="2353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string values = Console.ReadLine();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items = values.Split(' 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List&lt;int&gt; nums = new List&lt;int&gt;();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items.Count; i++)</a:t>
            </a:r>
          </a:p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nums.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Add(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int.Parse(items[i])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9" name="AutoShape 8"/>
          <p:cNvSpPr>
            <a:spLocks noChangeArrowheads="1"/>
          </p:cNvSpPr>
          <p:nvPr/>
        </p:nvSpPr>
        <p:spPr bwMode="auto">
          <a:xfrm>
            <a:off x="8172859" y="4151175"/>
            <a:ext cx="3073784" cy="963264"/>
          </a:xfrm>
          <a:prstGeom prst="wedgeRoundRectCallout">
            <a:avLst>
              <a:gd name="adj1" fmla="val -18156"/>
              <a:gd name="adj2" fmla="val -69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Превръщане на колекцията</a:t>
            </a:r>
            <a:r>
              <a:rPr lang="en-US" sz="2350" b="1" noProof="1">
                <a:solidFill>
                  <a:srgbClr val="FFFFFF"/>
                </a:solidFill>
                <a:latin typeface="Calibri"/>
                <a:cs typeface="Calibri"/>
              </a:rPr>
              <a:t> в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списък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5401" y="5513779"/>
            <a:ext cx="8262085" cy="9969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List&lt;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&gt; items = Console.ReadLine()</a:t>
            </a:r>
            <a:b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 .Split('</a:t>
            </a:r>
            <a:r>
              <a:rPr lang="bg-BG" sz="2799" b="1" noProof="1"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').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Select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(int.Parse).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ToList()</a:t>
            </a:r>
            <a:r>
              <a:rPr lang="en-US" sz="2799" b="1" noProof="1">
                <a:latin typeface="Consolas" panose="020B0609020204030204" pitchFamily="49" charset="0"/>
                <a:cs typeface="Arial" panose="020B0604020202020204" pitchFamily="34" charset="0"/>
              </a:rPr>
              <a:t>;</a:t>
            </a:r>
          </a:p>
        </p:txBody>
      </p:sp>
      <p:sp>
        <p:nvSpPr>
          <p:cNvPr id="11" name="AutoShape 8">
            <a:extLst>
              <a:ext uri="{FF2B5EF4-FFF2-40B4-BE49-F238E27FC236}">
                <a16:creationId xmlns:a16="http://schemas.microsoft.com/office/drawing/2014/main" id="{7CCB4B05-6471-4A2C-8F6A-4041D8B8B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7355" y="5512884"/>
            <a:ext cx="2626038" cy="940518"/>
          </a:xfrm>
          <a:prstGeom prst="wedgeRoundRectCallout">
            <a:avLst>
              <a:gd name="adj1" fmla="val -69064"/>
              <a:gd name="adj2" fmla="val -205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350" b="1" noProof="1">
                <a:solidFill>
                  <a:srgbClr val="FFFFFF"/>
                </a:solidFill>
              </a:rPr>
              <a:t>Четене на</a:t>
            </a:r>
            <a:r>
              <a:rPr lang="en-US" sz="2350" b="1" noProof="1">
                <a:solidFill>
                  <a:srgbClr val="FFFFFF"/>
                </a:solidFill>
                <a:latin typeface="Calibri"/>
                <a:cs typeface="Calibri"/>
              </a:rPr>
              <a:t> </a:t>
            </a:r>
            <a:r>
              <a:rPr lang="en-US" sz="23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списък</a:t>
            </a:r>
            <a:r>
              <a:rPr lang="en-US" sz="2350" b="1" noProof="1">
                <a:solidFill>
                  <a:srgbClr val="FFFFFF"/>
                </a:solidFill>
              </a:rPr>
              <a:t> от числа</a:t>
            </a:r>
            <a:endParaRPr lang="en-US" sz="235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40F830DB-BCBC-406C-A21C-56525A6C82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6044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Принтиране на списък чрез</a:t>
            </a:r>
            <a:r>
              <a:rPr lang="en-US" sz="335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US" sz="3350" b="1" dirty="0">
                <a:solidFill>
                  <a:schemeClr val="bg1"/>
                </a:solidFill>
                <a:latin typeface="Consolas"/>
              </a:rPr>
              <a:t>for</a:t>
            </a:r>
            <a:r>
              <a:rPr lang="en-US" sz="3350" dirty="0"/>
              <a:t>-цикъл:</a:t>
            </a:r>
            <a:endParaRPr lang="bg-BG" sz="3350" dirty="0"/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endParaRPr lang="en-US" dirty="0">
              <a:cs typeface="Calibri"/>
            </a:endParaRPr>
          </a:p>
          <a:p>
            <a:pPr marL="360045" indent="-360045"/>
            <a:r>
              <a:rPr lang="en-US" sz="3350" dirty="0"/>
              <a:t>Принтиране</a:t>
            </a:r>
            <a:r>
              <a:rPr lang="en-US" sz="3350" dirty="0">
                <a:ea typeface="+mn-lt"/>
                <a:cs typeface="+mn-lt"/>
              </a:rPr>
              <a:t> на списък чрез </a:t>
            </a:r>
            <a:r>
              <a:rPr lang="en-US" sz="3350" b="1" noProof="1">
                <a:solidFill>
                  <a:schemeClr val="bg1"/>
                </a:solidFill>
                <a:latin typeface="Consolas"/>
              </a:rPr>
              <a:t>string.Join(…)</a:t>
            </a:r>
            <a:r>
              <a:rPr lang="en-US" sz="3350" dirty="0"/>
              <a:t>:</a:t>
            </a:r>
            <a:endParaRPr lang="en-US" sz="3350" dirty="0">
              <a:cs typeface="Calibri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Принтиране на списъка на конзолата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66002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list.Count;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 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latin typeface="Consolas"/>
                <a:cs typeface="Arial"/>
              </a:rPr>
              <a:t>Console.WriteLine(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string.Join(</a:t>
            </a:r>
            <a:r>
              <a:rPr lang="en-US" sz="2550" b="1" noProof="1">
                <a:latin typeface="Consolas"/>
                <a:cs typeface="Arial"/>
              </a:rPr>
              <a:t>"; ", list</a:t>
            </a:r>
            <a:r>
              <a:rPr lang="en-US" sz="2550" b="1" noProof="1">
                <a:solidFill>
                  <a:schemeClr val="bg1"/>
                </a:solidFill>
                <a:latin typeface="Consolas"/>
                <a:cs typeface="Arial"/>
              </a:rPr>
              <a:t>)</a:t>
            </a:r>
            <a:r>
              <a:rPr lang="en-US" sz="2550" b="1" noProof="1">
                <a:latin typeface="Consolas"/>
                <a:cs typeface="Arial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50" b="1" noProof="1">
                <a:solidFill>
                  <a:schemeClr val="accent2">
                    <a:lumMod val="75000"/>
                  </a:schemeClr>
                </a:solidFill>
                <a:latin typeface="Consolas"/>
                <a:cs typeface="Arial"/>
              </a:rPr>
              <a:t>// Изход: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8210" y="260649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2110719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Напишете задача, която</a:t>
            </a:r>
            <a:r>
              <a:rPr lang="en-US" sz="3350" dirty="0">
                <a:solidFill>
                  <a:srgbClr val="234465"/>
                </a:solidFill>
              </a:rPr>
              <a:t> </a:t>
            </a:r>
            <a:r>
              <a:rPr lang="en-US" sz="3350" b="1" dirty="0">
                <a:solidFill>
                  <a:schemeClr val="bg1"/>
                </a:solidFill>
              </a:rPr>
              <a:t>събира всички числа </a:t>
            </a:r>
            <a:r>
              <a:rPr lang="en-US" sz="3350" dirty="0"/>
              <a:t>в </a:t>
            </a:r>
            <a:r>
              <a:rPr lang="en-US" sz="3350" b="1" dirty="0">
                <a:solidFill>
                  <a:schemeClr val="bg1"/>
                </a:solidFill>
              </a:rPr>
              <a:t>списък</a:t>
            </a:r>
            <a:r>
              <a:rPr lang="en-US" sz="3350" dirty="0"/>
              <a:t> </a:t>
            </a:r>
            <a:r>
              <a:rPr lang="en-US" sz="3350" dirty="0">
                <a:ea typeface="+mn-lt"/>
                <a:cs typeface="+mn-lt"/>
              </a:rPr>
              <a:t>в следният ред</a:t>
            </a:r>
            <a:r>
              <a:rPr lang="en-US" sz="3350" dirty="0"/>
              <a:t>: </a:t>
            </a:r>
            <a:endParaRPr lang="bg-BG" dirty="0"/>
          </a:p>
          <a:p>
            <a:pPr lvl="1" indent="-360045"/>
            <a:r>
              <a:rPr lang="en-US" sz="3150" dirty="0"/>
              <a:t>първи + последен,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+ 1 + </a:t>
            </a:r>
            <a:r>
              <a:rPr lang="en-US" sz="3150" dirty="0">
                <a:ea typeface="+mn-lt"/>
                <a:cs typeface="+mn-lt"/>
              </a:rPr>
              <a:t>последен</a:t>
            </a:r>
            <a:r>
              <a:rPr lang="en-US" sz="3150" dirty="0"/>
              <a:t>- 1,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+ 2 +</a:t>
            </a:r>
            <a:r>
              <a:rPr lang="en-US" sz="3150" dirty="0">
                <a:ea typeface="+mn-lt"/>
                <a:cs typeface="+mn-lt"/>
              </a:rPr>
              <a:t> последен-</a:t>
            </a:r>
            <a:r>
              <a:rPr lang="en-US" sz="3150" dirty="0"/>
              <a:t> 2, … </a:t>
            </a:r>
            <a:r>
              <a:rPr lang="en-US" sz="3150" dirty="0">
                <a:ea typeface="+mn-lt"/>
                <a:cs typeface="+mn-lt"/>
              </a:rPr>
              <a:t>първи </a:t>
            </a:r>
            <a:r>
              <a:rPr lang="en-US" sz="3150" dirty="0"/>
              <a:t>+ n, </a:t>
            </a:r>
            <a:r>
              <a:rPr lang="en-US" sz="3150" dirty="0">
                <a:ea typeface="+mn-lt"/>
                <a:cs typeface="+mn-lt"/>
              </a:rPr>
              <a:t>последен</a:t>
            </a:r>
            <a:r>
              <a:rPr lang="en-US" sz="3150" dirty="0"/>
              <a:t>- n</a:t>
            </a:r>
            <a:endParaRPr lang="en-US" sz="3150" dirty="0">
              <a:cs typeface="Calibri"/>
            </a:endParaRPr>
          </a:p>
          <a:p>
            <a:pPr marL="360045" indent="-360045"/>
            <a:r>
              <a:rPr lang="en-US" sz="3350" dirty="0"/>
              <a:t>Пример:</a:t>
            </a:r>
            <a:endParaRPr lang="en-US" sz="3350" dirty="0">
              <a:cs typeface="Calibri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</a:t>
            </a:r>
            <a:r>
              <a:rPr lang="en-GB" sz="3950" dirty="0">
                <a:ea typeface="+mj-lt"/>
                <a:cs typeface="+mj-lt"/>
              </a:rPr>
              <a:t>Трикът на Гаус</a:t>
            </a:r>
            <a:endParaRPr lang="bg-BG" sz="3950" dirty="0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1252" y="4264521"/>
            <a:ext cx="3743235" cy="1632756"/>
          </a:xfrm>
          <a:prstGeom prst="rect">
            <a:avLst/>
          </a:prstGeom>
        </p:spPr>
      </p:pic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302254" y="4184909"/>
            <a:ext cx="1999638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1 2 3 4 5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9767317" y="4184909"/>
            <a:ext cx="1244882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6 6 3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8609024" y="432070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336373" y="5082816"/>
            <a:ext cx="1999639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1 2 3 4</a:t>
            </a: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9767318" y="5082816"/>
            <a:ext cx="1244881" cy="633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99" b="1" noProof="1">
                <a:latin typeface="Consolas" panose="020B0609020204030204" pitchFamily="49" charset="0"/>
              </a:rPr>
              <a:t>5 5</a:t>
            </a:r>
          </a:p>
        </p:txBody>
      </p:sp>
      <p:sp>
        <p:nvSpPr>
          <p:cNvPr id="13" name="Arrow: Right 6"/>
          <p:cNvSpPr/>
          <p:nvPr/>
        </p:nvSpPr>
        <p:spPr>
          <a:xfrm>
            <a:off x="8688637" y="5209086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1263F4A-831F-43D7-9E7F-114140952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4809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Трикът на Гаус</a:t>
            </a:r>
            <a:endParaRPr lang="en-GB" sz="3950" b="0" dirty="0">
              <a:ea typeface="+mj-lt"/>
              <a:cs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D4609F-3AB6-4038-8082-E2B95055A8B7}"/>
              </a:ext>
            </a:extLst>
          </p:cNvPr>
          <p:cNvSpPr txBox="1"/>
          <p:nvPr/>
        </p:nvSpPr>
        <p:spPr>
          <a:xfrm>
            <a:off x="817381" y="638132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https://judge.softuni.org/Contests/Practice/Index/4150#0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89D71378-EE01-498C-9BB2-1DA6FCD7CB8D}"/>
              </a:ext>
            </a:extLst>
          </p:cNvPr>
          <p:cNvSpPr txBox="1">
            <a:spLocks/>
          </p:cNvSpPr>
          <p:nvPr/>
        </p:nvSpPr>
        <p:spPr>
          <a:xfrm>
            <a:off x="676272" y="1274186"/>
            <a:ext cx="10836275" cy="5035134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numbers = Console.ReadLine()</a:t>
            </a:r>
            <a:br>
              <a:rPr lang="en-GB" sz="2600" noProof="1"/>
            </a:br>
            <a:r>
              <a:rPr lang="en-GB" sz="2600" noProof="1"/>
              <a:t>.Split()</a:t>
            </a:r>
          </a:p>
          <a:p>
            <a:pPr>
              <a:defRPr/>
            </a:pPr>
            <a:r>
              <a:rPr lang="en-GB" sz="2600" noProof="1"/>
              <a:t>  .Select(int.Parse)</a:t>
            </a:r>
          </a:p>
          <a:p>
            <a:pPr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.ToList()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sz="2600" noProof="1"/>
              <a:t>int originalLength = numbers.Count;</a:t>
            </a:r>
          </a:p>
          <a:p>
            <a:pPr>
              <a:defRPr/>
            </a:pPr>
            <a:r>
              <a:rPr lang="en-GB" sz="2600" noProof="1"/>
              <a:t>for (int i = 0; i &lt; originalLength / 2; i++)</a:t>
            </a:r>
          </a:p>
          <a:p>
            <a:pPr>
              <a:defRPr/>
            </a:pPr>
            <a:r>
              <a:rPr lang="en-GB" sz="2600" noProof="1"/>
              <a:t>{</a:t>
            </a:r>
          </a:p>
          <a:p>
            <a:pPr>
              <a:defRPr/>
            </a:pPr>
            <a:r>
              <a:rPr lang="en-GB" sz="2600" noProof="1"/>
              <a:t>  numbers[i] += numbers[numbers.Count - 1];</a:t>
            </a:r>
          </a:p>
          <a:p>
            <a:pPr>
              <a:defRPr/>
            </a:pPr>
            <a:r>
              <a:rPr lang="en-GB" sz="2600" noProof="1"/>
              <a:t>  numbers.</a:t>
            </a:r>
            <a:r>
              <a:rPr lang="en-GB" sz="2600" noProof="1">
                <a:solidFill>
                  <a:srgbClr val="FFA000"/>
                </a:solidFill>
              </a:rPr>
              <a:t>RemoveAt(</a:t>
            </a:r>
            <a:r>
              <a:rPr lang="en-GB" sz="2600" noProof="1"/>
              <a:t>numbers.Count - 1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/>
              <a:t>;</a:t>
            </a:r>
          </a:p>
          <a:p>
            <a:pPr>
              <a:defRPr/>
            </a:pPr>
            <a:r>
              <a:rPr lang="en-GB" sz="2600" noProof="1"/>
              <a:t>}</a:t>
            </a:r>
          </a:p>
          <a:p>
            <a:pPr>
              <a:defRPr/>
            </a:pPr>
            <a:r>
              <a:rPr lang="en-GB" sz="2600" noProof="1"/>
              <a:t>Console.WriteLine(string.Join(" ", numbers));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D831C83-0C61-4A35-9620-E7DBCFB85D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91013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350" dirty="0"/>
              <a:t>Получавате </a:t>
            </a:r>
            <a:r>
              <a:rPr lang="en-US" sz="3350" b="1" dirty="0">
                <a:solidFill>
                  <a:schemeClr val="bg1"/>
                </a:solidFill>
              </a:rPr>
              <a:t>два списъка с числа</a:t>
            </a:r>
            <a:r>
              <a:rPr lang="en-US" sz="3350" dirty="0"/>
              <a:t>. Принтирайте </a:t>
            </a:r>
            <a:r>
              <a:rPr lang="en-US" sz="3350" b="1" dirty="0">
                <a:solidFill>
                  <a:schemeClr val="bg1"/>
                </a:solidFill>
              </a:rPr>
              <a:t>изходен списък, </a:t>
            </a:r>
            <a:r>
              <a:rPr lang="en-US" sz="3350" dirty="0"/>
              <a:t>който </a:t>
            </a:r>
            <a:r>
              <a:rPr lang="en-US" sz="3350" dirty="0">
                <a:ea typeface="+mn-lt"/>
                <a:cs typeface="+mn-lt"/>
              </a:rPr>
              <a:t>да съдържа всички цифри от двата списъка.</a:t>
            </a:r>
            <a:endParaRPr lang="bg-BG" sz="3350" dirty="0"/>
          </a:p>
          <a:p>
            <a:pPr lvl="1" indent="-360045"/>
            <a:r>
              <a:rPr lang="en-US" sz="3150" dirty="0">
                <a:cs typeface="Calibri"/>
              </a:rPr>
              <a:t>Ако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дължините на двата списъка</a:t>
            </a:r>
            <a:r>
              <a:rPr lang="en-US" sz="3150" dirty="0">
                <a:cs typeface="Calibri"/>
              </a:rPr>
              <a:t> </a:t>
            </a:r>
            <a:r>
              <a:rPr lang="en-US" sz="3150" b="1" dirty="0">
                <a:solidFill>
                  <a:schemeClr val="bg1"/>
                </a:solidFill>
                <a:cs typeface="Calibri"/>
              </a:rPr>
              <a:t>не са еднакви</a:t>
            </a:r>
            <a:r>
              <a:rPr lang="en-US" sz="3150" dirty="0">
                <a:cs typeface="Calibri"/>
              </a:rPr>
              <a:t> просто добавете оставащите елементи в края на списъка</a:t>
            </a:r>
            <a:endParaRPr lang="en-US" sz="3150" dirty="0"/>
          </a:p>
          <a:p>
            <a:pPr lvl="1" indent="-360045"/>
            <a:r>
              <a:rPr lang="en-US" sz="3150" dirty="0"/>
              <a:t>list1[0], list2[0], list1[1], list2[1], …</a:t>
            </a:r>
            <a:endParaRPr lang="bg-BG" sz="3150" dirty="0">
              <a:cs typeface="Calibri"/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Обединяване на списъци</a:t>
            </a:r>
            <a:endParaRPr lang="bg-BG" sz="3950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343473" y="4681965"/>
            <a:ext cx="2098514" cy="12337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1 2 3 4 5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6 7 8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272369" y="4943505"/>
            <a:ext cx="326379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1 6 2 7 3 8 4 5</a:t>
            </a:r>
          </a:p>
        </p:txBody>
      </p:sp>
      <p:sp>
        <p:nvSpPr>
          <p:cNvPr id="10" name="Arrow: Right 6"/>
          <p:cNvSpPr/>
          <p:nvPr/>
        </p:nvSpPr>
        <p:spPr>
          <a:xfrm>
            <a:off x="3585766" y="5046700"/>
            <a:ext cx="542825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0B0406B-045A-46B0-91A1-2BA4AC5574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173" y="3424659"/>
            <a:ext cx="2201348" cy="2738766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50C1E755-6EB0-4FEF-A80B-780B502639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120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</a:t>
            </a:r>
            <a:endParaRPr lang="bg-BG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6EBCD58-AB07-446C-8517-BCE5FF9961B3}"/>
              </a:ext>
            </a:extLst>
          </p:cNvPr>
          <p:cNvSpPr txBox="1">
            <a:spLocks/>
          </p:cNvSpPr>
          <p:nvPr/>
        </p:nvSpPr>
        <p:spPr>
          <a:xfrm>
            <a:off x="500612" y="1345936"/>
            <a:ext cx="11187602" cy="4819369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// TODO: 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Да се направи вход</a:t>
            </a:r>
            <a:endParaRPr lang="bg-BG" dirty="0">
              <a:solidFill>
                <a:srgbClr val="234465"/>
              </a:solidFill>
              <a:latin typeface="Consolas"/>
            </a:endParaRP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sz="2600" noProof="1">
                <a:latin typeface="Consolas"/>
              </a:rPr>
              <a:t>resultNums =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new List&lt;int&gt;()</a:t>
            </a:r>
            <a:r>
              <a:rPr lang="en-GB" sz="2600" noProof="1">
                <a:latin typeface="Consolas"/>
              </a:rPr>
              <a:t>;</a:t>
            </a:r>
            <a:endParaRPr lang="bg-BG" dirty="0"/>
          </a:p>
          <a:p>
            <a:pPr marL="360045" indent="-360045">
              <a:defRPr/>
            </a:pPr>
            <a:r>
              <a:rPr lang="en-GB" sz="2600" noProof="1">
                <a:latin typeface="Consolas"/>
              </a:rPr>
              <a:t>for (int i = 0; i &lt;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Math.Min(</a:t>
            </a:r>
            <a:r>
              <a:rPr lang="en-GB" sz="2600" noProof="1">
                <a:latin typeface="Consolas"/>
              </a:rPr>
              <a:t>nums1.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</a:t>
            </a:r>
            <a:r>
              <a:rPr lang="en-GB" sz="2600" noProof="1">
                <a:latin typeface="Consolas"/>
              </a:rPr>
              <a:t>, nums2.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Count)</a:t>
            </a:r>
            <a:r>
              <a:rPr lang="en-GB" sz="2600" noProof="1">
                <a:latin typeface="Consolas"/>
              </a:rPr>
              <a:t>; i++)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00B050"/>
                </a:solidFill>
                <a:latin typeface="Consolas"/>
              </a:rPr>
              <a:t>  // TODO: Д</a:t>
            </a:r>
            <a:r>
              <a:rPr lang="en-GB" sz="2600" i="1" noProof="1">
                <a:solidFill>
                  <a:srgbClr val="00B050"/>
                </a:solidFill>
                <a:latin typeface="Consolas"/>
              </a:rPr>
              <a:t>а се добавят числата resultNums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>
              <a:solidFill>
                <a:srgbClr val="FFA000"/>
              </a:solidFill>
            </a:endParaRP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if (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nums2.Count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resultNums.AddRange(GetRemainingElements(nums1, nums2));</a:t>
            </a:r>
          </a:p>
          <a:p>
            <a:pPr marL="360045" indent="-360045">
              <a:defRPr/>
            </a:pPr>
            <a:r>
              <a:rPr lang="en-GB" sz="2600" noProof="1">
                <a:solidFill>
                  <a:srgbClr val="FFA000"/>
                </a:solidFill>
                <a:latin typeface="Consolas"/>
              </a:rPr>
              <a:t>else if (</a:t>
            </a:r>
            <a:r>
              <a:rPr lang="en-GB" sz="2600" noProof="1">
                <a:latin typeface="Consolas"/>
              </a:rPr>
              <a:t>nums2.Count 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&gt;</a:t>
            </a:r>
            <a:r>
              <a:rPr lang="en-GB" sz="2600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sz="2600" noProof="1">
                <a:latin typeface="Consolas"/>
              </a:rPr>
              <a:t>nums1.Count</a:t>
            </a:r>
            <a:r>
              <a:rPr lang="en-GB" sz="2600" noProof="1">
                <a:solidFill>
                  <a:srgbClr val="FFA000"/>
                </a:solidFill>
                <a:latin typeface="Consolas"/>
              </a:rPr>
              <a:t>)</a:t>
            </a:r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  <a:latin typeface="Consolas"/>
              </a:rPr>
              <a:t>  </a:t>
            </a:r>
            <a:r>
              <a:rPr lang="en-GB" sz="2600" noProof="1">
                <a:latin typeface="Consolas"/>
              </a:rPr>
              <a:t>resultNums.AddRange(GetRemainingElements(nums2, nums1));</a:t>
            </a:r>
          </a:p>
          <a:p>
            <a:pPr marL="360045" indent="-360045">
              <a:lnSpc>
                <a:spcPct val="100000"/>
              </a:lnSpc>
              <a:defRPr/>
            </a:pPr>
            <a:endParaRPr lang="en-GB" sz="2600" noProof="1"/>
          </a:p>
          <a:p>
            <a:pPr marL="360045" indent="-360045">
              <a:lnSpc>
                <a:spcPct val="100000"/>
              </a:lnSpc>
              <a:defRPr/>
            </a:pPr>
            <a:r>
              <a:rPr lang="en-GB" sz="2600" noProof="1">
                <a:latin typeface="Consolas"/>
              </a:rPr>
              <a:t>Console.WriteLine(string.Join(" ", resultNums));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2D9CD45D-71CD-44D4-ADB8-EA0513875F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27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Обединяване на списъци</a:t>
            </a:r>
            <a:r>
              <a:rPr lang="en-GB" sz="3950" dirty="0"/>
              <a:t>(2)</a:t>
            </a:r>
            <a:endParaRPr lang="bg-BG" sz="395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E16DFB-994E-4132-8739-FC9C6D92CB42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3"/>
              </a:rPr>
              <a:t>https://judge.softuni.org/Contests/Practice/Index/4150#3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2C60A71-45B7-43BF-8A1D-B236622D1510}"/>
              </a:ext>
            </a:extLst>
          </p:cNvPr>
          <p:cNvSpPr txBox="1">
            <a:spLocks/>
          </p:cNvSpPr>
          <p:nvPr/>
        </p:nvSpPr>
        <p:spPr>
          <a:xfrm>
            <a:off x="266913" y="1412777"/>
            <a:ext cx="11655000" cy="4219205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-GB" sz="2600" noProof="1"/>
              <a:t>static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GetRemainingElements(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 </a:t>
            </a:r>
            <a:r>
              <a:rPr lang="en-GB" sz="2600" noProof="1"/>
              <a:t>longerList,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shorterList)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{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>
                <a:solidFill>
                  <a:srgbClr val="FFA000"/>
                </a:solidFill>
              </a:rPr>
              <a:t>List&lt;int&gt;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/>
              <a:t>nums =</a:t>
            </a:r>
            <a:r>
              <a:rPr lang="en-GB" sz="2600" noProof="1">
                <a:solidFill>
                  <a:srgbClr val="234465"/>
                </a:solidFill>
              </a:rPr>
              <a:t> </a:t>
            </a:r>
            <a:r>
              <a:rPr lang="en-GB" sz="2600" noProof="1">
                <a:solidFill>
                  <a:srgbClr val="FFA000"/>
                </a:solidFill>
              </a:rPr>
              <a:t>new List&lt;int&gt;()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>
                <a:solidFill>
                  <a:srgbClr val="234465"/>
                </a:solidFill>
              </a:rPr>
              <a:t>  </a:t>
            </a:r>
            <a:r>
              <a:rPr lang="en-GB" sz="2600" noProof="1"/>
              <a:t>for (int i = shorterList.Count; i &lt; longerList.Count; i++)   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  nums.</a:t>
            </a:r>
            <a:r>
              <a:rPr lang="en-GB" sz="2600" noProof="1">
                <a:solidFill>
                  <a:srgbClr val="FFA000"/>
                </a:solidFill>
              </a:rPr>
              <a:t>Add(</a:t>
            </a:r>
            <a:r>
              <a:rPr lang="en-GB" sz="2600" noProof="1"/>
              <a:t>longerList[i]</a:t>
            </a:r>
            <a:r>
              <a:rPr lang="en-GB" sz="2600" noProof="1">
                <a:solidFill>
                  <a:srgbClr val="FFA000"/>
                </a:solidFill>
              </a:rPr>
              <a:t>)</a:t>
            </a:r>
            <a:r>
              <a:rPr lang="en-GB" sz="2600" noProof="1">
                <a:solidFill>
                  <a:srgbClr val="234465"/>
                </a:solidFill>
              </a:rPr>
              <a:t>;</a:t>
            </a:r>
          </a:p>
          <a:p>
            <a:pPr>
              <a:lnSpc>
                <a:spcPct val="100000"/>
              </a:lnSpc>
              <a:defRPr/>
            </a:pPr>
            <a:endParaRPr lang="en-GB" sz="2600" noProof="1">
              <a:solidFill>
                <a:srgbClr val="234465"/>
              </a:solidFill>
            </a:endParaRP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  return nums;</a:t>
            </a:r>
          </a:p>
          <a:p>
            <a:pPr>
              <a:lnSpc>
                <a:spcPct val="100000"/>
              </a:lnSpc>
              <a:defRPr/>
            </a:pPr>
            <a:r>
              <a:rPr lang="en-GB" sz="2600" noProof="1"/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A9252AC-C6CF-4416-A5CB-A16561C8D0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6104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114" y="1398994"/>
            <a:ext cx="2656451" cy="2656451"/>
          </a:xfrm>
          <a:prstGeom prst="rect">
            <a:avLst/>
          </a:prstGeom>
          <a:noFill/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0A4FF7F-8CFD-4AF6-A21B-51D70D9908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 dirty="0">
                <a:ea typeface="+mj-lt"/>
                <a:cs typeface="+mj-lt"/>
              </a:rPr>
              <a:t>Сортиране на спис</a:t>
            </a:r>
            <a:r>
              <a:rPr lang="bg-BG" sz="5350" dirty="0">
                <a:ea typeface="+mj-lt"/>
                <a:cs typeface="+mj-lt"/>
              </a:rPr>
              <a:t>ъци</a:t>
            </a:r>
            <a:r>
              <a:rPr lang="en-US" sz="5350" dirty="0">
                <a:ea typeface="+mj-lt"/>
                <a:cs typeface="+mj-lt"/>
              </a:rPr>
              <a:t> и масив</a:t>
            </a:r>
            <a:r>
              <a:rPr lang="bg-BG" sz="5350" dirty="0">
                <a:ea typeface="+mj-lt"/>
                <a:cs typeface="+mj-lt"/>
              </a:rPr>
              <a:t>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00695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Списъци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>
                <a:ea typeface="+mn-lt"/>
                <a:cs typeface="+mn-lt"/>
              </a:rPr>
              <a:t>Манипулиране на списък</a:t>
            </a: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Четене на списък от конзолата</a:t>
            </a:r>
            <a:endParaRPr lang="bg-BG" dirty="0">
              <a:cs typeface="Calibri"/>
            </a:endParaRPr>
          </a:p>
          <a:p>
            <a:pPr marL="445770" indent="-445770">
              <a:lnSpc>
                <a:spcPct val="114000"/>
              </a:lnSpc>
              <a:spcBef>
                <a:spcPts val="1200"/>
              </a:spcBef>
              <a:buFontTx/>
              <a:buAutoNum type="arabicPeriod"/>
            </a:pPr>
            <a:r>
              <a:rPr lang="bg-BG" dirty="0"/>
              <a:t>Сортиране на списък и масив</a:t>
            </a:r>
            <a:endParaRPr lang="bg-BG" dirty="0">
              <a:cs typeface="Calibri"/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>
                <a:ea typeface="+mj-lt"/>
                <a:cs typeface="+mj-lt"/>
              </a:rPr>
              <a:t>Съдържание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335260D-C4CC-405F-B09E-403CEF4A44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771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6000" y="1190245"/>
            <a:ext cx="12227528" cy="556288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Сортиране на</a:t>
            </a:r>
            <a:r>
              <a:rPr lang="en-US" sz="3000" b="1" dirty="0">
                <a:solidFill>
                  <a:schemeClr val="bg1"/>
                </a:solidFill>
                <a:ea typeface="+mn-lt"/>
                <a:cs typeface="+mn-lt"/>
              </a:rPr>
              <a:t> списъци </a:t>
            </a:r>
            <a:r>
              <a:rPr lang="en-US" sz="3000" dirty="0"/>
              <a:t>== пренареждане на елементите: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alibri"/>
                <a:cs typeface="Calibri"/>
              </a:rPr>
              <a:t>Sort()</a:t>
            </a:r>
            <a:r>
              <a:rPr lang="en-US" sz="3000" dirty="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endParaRPr lang="en-US" sz="3000" b="1" dirty="0">
              <a:solidFill>
                <a:schemeClr val="bg1"/>
              </a:solidFill>
              <a:latin typeface="Consolas"/>
            </a:endParaRPr>
          </a:p>
          <a:p>
            <a:pPr lvl="1" indent="-360045">
              <a:lnSpc>
                <a:spcPct val="100000"/>
              </a:lnSpc>
            </a:pPr>
            <a:r>
              <a:rPr lang="en-US" sz="3000" dirty="0">
                <a:solidFill>
                  <a:srgbClr val="234465"/>
                </a:solidFill>
              </a:rPr>
              <a:t>Елементите трябва да могат да се </a:t>
            </a:r>
            <a:r>
              <a:rPr lang="en-US" sz="3000" b="1" dirty="0">
                <a:solidFill>
                  <a:schemeClr val="bg1"/>
                </a:solidFill>
              </a:rPr>
              <a:t>сравняват</a:t>
            </a:r>
            <a:r>
              <a:rPr lang="en-US" sz="3000" dirty="0"/>
              <a:t>, например числа, низове, дати, …</a:t>
            </a:r>
            <a:endParaRPr lang="en-US" sz="30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Сортиране на списъци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043694" y="2899062"/>
            <a:ext cx="9455906" cy="38540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List&lt;string&gt; names = new List&lt;string&gt;() </a:t>
            </a:r>
            <a:br>
              <a:rPr lang="en-US" sz="2600" b="1" noProof="1">
                <a:latin typeface="Consolas" panose="020B0609020204030204" pitchFamily="49" charset="0"/>
                <a:cs typeface="Arial" panose="020B0604020202020204" pitchFamily="34" charset="0"/>
              </a:rPr>
            </a:br>
            <a:r>
              <a:rPr lang="en-US" sz="2600" b="1" noProof="1">
                <a:latin typeface="Consolas"/>
                <a:cs typeface="Arial"/>
              </a:rPr>
              <a:t> {"Peter", "Michael", "</a:t>
            </a:r>
            <a:r>
              <a:rPr lang="en-US" sz="2600" b="1" noProof="1">
                <a:latin typeface="Consolas"/>
              </a:rPr>
              <a:t>George</a:t>
            </a:r>
            <a:r>
              <a:rPr lang="en-US" sz="2600" b="1" noProof="1">
                <a:latin typeface="Consolas"/>
                <a:cs typeface="Arial"/>
              </a:rPr>
              <a:t>", "Victor", "John" };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</a:rPr>
              <a:t>Console.WriteLine(string.Join</a:t>
            </a:r>
            <a:r>
              <a:rPr lang="en-US" sz="2600" b="1" noProof="1">
                <a:latin typeface="Consolas"/>
                <a:cs typeface="Arial"/>
              </a:rPr>
              <a:t>(", ", names)); 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George, John, Michael, Peter, Victor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Sort()</a:t>
            </a:r>
            <a:r>
              <a:rPr lang="en-US" sz="2600" b="1" noProof="1">
                <a:latin typeface="Consolas"/>
                <a:cs typeface="Arial"/>
              </a:rPr>
              <a:t>; </a:t>
            </a:r>
            <a:endParaRPr lang="en-US" sz="2600" b="1" noProof="1"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names.</a:t>
            </a:r>
            <a:r>
              <a:rPr lang="en-US" sz="2600" b="1" noProof="1">
                <a:solidFill>
                  <a:schemeClr val="bg1"/>
                </a:solidFill>
                <a:latin typeface="Consolas"/>
                <a:cs typeface="Arial"/>
              </a:rPr>
              <a:t>Reverse()</a:t>
            </a:r>
            <a:r>
              <a:rPr lang="en-US" sz="2600" b="1" noProof="1">
                <a:latin typeface="Consolas"/>
                <a:cs typeface="Arial"/>
              </a:rPr>
              <a:t>;</a:t>
            </a:r>
          </a:p>
          <a:p>
            <a:pPr latinLnBrk="1">
              <a:lnSpc>
                <a:spcPct val="105000"/>
              </a:lnSpc>
            </a:pPr>
            <a:r>
              <a:rPr lang="en-US" sz="2600" b="1" noProof="1">
                <a:latin typeface="Consolas"/>
                <a:cs typeface="Arial"/>
              </a:rPr>
              <a:t>Console.WriteLine(string.Join(", ", names));</a:t>
            </a:r>
          </a:p>
          <a:p>
            <a:pPr latinLnBrk="1">
              <a:lnSpc>
                <a:spcPct val="105000"/>
              </a:lnSpc>
            </a:pPr>
            <a:r>
              <a:rPr lang="en-US" sz="2600" b="1" i="1" noProof="1">
                <a:solidFill>
                  <a:schemeClr val="accent2"/>
                </a:solidFill>
                <a:latin typeface="Consolas"/>
                <a:cs typeface="Arial"/>
              </a:rPr>
              <a:t>// Victor, Peter, Michael, John, George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3888768" y="3800545"/>
            <a:ext cx="2936097" cy="746833"/>
          </a:xfrm>
          <a:prstGeom prst="wedgeRoundRectCallout">
            <a:avLst>
              <a:gd name="adj1" fmla="val -65576"/>
              <a:gd name="adj2" fmla="val -245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Сортиране във възходящ ред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4071528" y="4999566"/>
            <a:ext cx="3009707" cy="669285"/>
          </a:xfrm>
          <a:prstGeom prst="wedgeRoundRectCallout">
            <a:avLst>
              <a:gd name="adj1" fmla="val -58538"/>
              <a:gd name="adj2" fmla="val 388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noProof="1">
                <a:solidFill>
                  <a:schemeClr val="bg2"/>
                </a:solidFill>
              </a:rPr>
              <a:t>Обръщане на сортирания списък</a:t>
            </a:r>
            <a:endParaRPr lang="bg-BG" dirty="0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2A40108-FF41-4B07-8288-5E004ADFFA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11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196706"/>
            <a:ext cx="1199698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600" dirty="0">
                <a:ea typeface="+mn-lt"/>
                <a:cs typeface="+mn-lt"/>
              </a:rPr>
              <a:t>Прочетете числото</a:t>
            </a:r>
            <a:r>
              <a:rPr lang="en-US" sz="3600" b="1" dirty="0">
                <a:ea typeface="+mn-lt"/>
                <a:cs typeface="+mn-lt"/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n</a:t>
            </a:r>
            <a:r>
              <a:rPr lang="en-US" sz="3600" dirty="0">
                <a:ea typeface="+mn-lt"/>
                <a:cs typeface="+mn-lt"/>
              </a:rPr>
              <a:t> и след това n на брой редове от</a:t>
            </a:r>
            <a:endParaRPr lang="bg-BG" dirty="0">
              <a:solidFill>
                <a:srgbClr val="FFA00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600" dirty="0">
                <a:ea typeface="+mn-lt"/>
                <a:cs typeface="+mn-lt"/>
              </a:rPr>
              <a:t> 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продукти</a:t>
            </a:r>
            <a:endParaRPr lang="bg-BG" b="1" dirty="0">
              <a:solidFill>
                <a:schemeClr val="bg1"/>
              </a:solidFill>
            </a:endParaRPr>
          </a:p>
          <a:p>
            <a:pPr lvl="1" indent="-360045"/>
            <a:r>
              <a:rPr lang="en-US" sz="3400" dirty="0">
                <a:ea typeface="+mn-lt"/>
                <a:cs typeface="+mn-lt"/>
              </a:rPr>
              <a:t>Принтирайте 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номериран списък</a:t>
            </a:r>
            <a:r>
              <a:rPr lang="en-US" sz="3400" dirty="0">
                <a:ea typeface="+mn-lt"/>
                <a:cs typeface="+mn-lt"/>
              </a:rPr>
              <a:t>, който съдържа всички продукти подредени по име и</a:t>
            </a:r>
            <a:r>
              <a:rPr lang="en-US" sz="3400" dirty="0">
                <a:solidFill>
                  <a:srgbClr val="234465"/>
                </a:solidFill>
                <a:ea typeface="+mn-lt"/>
                <a:cs typeface="+mn-lt"/>
              </a:rPr>
              <a:t> </a:t>
            </a:r>
            <a:r>
              <a:rPr lang="en-US" sz="3400" b="1" dirty="0">
                <a:solidFill>
                  <a:schemeClr val="bg1"/>
                </a:solidFill>
                <a:ea typeface="+mn-lt"/>
                <a:cs typeface="+mn-lt"/>
              </a:rPr>
              <a:t>по азбучен ред</a:t>
            </a:r>
            <a:endParaRPr lang="en-US" sz="3400" b="1" dirty="0">
              <a:solidFill>
                <a:schemeClr val="bg1"/>
              </a:solidFill>
            </a:endParaRPr>
          </a:p>
          <a:p>
            <a:pPr marL="360045" indent="-360045"/>
            <a:r>
              <a:rPr lang="en-US" sz="3600" dirty="0"/>
              <a:t>Примери:</a:t>
            </a:r>
            <a:endParaRPr lang="bg-BG" sz="3600" dirty="0"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Задача: Списък от продукти</a:t>
            </a:r>
            <a:endParaRPr lang="bg-BG" sz="395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049509" y="3971838"/>
            <a:ext cx="1767818" cy="283415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Tomatoes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Apples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728653" y="4244753"/>
            <a:ext cx="2124644" cy="22801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1.Apples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2.Onions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3.Potatoes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4.Tomatoes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051226" y="5157888"/>
            <a:ext cx="587676" cy="47330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972D612-4D0F-404E-87A6-72A2562363E2}"/>
              </a:ext>
            </a:extLst>
          </p:cNvPr>
          <p:cNvSpPr txBox="1">
            <a:spLocks/>
          </p:cNvSpPr>
          <p:nvPr/>
        </p:nvSpPr>
        <p:spPr>
          <a:xfrm>
            <a:off x="8738814" y="3885532"/>
            <a:ext cx="1156225" cy="2515761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597" dirty="0"/>
              <a:t>AZ</a:t>
            </a:r>
          </a:p>
        </p:txBody>
      </p:sp>
      <p:sp>
        <p:nvSpPr>
          <p:cNvPr id="2" name="Down Arrow 1"/>
          <p:cNvSpPr/>
          <p:nvPr/>
        </p:nvSpPr>
        <p:spPr bwMode="auto">
          <a:xfrm>
            <a:off x="8050507" y="3971837"/>
            <a:ext cx="742757" cy="2418082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5BC137A6-5206-42C4-9ACB-CACB291EEA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7106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3" grpId="0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Решение: </a:t>
            </a:r>
            <a:r>
              <a:rPr lang="en-GB" sz="3950" dirty="0">
                <a:ea typeface="+mj-lt"/>
                <a:cs typeface="+mj-lt"/>
              </a:rPr>
              <a:t>Списък от продукти</a:t>
            </a:r>
            <a:endParaRPr lang="bg-BG" sz="39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BFCC2-C2AF-4A78-AEB9-14448B46442C}"/>
              </a:ext>
            </a:extLst>
          </p:cNvPr>
          <p:cNvSpPr txBox="1"/>
          <p:nvPr/>
        </p:nvSpPr>
        <p:spPr>
          <a:xfrm>
            <a:off x="817381" y="6376905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https://judge.softuni.org/Contests/Practice/Index/4150#4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2B1CF5EE-3AD0-43E0-91E7-30E838679435}"/>
              </a:ext>
            </a:extLst>
          </p:cNvPr>
          <p:cNvSpPr txBox="1">
            <a:spLocks/>
          </p:cNvSpPr>
          <p:nvPr/>
        </p:nvSpPr>
        <p:spPr>
          <a:xfrm>
            <a:off x="676272" y="1314000"/>
            <a:ext cx="10836275" cy="4950000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GB" noProof="1"/>
              <a:t>int n = int.Parse(Console.ReadLine());</a:t>
            </a:r>
          </a:p>
          <a:p>
            <a:pPr>
              <a:defRPr/>
            </a:pPr>
            <a:r>
              <a:rPr lang="en-GB" noProof="1">
                <a:solidFill>
                  <a:srgbClr val="FFA000"/>
                </a:solidFill>
              </a:rPr>
              <a:t>List&lt;string&gt; </a:t>
            </a:r>
            <a:r>
              <a:rPr lang="en-GB" noProof="1"/>
              <a:t>products =</a:t>
            </a:r>
            <a:r>
              <a:rPr lang="en-GB" noProof="1">
                <a:solidFill>
                  <a:srgbClr val="234465"/>
                </a:solidFill>
              </a:rPr>
              <a:t> </a:t>
            </a:r>
            <a:r>
              <a:rPr lang="en-GB" noProof="1">
                <a:solidFill>
                  <a:srgbClr val="FFA000"/>
                </a:solidFill>
              </a:rPr>
              <a:t>new List&lt;string&gt;()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for (int i = 0; i &lt; n; i++)</a:t>
            </a:r>
          </a:p>
          <a:p>
            <a:pPr>
              <a:defRPr/>
            </a:pPr>
            <a:r>
              <a:rPr lang="en-GB" noProof="1"/>
              <a:t>{</a:t>
            </a:r>
          </a:p>
          <a:p>
            <a:pPr>
              <a:defRPr/>
            </a:pPr>
            <a:r>
              <a:rPr lang="en-GB" noProof="1"/>
              <a:t>  string currentProduct = Console.ReadLine();</a:t>
            </a:r>
          </a:p>
          <a:p>
            <a:pPr>
              <a:defRPr/>
            </a:pPr>
            <a:r>
              <a:rPr lang="en-GB" noProof="1"/>
              <a:t>  products.</a:t>
            </a:r>
            <a:r>
              <a:rPr lang="en-GB" noProof="1">
                <a:solidFill>
                  <a:srgbClr val="FFA000"/>
                </a:solidFill>
              </a:rPr>
              <a:t>Add(</a:t>
            </a:r>
            <a:r>
              <a:rPr lang="en-GB" noProof="1"/>
              <a:t>currentProduct</a:t>
            </a:r>
            <a:r>
              <a:rPr lang="en-GB" noProof="1">
                <a:solidFill>
                  <a:srgbClr val="FFA000"/>
                </a:solidFill>
              </a:rPr>
              <a:t>)</a:t>
            </a:r>
            <a:r>
              <a:rPr lang="en-GB" noProof="1">
                <a:solidFill>
                  <a:srgbClr val="234465"/>
                </a:solidFill>
              </a:rPr>
              <a:t>;</a:t>
            </a:r>
          </a:p>
          <a:p>
            <a:pPr>
              <a:defRPr/>
            </a:pPr>
            <a:r>
              <a:rPr lang="en-GB" noProof="1"/>
              <a:t>}</a:t>
            </a:r>
          </a:p>
          <a:p>
            <a:pPr>
              <a:defRPr/>
            </a:pPr>
            <a:r>
              <a:rPr lang="en-GB" noProof="1"/>
              <a:t>products.</a:t>
            </a:r>
            <a:r>
              <a:rPr lang="en-GB" noProof="1">
                <a:solidFill>
                  <a:srgbClr val="FFA000"/>
                </a:solidFill>
              </a:rPr>
              <a:t>Sort()</a:t>
            </a:r>
            <a:r>
              <a:rPr lang="en-GB" noProof="1"/>
              <a:t>;</a:t>
            </a:r>
          </a:p>
          <a:p>
            <a:pPr>
              <a:defRPr/>
            </a:pPr>
            <a:r>
              <a:rPr lang="en-GB" noProof="1"/>
              <a:t>for (int i = 0; i &lt; products.Count; i++)</a:t>
            </a:r>
          </a:p>
          <a:p>
            <a:pPr>
              <a:defRPr/>
            </a:pPr>
            <a:r>
              <a:rPr lang="en-GB" noProof="1"/>
              <a:t>  Console.WriteLine($"{i + 1}.{products[i]}");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944B4C-2921-46C1-ACEE-E85509E78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301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1940" y="1206229"/>
            <a:ext cx="11815018" cy="51997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Font typeface="Wingdings"/>
              <a:buChar char="§"/>
            </a:pPr>
            <a:r>
              <a:rPr lang="en-US" sz="3600" dirty="0">
                <a:cs typeface="Calibri"/>
              </a:rPr>
              <a:t>Прочетете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списък от числа </a:t>
            </a:r>
            <a:r>
              <a:rPr lang="en-US" sz="3600" dirty="0">
                <a:cs typeface="Calibri"/>
              </a:rPr>
              <a:t>и премахнете </a:t>
            </a:r>
            <a:r>
              <a:rPr lang="en-US" sz="3600" b="1" dirty="0">
                <a:solidFill>
                  <a:schemeClr val="bg1"/>
                </a:solidFill>
                <a:cs typeface="Calibri"/>
              </a:rPr>
              <a:t>всички</a:t>
            </a:r>
            <a:endParaRPr lang="en-US" sz="3600" dirty="0">
              <a:solidFill>
                <a:schemeClr val="bg1"/>
              </a:solidFill>
              <a:cs typeface="Calibri"/>
            </a:endParaRPr>
          </a:p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  <a:cs typeface="Calibri"/>
              </a:rPr>
              <a:t>    отрицателни числа</a:t>
            </a:r>
            <a:endParaRPr lang="en-US" sz="3600" dirty="0">
              <a:solidFill>
                <a:schemeClr val="bg1"/>
              </a:solidFill>
              <a:ea typeface="+mn-lt"/>
              <a:cs typeface="+mn-lt"/>
            </a:endParaRPr>
          </a:p>
          <a:p>
            <a:pPr lvl="1" indent="-360045"/>
            <a:r>
              <a:rPr lang="en-US" sz="3200" dirty="0">
                <a:ea typeface="+mn-lt"/>
                <a:cs typeface="+mn-lt"/>
              </a:rPr>
              <a:t>Принтирайте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останалите числа</a:t>
            </a:r>
            <a:r>
              <a:rPr lang="en-US" sz="3200" dirty="0">
                <a:ea typeface="+mn-lt"/>
                <a:cs typeface="+mn-lt"/>
              </a:rPr>
              <a:t> в 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обратен ред</a:t>
            </a:r>
            <a:endParaRPr lang="en-US" sz="3200" b="1" dirty="0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 dirty="0">
                <a:ea typeface="+mn-lt"/>
                <a:cs typeface="+mn-lt"/>
              </a:rPr>
              <a:t>Ако не съдържа числа</a:t>
            </a:r>
            <a:r>
              <a:rPr lang="bg-BG" sz="3400" dirty="0">
                <a:ea typeface="+mn-lt"/>
                <a:cs typeface="+mn-lt"/>
              </a:rPr>
              <a:t>,</a:t>
            </a:r>
            <a:r>
              <a:rPr lang="en-US" sz="3400" dirty="0">
                <a:ea typeface="+mn-lt"/>
                <a:cs typeface="+mn-lt"/>
              </a:rPr>
              <a:t> отпечатайте </a:t>
            </a:r>
            <a:r>
              <a:rPr lang="en-US" sz="3400" dirty="0"/>
              <a:t> "</a:t>
            </a:r>
            <a:r>
              <a:rPr lang="en-US" sz="3400" b="1" dirty="0">
                <a:solidFill>
                  <a:schemeClr val="bg1"/>
                </a:solidFill>
              </a:rPr>
              <a:t>empty</a:t>
            </a:r>
            <a:r>
              <a:rPr lang="en-US" sz="3400" dirty="0"/>
              <a:t>"</a:t>
            </a:r>
            <a:endParaRPr lang="bg-BG" sz="3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</a:t>
            </a:r>
            <a:r>
              <a:rPr lang="en-US" sz="3950" dirty="0">
                <a:ea typeface="+mj-lt"/>
                <a:cs typeface="+mj-lt"/>
              </a:rPr>
              <a:t>Премахнете негативите и обърнете</a:t>
            </a:r>
            <a:endParaRPr lang="bg-BG" sz="3950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498862" y="4179627"/>
            <a:ext cx="345624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10 -5 7 9 -33 50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716366" y="4179627"/>
            <a:ext cx="2187947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50 9 7 10</a:t>
            </a:r>
          </a:p>
        </p:txBody>
      </p:sp>
      <p:sp>
        <p:nvSpPr>
          <p:cNvPr id="9" name="Arrow: Right 6"/>
          <p:cNvSpPr/>
          <p:nvPr/>
        </p:nvSpPr>
        <p:spPr>
          <a:xfrm>
            <a:off x="5489766" y="4317272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96786" y="5025941"/>
            <a:ext cx="3346942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7 -2 -10 1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716366" y="5025941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1 7</a:t>
            </a:r>
          </a:p>
        </p:txBody>
      </p:sp>
      <p:sp>
        <p:nvSpPr>
          <p:cNvPr id="12" name="Arrow: Right 6"/>
          <p:cNvSpPr/>
          <p:nvPr/>
        </p:nvSpPr>
        <p:spPr>
          <a:xfrm>
            <a:off x="5569377" y="5152213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1596787" y="5863525"/>
            <a:ext cx="3346943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-1 -2 -3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716366" y="5860885"/>
            <a:ext cx="2033401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anose="020B0609020204030204" pitchFamily="49" charset="0"/>
              </a:rPr>
              <a:t>empty</a:t>
            </a:r>
          </a:p>
        </p:txBody>
      </p:sp>
      <p:sp>
        <p:nvSpPr>
          <p:cNvPr id="19" name="Arrow: Right 6"/>
          <p:cNvSpPr/>
          <p:nvPr/>
        </p:nvSpPr>
        <p:spPr>
          <a:xfrm>
            <a:off x="5489765" y="5987158"/>
            <a:ext cx="612324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0D354F60-BD35-4096-8C31-9D6D7454DB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9717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7" grpId="0" animBg="1"/>
      <p:bldP spid="18" grpId="0" animBg="1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sz="3950" dirty="0">
                <a:ea typeface="+mj-lt"/>
                <a:cs typeface="+mj-lt"/>
              </a:rPr>
              <a:t>Решение</a:t>
            </a:r>
            <a:r>
              <a:rPr lang="en-US" sz="3950" dirty="0"/>
              <a:t>:</a:t>
            </a:r>
            <a:r>
              <a:rPr lang="en-US" sz="3950" b="0" dirty="0"/>
              <a:t> </a:t>
            </a:r>
            <a:r>
              <a:rPr lang="en-US" sz="3950" dirty="0">
                <a:ea typeface="+mj-lt"/>
                <a:cs typeface="+mj-lt"/>
              </a:rPr>
              <a:t>Премахнете негативите и обърнете</a:t>
            </a:r>
            <a:endParaRPr lang="bg-BG" sz="3950" dirty="0"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27DEE3-7EB6-4F69-9C9C-AD1ACAF557C4}"/>
              </a:ext>
            </a:extLst>
          </p:cNvPr>
          <p:cNvSpPr txBox="1"/>
          <p:nvPr/>
        </p:nvSpPr>
        <p:spPr>
          <a:xfrm>
            <a:off x="817381" y="6358248"/>
            <a:ext cx="10554067" cy="40000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1950" dirty="0">
                <a:ea typeface="+mn-lt"/>
                <a:cs typeface="+mn-lt"/>
              </a:rPr>
              <a:t>Тествайте решението в Judge</a:t>
            </a:r>
            <a:r>
              <a:rPr lang="en-US" sz="1950" dirty="0"/>
              <a:t>:</a:t>
            </a:r>
            <a:r>
              <a:rPr lang="bg-BG" sz="1950" dirty="0"/>
              <a:t> </a:t>
            </a:r>
            <a:r>
              <a:rPr lang="en-US" sz="1950" dirty="0">
                <a:hlinkClick r:id="rId2"/>
              </a:rPr>
              <a:t>https://judge.softuni.org/Contests/Practice/Index/4150#5</a:t>
            </a:r>
            <a:endParaRPr lang="en-US" sz="1950" dirty="0">
              <a:cs typeface="Calibri"/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49F149E3-86F3-44BD-8EAF-DE61E4F59905}"/>
              </a:ext>
            </a:extLst>
          </p:cNvPr>
          <p:cNvSpPr txBox="1">
            <a:spLocks/>
          </p:cNvSpPr>
          <p:nvPr/>
        </p:nvSpPr>
        <p:spPr>
          <a:xfrm>
            <a:off x="676276" y="1563556"/>
            <a:ext cx="11075110" cy="4457732"/>
          </a:xfrm>
          <a:prstGeom prst="rect">
            <a:avLst/>
          </a:prstGeom>
          <a:solidFill>
            <a:srgbClr val="F4F5F7">
              <a:lumMod val="75000"/>
              <a:alpha val="15000"/>
            </a:srgbClr>
          </a:solidFill>
          <a:ln w="12700">
            <a:solidFill>
              <a:srgbClr val="234465">
                <a:lumMod val="50000"/>
              </a:srgb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60045" indent="-360045">
              <a:defRPr/>
            </a:pPr>
            <a:r>
              <a:rPr lang="en-GB" noProof="1">
                <a:solidFill>
                  <a:srgbClr val="FFA000"/>
                </a:solidFill>
                <a:latin typeface="Consolas"/>
              </a:rPr>
              <a:t>List&lt;int&gt; </a:t>
            </a:r>
            <a:r>
              <a:rPr lang="en-GB" noProof="1">
                <a:latin typeface="Consolas"/>
              </a:rPr>
              <a:t>nums =</a:t>
            </a:r>
            <a:r>
              <a:rPr lang="en-GB" noProof="1">
                <a:solidFill>
                  <a:srgbClr val="234465"/>
                </a:solidFill>
                <a:latin typeface="Consolas"/>
              </a:rPr>
              <a:t> </a:t>
            </a:r>
            <a:r>
              <a:rPr lang="en-GB" i="1" noProof="1">
                <a:solidFill>
                  <a:srgbClr val="00B050"/>
                </a:solidFill>
                <a:latin typeface="Calibri"/>
              </a:rPr>
              <a:t>// TODO: Да се прочете списъка от конзолата</a:t>
            </a:r>
            <a:endParaRPr lang="bg-BG" dirty="0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for (int i = 0; i &lt; nums.Count; i++)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if (nums[i] &lt; 0) { 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RemoveAt(</a:t>
            </a:r>
            <a:r>
              <a:rPr lang="en-GB" noProof="1">
                <a:latin typeface="Consolas"/>
              </a:rPr>
              <a:t>i--</a:t>
            </a:r>
            <a:r>
              <a:rPr lang="en-GB" noProof="1">
                <a:solidFill>
                  <a:schemeClr val="bg1"/>
                </a:solidFill>
                <a:latin typeface="Consolas"/>
              </a:rPr>
              <a:t>)</a:t>
            </a:r>
            <a:r>
              <a:rPr lang="en-GB" noProof="1">
                <a:latin typeface="Consolas"/>
              </a:rPr>
              <a:t>; }</a:t>
            </a:r>
          </a:p>
          <a:p>
            <a:pPr marL="360045" indent="-360045">
              <a:defRPr/>
            </a:pPr>
            <a:endParaRPr lang="en-GB" noProof="1">
              <a:solidFill>
                <a:srgbClr val="234465"/>
              </a:solidFill>
            </a:endParaRP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nums.</a:t>
            </a:r>
            <a:r>
              <a:rPr lang="en-GB" noProof="1">
                <a:solidFill>
                  <a:srgbClr val="FFA000"/>
                </a:solidFill>
                <a:latin typeface="Consolas"/>
              </a:rPr>
              <a:t>Reverse()</a:t>
            </a:r>
            <a:r>
              <a:rPr lang="en-GB" noProof="1">
                <a:latin typeface="Consolas"/>
              </a:rPr>
              <a:t>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if (nums.Count == 0)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Console.WriteLine("empty");</a:t>
            </a:r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else </a:t>
            </a:r>
            <a:endParaRPr lang="en-GB" noProof="1"/>
          </a:p>
          <a:p>
            <a:pPr marL="360045" indent="-360045">
              <a:defRPr/>
            </a:pPr>
            <a:r>
              <a:rPr lang="en-GB" noProof="1">
                <a:latin typeface="Consolas"/>
              </a:rPr>
              <a:t>  Console.WriteLine(string.Join(" ", nums));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923A346-F0F3-4092-85B3-5FE6DFB348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79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Какво научихме 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298394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660628"/>
            <a:ext cx="11262634" cy="4648692"/>
          </a:xfrm>
          <a:prstGeom prst="rect">
            <a:avLst/>
          </a:prstGeom>
        </p:spPr>
        <p:txBody>
          <a:bodyPr vert="horz" lIns="107972" tIns="35991" rIns="107972" bIns="35991" rtlCol="0" anchor="t">
            <a:normAutofit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Списъците</a:t>
            </a:r>
            <a:r>
              <a:rPr lang="en-US" sz="3400" dirty="0">
                <a:solidFill>
                  <a:schemeClr val="bg2"/>
                </a:solidFill>
                <a:cs typeface="Calibri"/>
              </a:rPr>
              <a:t> съдържат редактируема последователност от елементи (с променлива дължина)</a:t>
            </a:r>
            <a:endParaRPr lang="bg-BG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Мо</a:t>
            </a:r>
            <a:r>
              <a:rPr lang="bg-BG" sz="3400" dirty="0">
                <a:solidFill>
                  <a:schemeClr val="bg2"/>
                </a:solidFill>
              </a:rPr>
              <a:t>жем</a:t>
            </a:r>
            <a:r>
              <a:rPr lang="en-US" sz="3400" dirty="0">
                <a:solidFill>
                  <a:schemeClr val="bg2"/>
                </a:solidFill>
              </a:rPr>
              <a:t> да 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/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премахвам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2"/>
                </a:solidFill>
                <a:ea typeface="+mn-lt"/>
                <a:cs typeface="+mn-lt"/>
              </a:rPr>
              <a:t>/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модифицирам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ea typeface="+mn-lt"/>
              <a:cs typeface="+mn-lt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sz="3400" dirty="0">
                <a:solidFill>
                  <a:schemeClr val="bg2"/>
                </a:solidFill>
                <a:ea typeface="+mn-lt"/>
                <a:cs typeface="+mn-lt"/>
              </a:rPr>
              <a:t> </a:t>
            </a:r>
            <a:r>
              <a:rPr lang="en-US" sz="3400" dirty="0">
                <a:solidFill>
                  <a:schemeClr val="bg2"/>
                </a:solidFill>
              </a:rPr>
              <a:t>    елементи по всяко време</a:t>
            </a:r>
            <a:endParaRPr lang="en-US" sz="3400" dirty="0">
              <a:solidFill>
                <a:schemeClr val="bg2"/>
              </a:solidFill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Създаване на списък: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new List&lt;T&gt;()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Достъп до елемент чрез индекс: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list[i]</a:t>
            </a:r>
          </a:p>
          <a:p>
            <a:pPr marL="456565" indent="-456565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400" dirty="0">
                <a:solidFill>
                  <a:schemeClr val="bg2"/>
                </a:solidFill>
              </a:rPr>
              <a:t>О</a:t>
            </a:r>
            <a:r>
              <a:rPr lang="bg-BG" sz="3400" dirty="0">
                <a:solidFill>
                  <a:schemeClr val="bg2"/>
                </a:solidFill>
              </a:rPr>
              <a:t>т</a:t>
            </a:r>
            <a:r>
              <a:rPr lang="en-US" sz="3400" dirty="0">
                <a:solidFill>
                  <a:schemeClr val="bg2"/>
                </a:solidFill>
              </a:rPr>
              <a:t>печатване на елементите на списък: </a:t>
            </a:r>
            <a:r>
              <a:rPr lang="en-US" sz="3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string.Join(…)</a:t>
            </a:r>
            <a:endParaRPr lang="en-US" sz="3400" dirty="0">
              <a:solidFill>
                <a:schemeClr val="bg1">
                  <a:lumMod val="60000"/>
                  <a:lumOff val="40000"/>
                </a:schemeClr>
              </a:solidFill>
              <a:latin typeface="Consolas"/>
              <a:cs typeface="Calibri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1E269316-2E0E-479B-A761-74BB58985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081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Въпроси?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15450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046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C2904AD3-1C1F-457A-83A6-47555EF8446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6D3187F-9A53-4481-AD2C-114D9A226F37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0570B91-FAD4-4372-9797-008BCB14AD60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12C1C9E-38A5-45EA-AFBE-43F3450E501E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25ABA8-B6D0-49BE-A3ED-AB085431CED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F700E2F-B65C-42E3-BC5A-9AC807606554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C95B22E-E145-4C3F-84FD-24C6D0291C83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7F8068-F5D7-4BA8-B2CD-C4F2FA268C0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80DDAA1-7AB1-4042-8029-7AD6BD01FADF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A8619F-1B56-4E5F-87EA-68600ABEC597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7C9DB59-68D3-48DD-B5F3-E259DF7729C7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28EF2A9F-44E3-48E4-C895-E2B028EEBFA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Поредица от елементи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25AE5A5-9907-4783-9BAC-727D7B74A22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Списъ</a:t>
            </a:r>
            <a:r>
              <a:rPr lang="bg-BG" dirty="0"/>
              <a:t>ци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690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/>
              <a:t>Списък от тип Т (</a:t>
            </a:r>
            <a:r>
              <a:rPr lang="en-US" sz="3950" dirty="0"/>
              <a:t>List&lt;T&gt;)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30430" y="1044000"/>
            <a:ext cx="10515017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</a:rPr>
              <a:t>List&lt;T&gt;</a:t>
            </a:r>
            <a:r>
              <a:rPr lang="en-US" sz="3350" dirty="0"/>
              <a:t> </a:t>
            </a:r>
            <a:r>
              <a:rPr lang="bg-BG" sz="3350" dirty="0"/>
              <a:t>е списък от елементи с еднакъв тип от данни</a:t>
            </a:r>
            <a:endParaRPr lang="bg-BG" sz="3350" dirty="0">
              <a:solidFill>
                <a:srgbClr val="234465"/>
              </a:solidFill>
              <a:latin typeface="Calibri"/>
              <a:cs typeface="Calibri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528127" y="1743855"/>
            <a:ext cx="8805884" cy="488086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 anchor="t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Създаване на списък от низове</a:t>
            </a:r>
            <a:endParaRPr lang="en-US" sz="2400" dirty="0">
              <a:solidFill>
                <a:schemeClr val="bg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bg1"/>
                </a:solidFill>
                <a:latin typeface="Consolas"/>
              </a:rPr>
              <a:t>List&lt;string&gt;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 names = 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Добавяне на елементи</a:t>
            </a:r>
            <a:endParaRPr lang="en-US" sz="2400" dirty="0"/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"Peter"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         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"Maria"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names.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"George"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endParaRPr lang="en-US" sz="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  <a:latin typeface="Consolas"/>
              </a:rPr>
              <a:t>// Отпечатване на елементите</a:t>
            </a:r>
            <a:endParaRPr lang="en-US" sz="2400" dirty="0">
              <a:solidFill>
                <a:schemeClr val="tx1"/>
              </a:solidFill>
              <a:latin typeface="Consolas"/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foreach (var name in names)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  Console.WriteLine(name);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  <a:latin typeface="Consolas"/>
              </a:rPr>
              <a:t>Console.WriteLine(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string.Join(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", ", names</a:t>
            </a:r>
            <a:r>
              <a:rPr lang="en-US" sz="2400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400" dirty="0">
                <a:solidFill>
                  <a:schemeClr val="tx1"/>
                </a:solidFill>
                <a:latin typeface="Consolas"/>
              </a:rPr>
              <a:t>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 fontScale="92500"/>
          </a:bodyPr>
          <a:lstStyle/>
          <a:p>
            <a:pPr marL="360045" indent="-360045">
              <a:lnSpc>
                <a:spcPct val="100000"/>
              </a:lnSpc>
              <a:spcBef>
                <a:spcPts val="1200"/>
              </a:spcBef>
            </a:pPr>
            <a:r>
              <a:rPr lang="en-US" sz="3200" dirty="0"/>
              <a:t>Осигур</a:t>
            </a:r>
            <a:r>
              <a:rPr lang="bg-BG" sz="3200" dirty="0"/>
              <a:t>я</a:t>
            </a:r>
            <a:r>
              <a:rPr lang="en-US" sz="3200" dirty="0"/>
              <a:t>в</a:t>
            </a:r>
            <a:r>
              <a:rPr lang="bg-BG" sz="3200" dirty="0"/>
              <a:t>а</a:t>
            </a:r>
            <a:r>
              <a:rPr lang="en-US" sz="3200" dirty="0"/>
              <a:t> операции за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en-US" sz="3200" b="1" dirty="0">
                <a:solidFill>
                  <a:schemeClr val="bg1"/>
                </a:solidFill>
              </a:rPr>
              <a:t>добавяне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премахване</a:t>
            </a:r>
            <a:r>
              <a:rPr lang="en-US" sz="3200" dirty="0"/>
              <a:t> / </a:t>
            </a:r>
            <a:r>
              <a:rPr lang="en-US" sz="3200" b="1" dirty="0">
                <a:solidFill>
                  <a:schemeClr val="bg1"/>
                </a:solidFill>
              </a:rPr>
              <a:t>намиране</a:t>
            </a:r>
            <a:r>
              <a:rPr lang="en-US" sz="3200" dirty="0"/>
              <a:t>  на елементи:</a:t>
            </a:r>
            <a:endParaRPr lang="bg-BG" dirty="0"/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Add(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Count</a:t>
            </a:r>
            <a:r>
              <a:rPr lang="en-US" sz="2800" dirty="0"/>
              <a:t> – връща броя на елементите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Remove(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 елемент (връща true / false)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noProof="1">
                <a:solidFill>
                  <a:schemeClr val="bg1"/>
                </a:solidFill>
                <a:latin typeface="Consolas"/>
              </a:rPr>
              <a:t>RemoveAt(</a:t>
            </a:r>
            <a:r>
              <a:rPr lang="en-US" sz="2800" noProof="1">
                <a:latin typeface="Consolas"/>
              </a:rPr>
              <a:t>индекс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премахва елемент на определен индекс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Insert(</a:t>
            </a:r>
            <a:r>
              <a:rPr lang="en-US" sz="2800" dirty="0">
                <a:latin typeface="Consolas"/>
              </a:rPr>
              <a:t>индекс, 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добавя елемент на даден индекс 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Contains(</a:t>
            </a:r>
            <a:r>
              <a:rPr lang="en-US" sz="2800" dirty="0">
                <a:latin typeface="Consolas"/>
              </a:rPr>
              <a:t>елемент</a:t>
            </a:r>
            <a:r>
              <a:rPr lang="en-US" sz="2800" b="1" dirty="0">
                <a:solidFill>
                  <a:schemeClr val="bg1"/>
                </a:solidFill>
                <a:latin typeface="Consolas"/>
              </a:rPr>
              <a:t>)</a:t>
            </a:r>
            <a:r>
              <a:rPr lang="en-US" sz="2800" dirty="0"/>
              <a:t> – проверява дали елемента съществува в списъка</a:t>
            </a:r>
            <a:endParaRPr lang="en-US" sz="2800" dirty="0">
              <a:cs typeface="Calibri"/>
            </a:endParaRPr>
          </a:p>
          <a:p>
            <a:pPr lvl="1" indent="-360045">
              <a:lnSpc>
                <a:spcPct val="100000"/>
              </a:lnSpc>
              <a:spcBef>
                <a:spcPts val="1200"/>
              </a:spcBef>
              <a:buClr>
                <a:schemeClr val="tx1"/>
              </a:buClr>
            </a:pPr>
            <a:r>
              <a:rPr lang="en-US" sz="2800" b="1" dirty="0">
                <a:solidFill>
                  <a:schemeClr val="bg1"/>
                </a:solidFill>
                <a:latin typeface="Consolas"/>
              </a:rPr>
              <a:t>Sort()</a:t>
            </a:r>
            <a:r>
              <a:rPr lang="en-US" sz="2800" dirty="0"/>
              <a:t> – сортира масива/списъка по азбучен ред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</a:t>
            </a:r>
            <a:r>
              <a:rPr lang="en-US" sz="3950" dirty="0">
                <a:cs typeface="Consolas" panose="020B0609020204030204" pitchFamily="49" charset="0"/>
              </a:rPr>
              <a:t>– </a:t>
            </a:r>
            <a:r>
              <a:rPr lang="en-US" sz="3950" dirty="0"/>
              <a:t>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4016058-4EC7-48A5-BA92-863BAED204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3865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01BF223C-58A5-4DB0-9027-1483433025C4}"/>
              </a:ext>
            </a:extLst>
          </p:cNvPr>
          <p:cNvSpPr txBox="1">
            <a:spLocks/>
          </p:cNvSpPr>
          <p:nvPr/>
        </p:nvSpPr>
        <p:spPr>
          <a:xfrm>
            <a:off x="682421" y="2895551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30</a:t>
            </a:r>
            <a:endParaRPr lang="en-US" sz="2399" noProof="1"/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2245953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20</a:t>
            </a:r>
            <a:endParaRPr lang="en-US" sz="2399" noProof="1"/>
          </a:p>
        </p:txBody>
      </p:sp>
      <p:sp>
        <p:nvSpPr>
          <p:cNvPr id="24" name="Text Placeholder 7"/>
          <p:cNvSpPr txBox="1">
            <a:spLocks/>
          </p:cNvSpPr>
          <p:nvPr/>
        </p:nvSpPr>
        <p:spPr>
          <a:xfrm>
            <a:off x="685623" y="1606820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noProof="1"/>
              <a:t>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Add() – Добавяне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6" name="Text Placeholder 7"/>
          <p:cNvSpPr txBox="1">
            <a:spLocks/>
          </p:cNvSpPr>
          <p:nvPr/>
        </p:nvSpPr>
        <p:spPr>
          <a:xfrm>
            <a:off x="6774003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0</a:t>
            </a: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>
              <a:lnSpc>
                <a:spcPct val="90000"/>
              </a:lnSpc>
              <a:spcBef>
                <a:spcPct val="0"/>
              </a:spcBef>
            </a:pPr>
            <a:r>
              <a:rPr lang="en-US" sz="3150" b="1" dirty="0">
                <a:latin typeface="Consolas"/>
                <a:cs typeface="Consolas" panose="020B0609020204030204" pitchFamily="49" charset="0"/>
              </a:rPr>
              <a:t>Брой:</a:t>
            </a:r>
          </a:p>
        </p:txBody>
      </p:sp>
      <p:sp>
        <p:nvSpPr>
          <p:cNvPr id="28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1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2416" y="3651054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54692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221551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dirty="0"/>
              <a:t>Създаваме празен </a:t>
            </a:r>
            <a:r>
              <a:rPr lang="bg-BG" sz="3350" b="1" dirty="0">
                <a:solidFill>
                  <a:schemeClr val="bg1"/>
                </a:solidFill>
              </a:rPr>
              <a:t>списък</a:t>
            </a:r>
            <a:r>
              <a:rPr lang="bg-BG" sz="3350" dirty="0"/>
              <a:t> и </a:t>
            </a:r>
            <a:r>
              <a:rPr lang="bg-BG" sz="3350" b="1" dirty="0">
                <a:solidFill>
                  <a:schemeClr val="bg1"/>
                </a:solidFill>
              </a:rPr>
              <a:t>добавяме</a:t>
            </a:r>
            <a:r>
              <a:rPr lang="bg-BG" sz="3350" dirty="0"/>
              <a:t> няколко елемента</a:t>
            </a:r>
          </a:p>
          <a:p>
            <a:pPr marL="360045" indent="-360045">
              <a:buClr>
                <a:schemeClr val="tx1"/>
              </a:buClr>
            </a:pPr>
            <a:r>
              <a:rPr lang="bg-BG" sz="3350" dirty="0">
                <a:solidFill>
                  <a:srgbClr val="234465"/>
                </a:solidFill>
              </a:rPr>
              <a:t>Всеки път </a:t>
            </a:r>
            <a:r>
              <a:rPr lang="bg-BG" sz="3350" b="1" dirty="0">
                <a:solidFill>
                  <a:schemeClr val="bg1"/>
                </a:solidFill>
              </a:rPr>
              <a:t>броя</a:t>
            </a:r>
            <a:r>
              <a:rPr lang="bg-BG" sz="3350" dirty="0">
                <a:solidFill>
                  <a:srgbClr val="234465"/>
                </a:solidFill>
              </a:rPr>
              <a:t> </a:t>
            </a:r>
            <a:r>
              <a:rPr lang="bg-BG" sz="3350" dirty="0"/>
              <a:t>на елементите се увеличава</a:t>
            </a:r>
            <a:endParaRPr lang="bg-BG" sz="3350" dirty="0">
              <a:cs typeface="Calibri"/>
            </a:endParaRP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4EC2BF70-061D-4700-9DE2-1CAF9845AADF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9" name="TextBox 30">
            <a:extLst>
              <a:ext uri="{FF2B5EF4-FFF2-40B4-BE49-F238E27FC236}">
                <a16:creationId xmlns:a16="http://schemas.microsoft.com/office/drawing/2014/main" id="{459C29BB-0B1E-47D7-B950-AB257294AF50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889081D0-8BE3-4F6E-84D8-04061CC77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153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96296E-6 L 0.10026 2.96296E-6 C 0.1444 2.96296E-6 0.20091 0.10115 0.20091 0.18472 L 0.20091 0.37361 " pathEditMode="relative" rAng="0" ptsTypes="AAAA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07407E-6 L 0.10026 -4.07407E-6 C 0.1444 -4.07407E-6 0.20091 0.10116 0.20091 0.18473 L 0.20091 0.37362 " pathEditMode="relative" rAng="0" ptsTypes="AAAA">
                                      <p:cBhvr>
                                        <p:cTn id="3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0 L 0.10026 0 C 0.1444 0 0.20091 0.10116 0.20091 0.18472 L 0.20091 0.37361 " pathEditMode="relative" rAng="0" ptsTypes="AAAA">
                                      <p:cBhvr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39" y="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42" grpId="0" animBg="1"/>
      <p:bldP spid="42" grpId="1" animBg="1"/>
      <p:bldP spid="42" grpId="2" animBg="1"/>
      <p:bldP spid="24" grpId="0" animBg="1"/>
      <p:bldP spid="24" grpId="1" animBg="1"/>
      <p:bldP spid="24" grpId="2" animBg="1"/>
      <p:bldP spid="26" grpId="0" animBg="1"/>
      <p:bldP spid="28" grpId="0" animBg="1"/>
      <p:bldP spid="28" grpId="1" animBg="1"/>
      <p:bldP spid="29" grpId="0" animBg="1"/>
      <p:bldP spid="29" grpId="1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/>
          <p:cNvSpPr txBox="1">
            <a:spLocks/>
          </p:cNvSpPr>
          <p:nvPr/>
        </p:nvSpPr>
        <p:spPr>
          <a:xfrm>
            <a:off x="6772416" y="3647416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Remove() – Премахване на елемент</a:t>
            </a:r>
            <a:endParaRPr lang="bg-BG" dirty="0"/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44835" y="3666065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ea typeface="+mn-lt"/>
                <a:cs typeface="+mn-lt"/>
              </a:rPr>
              <a:t>Брой:</a:t>
            </a:r>
          </a:p>
        </p:txBody>
      </p:sp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820370" cy="2230195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Можем да  </a:t>
            </a:r>
            <a:r>
              <a:rPr lang="en-GB" sz="3350" b="1" dirty="0">
                <a:solidFill>
                  <a:schemeClr val="bg1"/>
                </a:solidFill>
              </a:rPr>
              <a:t>премахваме</a:t>
            </a:r>
            <a:r>
              <a:rPr lang="en-GB" sz="3350" dirty="0"/>
              <a:t> елемент от </a:t>
            </a:r>
            <a:r>
              <a:rPr lang="en-GB" sz="3350" b="1" dirty="0">
                <a:solidFill>
                  <a:schemeClr val="bg1"/>
                </a:solidFill>
              </a:rPr>
              <a:t>списъка</a:t>
            </a:r>
            <a:endParaRPr lang="bg-BG" sz="3350" dirty="0">
              <a:solidFill>
                <a:schemeClr val="bg1"/>
              </a:solidFill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ea typeface="+mn-lt"/>
                <a:cs typeface="+mn-lt"/>
              </a:rPr>
              <a:t>Всеки път </a:t>
            </a:r>
            <a:r>
              <a:rPr lang="en-GB" sz="3350" b="1" dirty="0">
                <a:solidFill>
                  <a:schemeClr val="bg1"/>
                </a:solidFill>
                <a:ea typeface="+mn-lt"/>
                <a:cs typeface="+mn-lt"/>
              </a:rPr>
              <a:t>броя</a:t>
            </a:r>
            <a:r>
              <a:rPr lang="en-GB" sz="3350" dirty="0">
                <a:ea typeface="+mn-lt"/>
                <a:cs typeface="+mn-lt"/>
              </a:rPr>
              <a:t> на елементите се намалява</a:t>
            </a:r>
            <a:endParaRPr lang="en-US" dirty="0">
              <a:cs typeface="Calibri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9C990936-2D76-4B91-A24B-236BFEBDF527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25A61D4C-B16A-4D44-8E00-8E5561A05628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F12C0DD8-F449-4AE3-9E98-06CBAC65BC3C}"/>
              </a:ext>
            </a:extLst>
          </p:cNvPr>
          <p:cNvSpPr txBox="1">
            <a:spLocks/>
          </p:cNvSpPr>
          <p:nvPr/>
        </p:nvSpPr>
        <p:spPr>
          <a:xfrm>
            <a:off x="3118688" y="5447738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30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0D66B9E-E8B8-4F97-867D-75B8752E2E6E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20</a:t>
            </a:r>
            <a:endParaRPr lang="en-US" noProof="1"/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71F996DC-6881-4CF3-9984-C9612C7E6BD5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2" name="Slide Number">
            <a:extLst>
              <a:ext uri="{FF2B5EF4-FFF2-40B4-BE49-F238E27FC236}">
                <a16:creationId xmlns:a16="http://schemas.microsoft.com/office/drawing/2014/main" id="{94B72F5E-F011-4224-AA37-9E8C106131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28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3.7037E-7 L 4.16667E-6 -0.20648 C 4.16667E-6 -0.29861 -0.05521 -0.41296 -0.1 -0.41296 L -0.2 -0.41296 " pathEditMode="relative" rAng="16200000" ptsTypes="AAAA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00" y="-2064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2.22222E-6 L 0.00092 -0.0925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-46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29" grpId="0" animBg="1"/>
      <p:bldP spid="18" grpId="0" animBg="1"/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7"/>
          <p:cNvSpPr txBox="1">
            <a:spLocks/>
          </p:cNvSpPr>
          <p:nvPr/>
        </p:nvSpPr>
        <p:spPr>
          <a:xfrm>
            <a:off x="6770828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2</a:t>
            </a:r>
          </a:p>
        </p:txBody>
      </p:sp>
      <p:sp>
        <p:nvSpPr>
          <p:cNvPr id="30" name="Text Placeholder 7"/>
          <p:cNvSpPr txBox="1">
            <a:spLocks/>
          </p:cNvSpPr>
          <p:nvPr/>
        </p:nvSpPr>
        <p:spPr>
          <a:xfrm>
            <a:off x="6769241" y="3646280"/>
            <a:ext cx="2073688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399" noProof="1"/>
              <a:t>3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8E2A71DE-37A4-46AF-A7AE-5058358BA61B}"/>
              </a:ext>
            </a:extLst>
          </p:cNvPr>
          <p:cNvSpPr txBox="1">
            <a:spLocks/>
          </p:cNvSpPr>
          <p:nvPr/>
        </p:nvSpPr>
        <p:spPr>
          <a:xfrm>
            <a:off x="685623" y="1975524"/>
            <a:ext cx="1612385" cy="55385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79953" tIns="91416" rIns="179953" bIns="91416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2399" noProof="1"/>
              <a:t>-10</a:t>
            </a:r>
            <a:endParaRPr lang="en-US" sz="2399" noProof="1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Insert() –Вмъкване на елемент </a:t>
            </a:r>
            <a:endParaRPr lang="en-US" sz="3950" dirty="0">
              <a:cs typeface="Calibri"/>
            </a:endParaRPr>
          </a:p>
        </p:txBody>
      </p:sp>
      <p:sp>
        <p:nvSpPr>
          <p:cNvPr id="9" name="Title 3"/>
          <p:cNvSpPr txBox="1">
            <a:spLocks/>
          </p:cNvSpPr>
          <p:nvPr/>
        </p:nvSpPr>
        <p:spPr>
          <a:xfrm>
            <a:off x="687209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5" name="Title 3"/>
          <p:cNvSpPr txBox="1">
            <a:spLocks/>
          </p:cNvSpPr>
          <p:nvPr/>
        </p:nvSpPr>
        <p:spPr>
          <a:xfrm>
            <a:off x="685621" y="3433051"/>
            <a:ext cx="4485424" cy="1110491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algn="ctr" defTabSz="1218621">
              <a:lnSpc>
                <a:spcPct val="90000"/>
              </a:lnSpc>
              <a:spcBef>
                <a:spcPct val="0"/>
              </a:spcBef>
            </a:pPr>
            <a:endParaRPr lang="en-US" sz="2799" b="1" dirty="0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7" name="Title 3"/>
          <p:cNvSpPr txBox="1">
            <a:spLocks/>
          </p:cNvSpPr>
          <p:nvPr/>
        </p:nvSpPr>
        <p:spPr>
          <a:xfrm>
            <a:off x="4733462" y="3654692"/>
            <a:ext cx="2073688" cy="528182"/>
          </a:xfrm>
          <a:prstGeom prst="rect">
            <a:avLst/>
          </a:prstGeom>
        </p:spPr>
        <p:txBody>
          <a:bodyPr vert="horz" lIns="107972" tIns="35991" rIns="107972" bIns="35991" rtlCol="0" anchor="ctr" anchorCtr="0">
            <a:normAutofit lnSpcReduction="10000"/>
          </a:bodyPr>
          <a:lstStyle>
            <a:lvl1pPr algn="l" defTabSz="12189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kern="1200">
                <a:solidFill>
                  <a:srgbClr val="F3BE60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lvl="1" defTabSz="1218621"/>
            <a:r>
              <a:rPr lang="en-US" sz="3150" b="1" dirty="0">
                <a:latin typeface="Consolas"/>
                <a:cs typeface="+mn-lt"/>
              </a:rPr>
              <a:t>Брой:</a:t>
            </a:r>
            <a:endParaRPr lang="en-US" sz="3150" b="1" dirty="0">
              <a:latin typeface="Consolas"/>
              <a:ea typeface="+mn-lt"/>
              <a:cs typeface="+mn-lt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6D92A6-A981-4502-B71F-66D193EFD9E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26588" y="1196707"/>
            <a:ext cx="8638400" cy="220744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GB" sz="3350" dirty="0"/>
              <a:t> </a:t>
            </a:r>
            <a:r>
              <a:rPr lang="en-GB" sz="3350" b="1" dirty="0">
                <a:solidFill>
                  <a:schemeClr val="bg1"/>
                </a:solidFill>
              </a:rPr>
              <a:t>Вмъкваме </a:t>
            </a:r>
            <a:r>
              <a:rPr lang="en-GB" sz="3350" dirty="0"/>
              <a:t> елемент на индекс 1</a:t>
            </a:r>
            <a:endParaRPr lang="bg-BG" sz="3350" dirty="0"/>
          </a:p>
          <a:p>
            <a:pPr marL="360045" indent="-360045">
              <a:buClr>
                <a:schemeClr val="tx1"/>
              </a:buClr>
            </a:pPr>
            <a:r>
              <a:rPr lang="en-GB" sz="3350" dirty="0">
                <a:latin typeface="Calibri"/>
                <a:cs typeface="Calibri"/>
              </a:rPr>
              <a:t>Индексите на другите елементи се </a:t>
            </a:r>
            <a:r>
              <a:rPr lang="en-GB" sz="3350" b="1" dirty="0">
                <a:solidFill>
                  <a:schemeClr val="bg1"/>
                </a:solidFill>
                <a:latin typeface="Calibri"/>
                <a:cs typeface="Calibri"/>
              </a:rPr>
              <a:t>променят</a:t>
            </a:r>
            <a:r>
              <a:rPr lang="en-GB" sz="3350" b="1" dirty="0">
                <a:latin typeface="Calibri"/>
                <a:cs typeface="Calibri"/>
              </a:rPr>
              <a:t> </a:t>
            </a:r>
            <a:r>
              <a:rPr lang="en-GB" sz="3350" dirty="0">
                <a:latin typeface="Calibri"/>
                <a:cs typeface="Calibri"/>
              </a:rPr>
              <a:t> при вмъкване</a:t>
            </a:r>
          </a:p>
          <a:p>
            <a:pPr marL="0" indent="0">
              <a:buClr>
                <a:schemeClr val="tx1"/>
              </a:buClr>
              <a:buNone/>
            </a:pPr>
            <a:endParaRPr lang="bg" sz="3350" dirty="0">
              <a:latin typeface="Consolas"/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FCCE0DFA-E980-443C-8EF2-86E3DE57C011}"/>
              </a:ext>
            </a:extLst>
          </p:cNvPr>
          <p:cNvSpPr txBox="1">
            <a:spLocks/>
          </p:cNvSpPr>
          <p:nvPr/>
        </p:nvSpPr>
        <p:spPr>
          <a:xfrm>
            <a:off x="3009684" y="3616870"/>
            <a:ext cx="1828800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noProof="1"/>
          </a:p>
        </p:txBody>
      </p:sp>
      <p:sp>
        <p:nvSpPr>
          <p:cNvPr id="17" name="TextBox 30">
            <a:extLst>
              <a:ext uri="{FF2B5EF4-FFF2-40B4-BE49-F238E27FC236}">
                <a16:creationId xmlns:a16="http://schemas.microsoft.com/office/drawing/2014/main" id="{05E1BA48-451F-422E-8742-EF9AEA994F4F}"/>
              </a:ext>
            </a:extLst>
          </p:cNvPr>
          <p:cNvSpPr txBox="1"/>
          <p:nvPr/>
        </p:nvSpPr>
        <p:spPr>
          <a:xfrm>
            <a:off x="3009684" y="3692505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en-US" sz="2400" b="1" noProof="1">
                <a:latin typeface="Consolas" panose="020B0609020204030204" pitchFamily="49" charset="0"/>
                <a:cs typeface="Consolas" panose="020B0609020204030204" pitchFamily="49" charset="0"/>
              </a:rPr>
              <a:t>List&lt;int&gt;</a:t>
            </a:r>
            <a:endParaRPr lang="en-US" sz="2400" b="1" noProof="1"/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51E5129B-226C-4549-BF27-42024C903BE2}"/>
              </a:ext>
            </a:extLst>
          </p:cNvPr>
          <p:cNvSpPr txBox="1">
            <a:spLocks/>
          </p:cNvSpPr>
          <p:nvPr/>
        </p:nvSpPr>
        <p:spPr>
          <a:xfrm>
            <a:off x="3121891" y="47979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noProof="1"/>
              <a:t>3</a:t>
            </a:r>
            <a:r>
              <a:rPr lang="bg-BG" noProof="1"/>
              <a:t>0</a:t>
            </a:r>
            <a:endParaRPr lang="en-US" noProof="1"/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4912888-EC67-49E5-87C5-EA8FC9207337}"/>
              </a:ext>
            </a:extLst>
          </p:cNvPr>
          <p:cNvSpPr txBox="1">
            <a:spLocks/>
          </p:cNvSpPr>
          <p:nvPr/>
        </p:nvSpPr>
        <p:spPr>
          <a:xfrm>
            <a:off x="3121891" y="4158671"/>
            <a:ext cx="1612805" cy="55399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80000" tIns="91440" rIns="180000" bIns="91440" rtlCol="0">
            <a:spAutoFit/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noProof="1"/>
              <a:t>10</a:t>
            </a:r>
            <a:endParaRPr lang="en-US" noProof="1"/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01D8CA1F-FF58-411B-9535-39A0AA6899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117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7.40741E-7 L 0.09921 -7.40741E-7 C 0.14362 -7.40741E-7 0.19843 0.11389 0.19843 0.20671 L 0.19843 0.41343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922" y="20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81481E-6 L -0.00013 0.0963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42" grpId="0" animBg="1"/>
      <p:bldP spid="1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Списък от Т</a:t>
            </a:r>
            <a:r>
              <a:rPr lang="en-US" sz="3950" dirty="0"/>
              <a:t> – Примери за основни методи</a:t>
            </a:r>
            <a:endParaRPr lang="en-US" sz="3950" dirty="0">
              <a:cs typeface="Calibri"/>
            </a:endParaRPr>
          </a:p>
        </p:txBody>
      </p:sp>
      <p:sp>
        <p:nvSpPr>
          <p:cNvPr id="9" name="Arrow: Bent 8">
            <a:extLst>
              <a:ext uri="{FF2B5EF4-FFF2-40B4-BE49-F238E27FC236}">
                <a16:creationId xmlns:a16="http://schemas.microsoft.com/office/drawing/2014/main" id="{B31FB49E-5CBF-4A8C-89F7-70E66C67A51E}"/>
              </a:ext>
            </a:extLst>
          </p:cNvPr>
          <p:cNvSpPr/>
          <p:nvPr/>
        </p:nvSpPr>
        <p:spPr>
          <a:xfrm rot="10800000" flipH="1">
            <a:off x="2921769" y="4893537"/>
            <a:ext cx="1404980" cy="1451682"/>
          </a:xfrm>
          <a:prstGeom prst="bentArrow">
            <a:avLst>
              <a:gd name="adj1" fmla="val 23638"/>
              <a:gd name="adj2" fmla="val 25000"/>
              <a:gd name="adj3" fmla="val 36848"/>
              <a:gd name="adj4" fmla="val 5344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695401" y="1342015"/>
            <a:ext cx="10873207" cy="338815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List&lt;int&gt;</a:t>
            </a:r>
            <a:r>
              <a:rPr lang="en-US" sz="2600" dirty="0">
                <a:solidFill>
                  <a:schemeClr val="tx1"/>
                </a:solidFill>
              </a:rPr>
              <a:t> nums = </a:t>
            </a:r>
            <a:r>
              <a:rPr lang="en-US" sz="2600" dirty="0">
                <a:solidFill>
                  <a:schemeClr val="bg1"/>
                </a:solidFill>
              </a:rPr>
              <a:t>new List&lt;int&gt; {</a:t>
            </a:r>
            <a:r>
              <a:rPr lang="en-US" sz="2600" dirty="0">
                <a:solidFill>
                  <a:schemeClr val="tx1"/>
                </a:solidFill>
              </a:rPr>
              <a:t> 10, 20, 30, 40, 50, 60</a:t>
            </a:r>
            <a:r>
              <a:rPr lang="bg-BG" sz="2600" dirty="0">
                <a:solidFill>
                  <a:schemeClr val="tx1"/>
                </a:solidFill>
              </a:rPr>
              <a:t>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Remove(</a:t>
            </a:r>
            <a:r>
              <a:rPr lang="en-US" sz="2600" dirty="0">
                <a:solidFill>
                  <a:schemeClr val="tx1"/>
                </a:solidFill>
              </a:rPr>
              <a:t>30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Add(</a:t>
            </a:r>
            <a:r>
              <a:rPr lang="en-US" sz="2600" dirty="0">
                <a:solidFill>
                  <a:schemeClr val="tx1"/>
                </a:solidFill>
              </a:rPr>
              <a:t>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nums.</a:t>
            </a:r>
            <a:r>
              <a:rPr lang="en-US" sz="2600" dirty="0">
                <a:solidFill>
                  <a:schemeClr val="bg1"/>
                </a:solidFill>
              </a:rPr>
              <a:t>Insert(</a:t>
            </a:r>
            <a:r>
              <a:rPr lang="en-US" sz="2600" dirty="0">
                <a:solidFill>
                  <a:schemeClr val="tx1"/>
                </a:solidFill>
              </a:rPr>
              <a:t>0, -100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</a:t>
            </a:r>
            <a:r>
              <a:rPr lang="en-US" sz="2600" dirty="0">
                <a:solidFill>
                  <a:schemeClr val="bg1"/>
                </a:solidFill>
              </a:rPr>
              <a:t>string.Join(</a:t>
            </a:r>
            <a:r>
              <a:rPr lang="en-US" sz="2600" dirty="0">
                <a:solidFill>
                  <a:schemeClr val="tx1"/>
                </a:solidFill>
              </a:rPr>
              <a:t>", ", nums</a:t>
            </a:r>
            <a:r>
              <a:rPr lang="en-US" sz="2600" dirty="0">
                <a:solidFill>
                  <a:schemeClr val="bg1"/>
                </a:solidFill>
              </a:rPr>
              <a:t>)</a:t>
            </a:r>
            <a:r>
              <a:rPr lang="en-US" sz="2600" dirty="0">
                <a:solidFill>
                  <a:schemeClr val="tx1"/>
                </a:solidFill>
              </a:rPr>
              <a:t>);</a:t>
            </a:r>
          </a:p>
          <a:p>
            <a:r>
              <a:rPr lang="en-US" sz="2600" dirty="0">
                <a:solidFill>
                  <a:schemeClr val="tx1"/>
                </a:solidFill>
              </a:rPr>
              <a:t>Console.WriteLine($"Count: {nums.</a:t>
            </a:r>
            <a:r>
              <a:rPr lang="en-US" sz="2600" dirty="0">
                <a:solidFill>
                  <a:schemeClr val="bg1"/>
                </a:solidFill>
              </a:rPr>
              <a:t>Count</a:t>
            </a:r>
            <a:r>
              <a:rPr lang="en-US" sz="2600" dirty="0">
                <a:solidFill>
                  <a:schemeClr val="tx1"/>
                </a:solidFill>
              </a:rPr>
              <a:t>}");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651992" y="5178648"/>
            <a:ext cx="5813066" cy="1202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-100, 10, 20, 40, 50, 60, 100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 pitchFamily="49" charset="0"/>
              </a:rPr>
              <a:t>Count: 7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DD3C3A4-782D-4C1C-949F-9607244EB8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1172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3297</TotalTime>
  <Words>2005</Words>
  <Application>Microsoft Office PowerPoint</Application>
  <PresentationFormat>Широк екран</PresentationFormat>
  <Paragraphs>307</Paragraphs>
  <Slides>27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27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Wingdings 2</vt:lpstr>
      <vt:lpstr>SoftUni</vt:lpstr>
      <vt:lpstr>Списъци</vt:lpstr>
      <vt:lpstr>Съдържание</vt:lpstr>
      <vt:lpstr>Списъци</vt:lpstr>
      <vt:lpstr>Списък от тип Т (List&lt;T&gt;)</vt:lpstr>
      <vt:lpstr>Списък от Т – Основни методи</vt:lpstr>
      <vt:lpstr>Add() – Добавяне на елемент</vt:lpstr>
      <vt:lpstr>Remove() – Премахване на елемент</vt:lpstr>
      <vt:lpstr>Insert() –Вмъкване на елемент </vt:lpstr>
      <vt:lpstr>Списък от Т – Примери за основни методи</vt:lpstr>
      <vt:lpstr>Използване на цикъл или String.Split()</vt:lpstr>
      <vt:lpstr>Четене на списък от конзолата</vt:lpstr>
      <vt:lpstr>Четене на стойностите на списък от един ред</vt:lpstr>
      <vt:lpstr>Принтиране на списъка на конзолата</vt:lpstr>
      <vt:lpstr>Задача: Трикът на Гаус</vt:lpstr>
      <vt:lpstr>Решение: Трикът на Гаус</vt:lpstr>
      <vt:lpstr>Задача: Обединяване на списъци</vt:lpstr>
      <vt:lpstr>Решение: Обединяване на списъци</vt:lpstr>
      <vt:lpstr>Решение: Обединяване на списъци(2)</vt:lpstr>
      <vt:lpstr>Сортиране на списъци и масиви</vt:lpstr>
      <vt:lpstr>Сортиране на списъци</vt:lpstr>
      <vt:lpstr>Задача: Списък от продукти</vt:lpstr>
      <vt:lpstr>Решение: Списък от продукти</vt:lpstr>
      <vt:lpstr>Задача: Премахнете негативите и обърнете</vt:lpstr>
      <vt:lpstr>Решение: Премахнете негативите и обърнете</vt:lpstr>
      <vt:lpstr>Какво научихме днес? 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Technology Fundamentals with C# - Lists</dc:title>
  <dc:subject>Technology Fundamentals with C# – Practical Training Course @ SoftUni</dc:subject>
  <dc:creator>Software University</dc:creator>
  <cp:keywords>Technology Fundamentals with C#;  programming; Software University; SoftUni; programming; coding; software development; education; training; course; list; t; generic</cp:keywords>
  <dc:description>© SoftUni – https://softuni.org_x000d_
© Software University – https://softuni.bg_x000d_
_x000d_
Copyrighted document. Unauthorized copy, reproduction or use is not permitted.</dc:description>
  <cp:lastModifiedBy>Stefan Kuiumdjiev</cp:lastModifiedBy>
  <cp:revision>582</cp:revision>
  <dcterms:created xsi:type="dcterms:W3CDTF">2018-05-23T13:08:44Z</dcterms:created>
  <dcterms:modified xsi:type="dcterms:W3CDTF">2023-07-06T13:45:17Z</dcterms:modified>
  <cp:category>Technology Fundamentals with C# Course @ SoftUni – https://softuni.bg/courses/technology-fundamentals</cp:category>
</cp:coreProperties>
</file>