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730" r:id="rId4"/>
    <p:sldId id="728" r:id="rId5"/>
    <p:sldId id="420" r:id="rId6"/>
    <p:sldId id="733" r:id="rId7"/>
    <p:sldId id="729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0" r:id="rId17"/>
    <p:sldId id="271" r:id="rId18"/>
    <p:sldId id="272" r:id="rId19"/>
    <p:sldId id="267" r:id="rId20"/>
    <p:sldId id="268" r:id="rId21"/>
    <p:sldId id="269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731" r:id="rId36"/>
    <p:sldId id="73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2F0C359-9290-476C-A188-267A9F061838}">
          <p14:sldIdLst>
            <p14:sldId id="256"/>
            <p14:sldId id="257"/>
          </p14:sldIdLst>
        </p14:section>
        <p14:section name="Линейни структури от данни" id="{B4313D5A-4860-41C6-9ED1-ED09D2CBF358}">
          <p14:sldIdLst>
            <p14:sldId id="730"/>
            <p14:sldId id="728"/>
            <p14:sldId id="420"/>
            <p14:sldId id="733"/>
            <p14:sldId id="729"/>
          </p14:sldIdLst>
        </p14:section>
        <p14:section name="Стекове" id="{4C0A2BF5-49EF-49B2-A251-E79272C1AAE0}">
          <p14:sldIdLst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70"/>
            <p14:sldId id="271"/>
            <p14:sldId id="272"/>
            <p14:sldId id="267"/>
            <p14:sldId id="268"/>
            <p14:sldId id="269"/>
            <p14:sldId id="273"/>
            <p14:sldId id="274"/>
          </p14:sldIdLst>
        </p14:section>
        <p14:section name="Опашка" id="{04BECADB-C72E-434C-BEB7-9CC77409AC7C}">
          <p14:sldIdLst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Обобщение" id="{9A98DF4E-184C-450F-B9CE-FD68AD43BF64}">
          <p14:sldIdLst>
            <p14:sldId id="285"/>
            <p14:sldId id="731"/>
            <p14:sldId id="7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E68461-8E56-16B8-BD0A-FC2CC835EA6B}" v="1531" dt="2023-01-14T16:19:50.330"/>
    <p1510:client id="{5992B379-B65A-DB22-6815-CA68CA218BB1}" v="630" dt="2023-01-14T13:30:24.937"/>
    <p1510:client id="{DD791CBB-6F88-BB84-3DFB-2EE01EA20AB3}" v="182" dt="2023-01-16T20:48:28.68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8" autoAdjust="0"/>
    <p:restoredTop sz="95215" autoAdjust="0"/>
  </p:normalViewPr>
  <p:slideViewPr>
    <p:cSldViewPr showGuides="1">
      <p:cViewPr varScale="1">
        <p:scale>
          <a:sx n="46" d="100"/>
          <a:sy n="46" d="100"/>
        </p:scale>
        <p:origin x="62" y="811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6.7.2023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462B32D-5D5E-4150-914E-70D3D6C612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111480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sz="1200" b="1" dirty="0"/>
              <a:t>Data structures </a:t>
            </a:r>
            <a:r>
              <a:rPr lang="en-US" sz="1200" dirty="0"/>
              <a:t>are representations of data in the computer memory, which allow efficient access and modification.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This is a pretty </a:t>
            </a:r>
            <a:r>
              <a:rPr lang="en-US" sz="1200" b="1" dirty="0"/>
              <a:t>big topic</a:t>
            </a:r>
            <a:r>
              <a:rPr lang="en-US" sz="1200" dirty="0"/>
              <a:t>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Hundreds of books </a:t>
            </a:r>
            <a:r>
              <a:rPr lang="en-US" sz="1200" dirty="0"/>
              <a:t>are written about data structures.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Data structures can be </a:t>
            </a:r>
            <a:r>
              <a:rPr lang="en-US" sz="1200" b="1" dirty="0"/>
              <a:t>linear structures</a:t>
            </a:r>
            <a:r>
              <a:rPr lang="en-US" sz="1200" dirty="0"/>
              <a:t> (such as arrays and lists), </a:t>
            </a:r>
            <a:r>
              <a:rPr lang="en-US" sz="1200" b="1" dirty="0"/>
              <a:t>tree-like structures </a:t>
            </a:r>
            <a:r>
              <a:rPr lang="en-US" sz="1200" dirty="0"/>
              <a:t>(such</a:t>
            </a:r>
            <a:r>
              <a:rPr lang="bg-BG" sz="1200" dirty="0"/>
              <a:t> </a:t>
            </a:r>
            <a:r>
              <a:rPr lang="en-US" sz="1200" dirty="0"/>
              <a:t>as balanced trees), </a:t>
            </a:r>
            <a:r>
              <a:rPr lang="en-US" sz="1200" b="1" dirty="0"/>
              <a:t>graph-like structures </a:t>
            </a:r>
            <a:r>
              <a:rPr lang="en-US" sz="1200" dirty="0"/>
              <a:t>(such as graphs), </a:t>
            </a:r>
            <a:r>
              <a:rPr lang="en-US" sz="1200" b="1" dirty="0"/>
              <a:t>hash-based structures </a:t>
            </a:r>
            <a:r>
              <a:rPr lang="en-US" sz="1200" dirty="0"/>
              <a:t>(such as hash-tables) and others.</a:t>
            </a:r>
          </a:p>
          <a:p>
            <a:pPr>
              <a:lnSpc>
                <a:spcPct val="100000"/>
              </a:lnSpc>
            </a:pPr>
            <a:endParaRPr lang="en-US" sz="1200" dirty="0"/>
          </a:p>
          <a:p>
            <a:pPr>
              <a:lnSpc>
                <a:spcPct val="100000"/>
              </a:lnSpc>
            </a:pPr>
            <a:r>
              <a:rPr lang="en-US" sz="1200" b="1" dirty="0"/>
              <a:t>Linear data types</a:t>
            </a:r>
            <a:r>
              <a:rPr lang="en-US" sz="1200" dirty="0"/>
              <a:t> are the most commonly used data structures in programming.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They represent </a:t>
            </a:r>
            <a:r>
              <a:rPr lang="en-US" sz="1200" b="1" dirty="0"/>
              <a:t>sequences of elements</a:t>
            </a:r>
            <a:r>
              <a:rPr lang="en-US" sz="1200" dirty="0"/>
              <a:t>, which can be ordered or not, indexed or not, linked to the next element or not, etc</a:t>
            </a:r>
            <a:r>
              <a:rPr lang="bg-BG" sz="1200" dirty="0"/>
              <a:t>.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Examples of linear data structures are </a:t>
            </a:r>
            <a:r>
              <a:rPr lang="en-US" sz="1200" b="1" dirty="0"/>
              <a:t>arrays</a:t>
            </a:r>
            <a:r>
              <a:rPr lang="en-US" sz="1200" dirty="0"/>
              <a:t>, </a:t>
            </a:r>
            <a:r>
              <a:rPr lang="en-US" sz="1200" b="1" dirty="0"/>
              <a:t>lists</a:t>
            </a:r>
            <a:r>
              <a:rPr lang="en-US" sz="1200" dirty="0"/>
              <a:t>, </a:t>
            </a:r>
            <a:r>
              <a:rPr lang="en-US" sz="1200" b="1" dirty="0"/>
              <a:t>stacks</a:t>
            </a:r>
            <a:r>
              <a:rPr lang="bg-BG" sz="1200" dirty="0"/>
              <a:t> </a:t>
            </a:r>
            <a:r>
              <a:rPr lang="en-US" sz="1200" dirty="0"/>
              <a:t>and</a:t>
            </a:r>
            <a:r>
              <a:rPr lang="bg-BG" sz="1200" dirty="0"/>
              <a:t> </a:t>
            </a:r>
            <a:r>
              <a:rPr lang="en-US" sz="1200" b="1" dirty="0"/>
              <a:t>queues</a:t>
            </a:r>
            <a:r>
              <a:rPr lang="en-US" sz="1200" dirty="0"/>
              <a:t>.</a:t>
            </a:r>
          </a:p>
          <a:p>
            <a:endParaRPr lang="en-US" dirty="0"/>
          </a:p>
          <a:p>
            <a:r>
              <a:rPr lang="en-US" dirty="0"/>
              <a:t>This is how </a:t>
            </a:r>
            <a:r>
              <a:rPr lang="en-US" b="1" dirty="0"/>
              <a:t>arrays</a:t>
            </a:r>
            <a:r>
              <a:rPr lang="en-US" dirty="0"/>
              <a:t> and </a:t>
            </a:r>
            <a:r>
              <a:rPr lang="en-US" b="1" dirty="0"/>
              <a:t>array-based lists </a:t>
            </a:r>
            <a:r>
              <a:rPr lang="en-US" dirty="0"/>
              <a:t>look like in most programming languages and platforms: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They are </a:t>
            </a:r>
            <a:r>
              <a:rPr lang="en-US" b="1" dirty="0"/>
              <a:t>sequences of elements</a:t>
            </a:r>
            <a:r>
              <a:rPr lang="en-US" dirty="0"/>
              <a:t>, which are directly accessible by their </a:t>
            </a:r>
            <a:r>
              <a:rPr lang="en-US" b="1" dirty="0"/>
              <a:t>position</a:t>
            </a:r>
            <a:r>
              <a:rPr lang="en-US" dirty="0"/>
              <a:t> (which is called "</a:t>
            </a:r>
            <a:r>
              <a:rPr lang="en-US" b="1" dirty="0"/>
              <a:t>index</a:t>
            </a:r>
            <a:r>
              <a:rPr lang="en-US" dirty="0"/>
              <a:t>").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is an example of </a:t>
            </a:r>
            <a:r>
              <a:rPr lang="en-US" b="1" dirty="0"/>
              <a:t>linked-list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consists of </a:t>
            </a:r>
            <a:r>
              <a:rPr lang="en-US" b="1" dirty="0"/>
              <a:t>elements</a:t>
            </a:r>
            <a:r>
              <a:rPr lang="en-US" dirty="0"/>
              <a:t>, where each element knows its </a:t>
            </a:r>
            <a:r>
              <a:rPr lang="en-US" b="1" dirty="0"/>
              <a:t>next element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last element </a:t>
            </a:r>
            <a:r>
              <a:rPr lang="en-US" dirty="0"/>
              <a:t>has "</a:t>
            </a:r>
            <a:r>
              <a:rPr lang="en-US" b="1" dirty="0"/>
              <a:t>null</a:t>
            </a:r>
            <a:r>
              <a:rPr lang="en-US" dirty="0"/>
              <a:t>" (or missing value) as next element.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Unlike array-based lists, linked list </a:t>
            </a:r>
            <a:r>
              <a:rPr lang="en-US" b="1" dirty="0"/>
              <a:t>do not provide direct access by index</a:t>
            </a:r>
            <a:r>
              <a:rPr lang="en-US" dirty="0"/>
              <a:t>.</a:t>
            </a:r>
            <a:endParaRPr lang="bg-BG" dirty="0"/>
          </a:p>
          <a:p>
            <a:pPr marL="0" indent="0">
              <a:buFont typeface="Arial" panose="020B0604020202020204" pitchFamily="34" charset="0"/>
              <a:buNone/>
            </a:pPr>
            <a:endParaRPr lang="bg-B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is an example of </a:t>
            </a:r>
            <a:r>
              <a:rPr lang="en-US" b="1" dirty="0"/>
              <a:t>array-based queue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"</a:t>
            </a:r>
            <a:r>
              <a:rPr lang="en-US" b="1" dirty="0"/>
              <a:t>queue</a:t>
            </a:r>
            <a:r>
              <a:rPr lang="en-US" dirty="0"/>
              <a:t>" data structure works on the principle </a:t>
            </a:r>
            <a:r>
              <a:rPr lang="en-US" b="1" dirty="0"/>
              <a:t>FIFO</a:t>
            </a:r>
            <a:r>
              <a:rPr lang="en-US" dirty="0"/>
              <a:t> (first-in first-out).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Elements are </a:t>
            </a:r>
            <a:r>
              <a:rPr lang="en-US" b="1" dirty="0"/>
              <a:t>appended</a:t>
            </a:r>
            <a:r>
              <a:rPr lang="en-US" dirty="0"/>
              <a:t> in the queue at its </a:t>
            </a:r>
            <a:r>
              <a:rPr lang="en-US" b="1" dirty="0"/>
              <a:t>left end </a:t>
            </a:r>
            <a:r>
              <a:rPr lang="en-US" dirty="0"/>
              <a:t>(at its back). This operation is called "</a:t>
            </a:r>
            <a:r>
              <a:rPr lang="en-US" b="1" dirty="0"/>
              <a:t>enqueue</a:t>
            </a:r>
            <a:r>
              <a:rPr lang="en-US" dirty="0"/>
              <a:t>".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Elements are </a:t>
            </a:r>
            <a:r>
              <a:rPr lang="en-US" b="1" dirty="0"/>
              <a:t>taken </a:t>
            </a:r>
            <a:r>
              <a:rPr lang="en-US" dirty="0"/>
              <a:t>from the queue from its</a:t>
            </a:r>
            <a:r>
              <a:rPr lang="en-US" b="1" dirty="0"/>
              <a:t> right end </a:t>
            </a:r>
            <a:r>
              <a:rPr lang="en-US" dirty="0"/>
              <a:t>(from its front). This operation is called "</a:t>
            </a:r>
            <a:r>
              <a:rPr lang="en-US" b="1" dirty="0"/>
              <a:t>dequeue</a:t>
            </a:r>
            <a:r>
              <a:rPr lang="en-US" dirty="0"/>
              <a:t>".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shall </a:t>
            </a:r>
            <a:r>
              <a:rPr lang="en-US" b="1" dirty="0"/>
              <a:t>master the linear data structures </a:t>
            </a:r>
            <a:r>
              <a:rPr lang="en-US" dirty="0"/>
              <a:t>in detail in the advanced programming modules at </a:t>
            </a:r>
            <a:r>
              <a:rPr lang="en-US" b="1" dirty="0"/>
              <a:t>SoftUni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6E65D95-7F2C-4782-8DA3-FE29C1786F2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8758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simple </a:t>
            </a:r>
            <a:r>
              <a:rPr lang="en-US" b="1" dirty="0"/>
              <a:t>example</a:t>
            </a:r>
            <a:r>
              <a:rPr lang="en-US" dirty="0"/>
              <a:t>, which illustrates the </a:t>
            </a:r>
            <a:r>
              <a:rPr lang="en-US" b="1" dirty="0"/>
              <a:t>"list" data structure</a:t>
            </a:r>
            <a:r>
              <a:rPr lang="en-US" dirty="0"/>
              <a:t>.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dirty="0"/>
              <a:t>We have a </a:t>
            </a:r>
            <a:r>
              <a:rPr lang="en-US" b="1" dirty="0"/>
              <a:t>list of numbers</a:t>
            </a:r>
            <a:r>
              <a:rPr lang="en-US" dirty="0"/>
              <a:t>, representing a sequence of income amounts.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dirty="0"/>
              <a:t>This is how the list looks like in the memory.</a:t>
            </a:r>
          </a:p>
          <a:p>
            <a:pPr marL="171450" indent="-1714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/>
              <a:t>It is an </a:t>
            </a:r>
            <a:r>
              <a:rPr lang="en-US" b="1" dirty="0"/>
              <a:t>indexed structure</a:t>
            </a:r>
            <a:r>
              <a:rPr lang="en-US" dirty="0"/>
              <a:t>: each element has a unique </a:t>
            </a:r>
            <a:r>
              <a:rPr lang="en-US" b="1" dirty="0"/>
              <a:t>index</a:t>
            </a:r>
            <a:r>
              <a:rPr lang="en-US" dirty="0"/>
              <a:t>, a number in the range from 0 to the size of the list minus one.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b="0" dirty="0"/>
              <a:t>This is how we can </a:t>
            </a:r>
            <a:r>
              <a:rPr lang="en-US" b="1" dirty="0"/>
              <a:t>append</a:t>
            </a:r>
            <a:r>
              <a:rPr lang="en-US" dirty="0"/>
              <a:t> a new income.</a:t>
            </a: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/>
          </a:p>
          <a:p>
            <a:pPr marL="0" indent="0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None/>
            </a:pPr>
            <a:r>
              <a:rPr lang="en-US" b="0" dirty="0"/>
              <a:t>This is how we can </a:t>
            </a:r>
            <a:r>
              <a:rPr lang="en-US" b="1" dirty="0"/>
              <a:t>modify</a:t>
            </a:r>
            <a:r>
              <a:rPr lang="en-US" dirty="0"/>
              <a:t> an existing income, by its </a:t>
            </a:r>
            <a:r>
              <a:rPr lang="en-US" b="1" dirty="0"/>
              <a:t>index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8C44770-C2DD-4026-960B-6114EA43A30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37196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5EA5CA4-3987-4866-97D0-664471004D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83332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2BE7A0F-30E1-4FF8-B305-1061A514F5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066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F8B09E7-48B2-4964-86EF-E54893F6C1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4967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F2D31C-452D-42BA-BEFE-1D2C2FC637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9992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A74A933-AA1F-4169-8E52-672F4D1728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2539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67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3#0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3#1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3#2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3#3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3#4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4#7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550" dirty="0">
                <a:ea typeface="+mn-lt"/>
                <a:cs typeface="+mn-lt"/>
              </a:rPr>
              <a:t>Последователност от елементи</a:t>
            </a:r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50" dirty="0"/>
              <a:t>Стек и опашка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950" dirty="0">
                <a:ea typeface="+mn-lt"/>
                <a:cs typeface="+mn-lt"/>
              </a:rPr>
              <a:t>Софтуерен университет</a:t>
            </a:r>
            <a:endParaRPr lang="en-US" sz="1950" b="0" dirty="0">
              <a:ea typeface="+mn-lt"/>
              <a:cs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2750" dirty="0">
                <a:ea typeface="+mn-lt"/>
                <a:cs typeface="+mn-lt"/>
              </a:rPr>
              <a:t>СофтУни</a:t>
            </a:r>
            <a:endParaRPr lang="en-US" sz="2750" b="0" dirty="0">
              <a:ea typeface="+mn-lt"/>
              <a:cs typeface="+mn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525" y="5347472"/>
            <a:ext cx="3252062" cy="437098"/>
          </a:xfrm>
        </p:spPr>
        <p:txBody>
          <a:bodyPr/>
          <a:lstStyle/>
          <a:p>
            <a:r>
              <a:rPr lang="en-US" sz="2350" dirty="0">
                <a:ea typeface="+mn-lt"/>
                <a:cs typeface="+mn-lt"/>
              </a:rPr>
              <a:t>Преподавателски екип</a:t>
            </a:r>
            <a:endParaRPr lang="en-US" sz="2350" b="0" dirty="0">
              <a:ea typeface="+mn-lt"/>
              <a:cs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329919" y="2204864"/>
            <a:ext cx="5532165" cy="2044998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0</a:t>
              </a:r>
              <a:endParaRPr lang="en-US" sz="3999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1</a:t>
              </a:r>
              <a:endParaRPr lang="en-US" sz="3999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2</a:t>
              </a:r>
              <a:endParaRPr lang="en-US" sz="3999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3</a:t>
              </a:r>
              <a:endParaRPr lang="en-US" sz="3999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61637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4</a:t>
              </a:r>
              <a:endParaRPr lang="en-US" sz="3999" dirty="0"/>
            </a:p>
          </p:txBody>
        </p:sp>
      </p:grpSp>
    </p:spTree>
    <p:extLst>
      <p:ext uri="{BB962C8B-B14F-4D97-AF65-F5344CB8AC3E}">
        <p14:creationId xmlns:p14="http://schemas.microsoft.com/office/powerpoint/2010/main" val="248646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7"/>
          <p:cNvSpPr txBox="1">
            <a:spLocks/>
          </p:cNvSpPr>
          <p:nvPr/>
        </p:nvSpPr>
        <p:spPr>
          <a:xfrm>
            <a:off x="4877116" y="2944869"/>
            <a:ext cx="1828324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122032" y="1497446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2122031" y="1497446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2122031" y="1497446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621" rtl="0">
              <a:lnSpc>
                <a:spcPct val="90000"/>
              </a:lnSpc>
              <a:spcBef>
                <a:spcPct val="0"/>
              </a:spcBef>
            </a:pPr>
            <a:r>
              <a:rPr lang="en-US" sz="3750" b="1" kern="1200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Push() –</a:t>
            </a:r>
            <a:r>
              <a:rPr lang="en-US" sz="3750" b="1" kern="1200" dirty="0">
                <a:solidFill>
                  <a:schemeClr val="bg2"/>
                </a:solidFill>
                <a:latin typeface="+mj-lt"/>
                <a:ea typeface="+mn-ea"/>
                <a:cs typeface="Calibri"/>
              </a:rPr>
              <a:t>Вкарване</a:t>
            </a:r>
            <a:r>
              <a:rPr lang="en-US" sz="3750" b="1" kern="1200" dirty="0">
                <a:solidFill>
                  <a:schemeClr val="bg2"/>
                </a:solidFill>
                <a:latin typeface="Calibri"/>
              </a:rPr>
              <a:t> на елемент в края</a:t>
            </a:r>
            <a:endParaRPr lang="en-US" sz="3750" b="1" kern="1200" dirty="0">
              <a:solidFill>
                <a:schemeClr val="bg2"/>
              </a:solidFill>
              <a:latin typeface="Calibri"/>
              <a:cs typeface="Calibri"/>
            </a:endParaRP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0</a:t>
            </a:r>
          </a:p>
        </p:txBody>
      </p:sp>
      <p:sp>
        <p:nvSpPr>
          <p:cNvPr id="15" name="Title 3"/>
          <p:cNvSpPr txBox="1">
            <a:spLocks/>
          </p:cNvSpPr>
          <p:nvPr/>
        </p:nvSpPr>
        <p:spPr>
          <a:xfrm>
            <a:off x="6639733" y="3407029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6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1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2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7117" y="2971919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199" b="1" dirty="0">
                <a:latin typeface="Consolas" panose="020B0609020204030204" pitchFamily="49" charset="0"/>
                <a:cs typeface="Consolas" panose="020B0609020204030204" pitchFamily="49" charset="0"/>
              </a:rPr>
              <a:t>Stack&lt;int&gt;</a:t>
            </a:r>
          </a:p>
          <a:p>
            <a:pPr algn="ctr"/>
            <a:endParaRPr lang="en-US" sz="1999" dirty="0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DF59AFE2-54DA-4877-A3D4-FFD1E114D0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427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2.22222E-6 L 0.11773 2.22222E-6 C 0.16983 2.22222E-6 0.23547 0.14074 0.23547 0.25625 L 0.23547 0.51528 " pathEditMode="relative" rAng="0" ptsTypes="AAAA">
                                      <p:cBhvr>
                                        <p:cTn id="1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57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0117E-6 -4.81481E-6 L 0.11773 -4.81481E-6 C 0.1697 -4.81481E-6 0.23547 0.11343 0.23547 0.20625 L 0.23547 0.41528 " pathEditMode="relative" rAng="0" ptsTypes="AAAA">
                                      <p:cBhvr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4" y="20764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3217E-6 -4.81481E-6 L 0.11747 -4.81481E-6 C 0.16944 -4.81481E-6 0.23495 0.08542 0.23495 0.15602 L 0.23495 0.31528 " pathEditMode="relative" rAng="0" ptsTypes="AAAA">
                                      <p:cBhvr>
                                        <p:cTn id="3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48" y="15764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9" grpId="0" animBg="1"/>
      <p:bldP spid="9" grpId="1" animBg="1"/>
      <p:bldP spid="10" grpId="0" animBg="1"/>
      <p:bldP spid="16" grpId="0" animBg="1"/>
      <p:bldP spid="16" grpId="1" animBg="1"/>
      <p:bldP spid="17" grpId="0" animBg="1"/>
      <p:bldP spid="17" grpId="1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/>
          <p:cNvSpPr txBox="1">
            <a:spLocks/>
          </p:cNvSpPr>
          <p:nvPr/>
        </p:nvSpPr>
        <p:spPr>
          <a:xfrm>
            <a:off x="4877116" y="2944869"/>
            <a:ext cx="1828324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4985086" y="3656638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2</a:t>
            </a:r>
          </a:p>
        </p:txBody>
      </p:sp>
      <p:sp>
        <p:nvSpPr>
          <p:cNvPr id="11" name="Text Placeholder 7"/>
          <p:cNvSpPr txBox="1">
            <a:spLocks/>
          </p:cNvSpPr>
          <p:nvPr/>
        </p:nvSpPr>
        <p:spPr>
          <a:xfrm>
            <a:off x="4985087" y="4344979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10</a:t>
            </a:r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5088" y="5032205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1" algn="l" defTabSz="1218621" rtl="0">
              <a:lnSpc>
                <a:spcPct val="90000"/>
              </a:lnSpc>
              <a:spcBef>
                <a:spcPct val="0"/>
              </a:spcBef>
            </a:pPr>
            <a:r>
              <a:rPr lang="en-US" sz="3150" b="1" kern="1200" dirty="0">
                <a:solidFill>
                  <a:schemeClr val="bg2"/>
                </a:solidFill>
                <a:latin typeface="+mj-lt"/>
                <a:ea typeface="+mn-ea"/>
                <a:cs typeface="Consolas" panose="020B0609020204030204" pitchFamily="49" charset="0"/>
              </a:rPr>
              <a:t>Pop() – Премахане и връщане на последния елемент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733" y="3407029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3</a:t>
            </a:r>
          </a:p>
        </p:txBody>
      </p:sp>
      <p:sp>
        <p:nvSpPr>
          <p:cNvPr id="25" name="Text Placeholder 7"/>
          <p:cNvSpPr txBox="1">
            <a:spLocks/>
          </p:cNvSpPr>
          <p:nvPr/>
        </p:nvSpPr>
        <p:spPr>
          <a:xfrm>
            <a:off x="8533764" y="3335463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1</a:t>
            </a: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77117" y="2971919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sz="2199" dirty="0"/>
              <a:t>Stack&lt;int&gt;</a:t>
            </a:r>
          </a:p>
          <a:p>
            <a:endParaRPr lang="en-US" sz="1999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4335CA4-3C7A-4687-9878-35A24B89CA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188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3.7037E-7 L -0.00052 -0.16019 C -0.00052 -0.23056 0.0775 -0.32014 0.14197 -0.32014 L 0.28745 -0.32014 " pathEditMode="relative" rAng="16200000" ptsTypes="AAAA">
                                      <p:cBhvr>
                                        <p:cTn id="6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1599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2.59259E-6 L -0.00052 -0.21041 C -0.00052 -0.30301 0.07867 -0.42222 0.14288 -0.42222 L 0.28732 -0.42222 " pathEditMode="relative" rAng="16200000" ptsTypes="AAAA">
                                      <p:cBhvr>
                                        <p:cTn id="19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392" y="-2111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1" grpId="0" animBg="1"/>
      <p:bldP spid="11" grpId="1" animBg="1"/>
      <p:bldP spid="24" grpId="0" animBg="1"/>
      <p:bldP spid="25" grpId="0" animBg="1"/>
      <p:bldP spid="26" grpId="0" animBg="1"/>
      <p:bldP spid="2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Placeholder 7"/>
          <p:cNvSpPr txBox="1">
            <a:spLocks/>
          </p:cNvSpPr>
          <p:nvPr/>
        </p:nvSpPr>
        <p:spPr>
          <a:xfrm>
            <a:off x="8533764" y="332577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1</a:t>
            </a:r>
          </a:p>
        </p:txBody>
      </p:sp>
      <p:sp>
        <p:nvSpPr>
          <p:cNvPr id="13" name="Text Placeholder 7"/>
          <p:cNvSpPr txBox="1">
            <a:spLocks/>
          </p:cNvSpPr>
          <p:nvPr/>
        </p:nvSpPr>
        <p:spPr>
          <a:xfrm>
            <a:off x="4877116" y="2944869"/>
            <a:ext cx="1828324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9" name="Text Placeholder 7"/>
          <p:cNvSpPr txBox="1">
            <a:spLocks/>
          </p:cNvSpPr>
          <p:nvPr/>
        </p:nvSpPr>
        <p:spPr>
          <a:xfrm>
            <a:off x="4985088" y="5032205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4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877117" y="2971919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sz="2199" dirty="0"/>
              <a:t>Stack&lt;int&gt;</a:t>
            </a:r>
          </a:p>
          <a:p>
            <a:endParaRPr lang="en-US" sz="1999" dirty="0"/>
          </a:p>
        </p:txBody>
      </p:sp>
      <p:sp>
        <p:nvSpPr>
          <p:cNvPr id="23" name="Title 3"/>
          <p:cNvSpPr txBox="1">
            <a:spLocks/>
          </p:cNvSpPr>
          <p:nvPr/>
        </p:nvSpPr>
        <p:spPr>
          <a:xfrm>
            <a:off x="6639733" y="3407029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4985086" y="5032205"/>
            <a:ext cx="1612385" cy="553854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noProof="1"/>
              <a:t>5</a:t>
            </a:r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197536" y="-8630"/>
            <a:ext cx="9575103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lvl="1">
              <a:lnSpc>
                <a:spcPct val="90000"/>
              </a:lnSpc>
              <a:spcBef>
                <a:spcPct val="0"/>
              </a:spcBef>
            </a:pPr>
            <a:r>
              <a:rPr lang="en-US" sz="375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Peek() </a:t>
            </a:r>
            <a:r>
              <a:rPr lang="bg-BG" sz="375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–</a:t>
            </a:r>
            <a:r>
              <a:rPr lang="en-US" sz="3750" b="1" dirty="0">
                <a:solidFill>
                  <a:schemeClr val="bg2"/>
                </a:solidFill>
                <a:latin typeface="+mj-lt"/>
                <a:cs typeface="Consolas" panose="020B0609020204030204" pitchFamily="49" charset="0"/>
              </a:rPr>
              <a:t> Връщане на последния елемент</a:t>
            </a:r>
            <a:endParaRPr lang="en-US" sz="3799" b="1" dirty="0">
              <a:solidFill>
                <a:schemeClr val="bg2"/>
              </a:solidFill>
              <a:latin typeface="+mj-lt"/>
              <a:cs typeface="Consolas" panose="020B0609020204030204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6CBCF53-F163-434C-8115-BEC7523DE3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9376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-0.00162 L -0.00065 -0.24027 C -0.00065 -0.34722 0.06148 -0.47939 0.11188 -0.47939 L 0.22428 -0.47939 " pathEditMode="relative" rAng="16200000" ptsTypes="AAAA">
                                      <p:cBhvr>
                                        <p:cTn id="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40" y="-2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0C8378-A935-456E-9D60-5FB9D10EC9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Създайте програма, която:</a:t>
            </a:r>
            <a:endParaRPr lang="bg-BG" dirty="0"/>
          </a:p>
          <a:p>
            <a:pPr lvl="1" indent="-360045"/>
            <a:r>
              <a:rPr lang="en-US" sz="3400" dirty="0"/>
              <a:t>Чете </a:t>
            </a:r>
            <a:r>
              <a:rPr lang="en-US" sz="3400" b="1" dirty="0">
                <a:solidFill>
                  <a:schemeClr val="bg1"/>
                </a:solidFill>
              </a:rPr>
              <a:t>вход от низ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Обръща</a:t>
            </a:r>
            <a:r>
              <a:rPr lang="en-US" sz="3400" dirty="0"/>
              <a:t> го чрез </a:t>
            </a:r>
            <a:r>
              <a:rPr lang="en-US" sz="3400" b="1" dirty="0">
                <a:solidFill>
                  <a:schemeClr val="bg1"/>
                </a:solidFill>
              </a:rPr>
              <a:t>стек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Обратен низ</a:t>
            </a:r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127449" y="3534030"/>
            <a:ext cx="2285405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I Love C#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4305586" y="3534030"/>
            <a:ext cx="2459809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#C evoL I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3622352" y="3653294"/>
            <a:ext cx="473738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127448" y="4584328"/>
            <a:ext cx="3999458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Stacks and Queues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119582" y="4584328"/>
            <a:ext cx="4028867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seueuQ dna skcatS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5398611" y="4703567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1110B29F-F5D7-4220-9455-E923000692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45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Решение: </a:t>
            </a:r>
            <a:r>
              <a:rPr lang="en-US" sz="3950" dirty="0">
                <a:ea typeface="+mj-lt"/>
                <a:cs typeface="+mj-lt"/>
              </a:rPr>
              <a:t>Обратен низ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42396" y="1269000"/>
            <a:ext cx="10707211" cy="495657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107972" rIns="179953" bIns="107972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var stack =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Stack&lt;char&gt;()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foreach (var ch in input)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ch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while (stack.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!= 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Console.Write(stack.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Pop()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0EC7E3C-5CAB-4F81-A1ED-6B77398ACE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670098-61F6-4EC1-8CAA-24FCEF06A645}"/>
              </a:ext>
            </a:extLst>
          </p:cNvPr>
          <p:cNvSpPr txBox="1"/>
          <p:nvPr/>
        </p:nvSpPr>
        <p:spPr>
          <a:xfrm>
            <a:off x="763389" y="6354000"/>
            <a:ext cx="10589042" cy="3692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750" dirty="0">
                <a:ea typeface="+mn-lt"/>
                <a:cs typeface="+mn-lt"/>
              </a:rPr>
              <a:t>Тествайте решението в Judge: </a:t>
            </a:r>
            <a:r>
              <a:rPr lang="en-US" sz="1750" dirty="0"/>
              <a:t>: </a:t>
            </a:r>
            <a:r>
              <a:rPr lang="en-US" sz="1750" u="sng" dirty="0">
                <a:hlinkClick r:id="rId2"/>
              </a:rPr>
              <a:t>https://judge.softuni.org/Contests/Practice/Index/4153#0</a:t>
            </a:r>
            <a:endParaRPr lang="en-US" sz="175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0136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Стек – Методи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301890" y="1764726"/>
            <a:ext cx="9337927" cy="36950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79953" tIns="107972" rIns="179953" bIns="107972">
            <a:spAutoFit/>
          </a:bodyPr>
          <a:lstStyle/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Stack&lt;int&gt; stack = new Stack&lt;int&gt;();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count = 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exists = 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array = 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spcBef>
                <a:spcPts val="300"/>
              </a:spcBef>
              <a:spcAft>
                <a:spcPts val="3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A8BE2755-DD43-4BBD-A53A-87E401906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0474" y="3445166"/>
            <a:ext cx="2624235" cy="882424"/>
          </a:xfrm>
          <a:prstGeom prst="wedgeRoundRectCallout">
            <a:avLst>
              <a:gd name="adj1" fmla="val -75343"/>
              <a:gd name="adj2" fmla="val 225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Запазва реда на елементите</a:t>
            </a:r>
            <a:endParaRPr lang="bg-BG" dirty="0"/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5777F8E0-74BE-4B58-A63F-5981A6BC8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4469" y="4418742"/>
            <a:ext cx="4001532" cy="467078"/>
          </a:xfrm>
          <a:prstGeom prst="wedgeRoundRectCallout">
            <a:avLst>
              <a:gd name="adj1" fmla="val -67769"/>
              <a:gd name="adj2" fmla="val -108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>
                <a:solidFill>
                  <a:srgbClr val="FFFFFF"/>
                </a:solidFill>
              </a:rPr>
              <a:t>Премахва всички елементи 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239B825E-9D70-48CE-8665-7476E9704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9435" y="5023362"/>
            <a:ext cx="2982110" cy="872773"/>
          </a:xfrm>
          <a:prstGeom prst="wedgeRoundRectCallout">
            <a:avLst>
              <a:gd name="adj1" fmla="val -70512"/>
              <a:gd name="adj2" fmla="val -361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50" b="1" dirty="0">
                <a:solidFill>
                  <a:srgbClr val="FFFFFF"/>
                </a:solidFill>
                <a:cs typeface="Calibri"/>
              </a:rPr>
              <a:t>Преоразмерява</a:t>
            </a:r>
            <a:r>
              <a:rPr lang="en-US" sz="2350" b="1" dirty="0">
                <a:solidFill>
                  <a:srgbClr val="FFFFFF"/>
                </a:solidFill>
                <a:cs typeface="Calibri"/>
              </a:rPr>
              <a:t> вътрешния масив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577FC83-3A27-48B7-BCD1-8638315935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9321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B93911-FAA1-45B7-B4B1-345F64D17E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buClr>
                <a:schemeClr val="tx1"/>
              </a:buClr>
            </a:pPr>
            <a:r>
              <a:rPr lang="en-US" sz="3600" dirty="0">
                <a:solidFill>
                  <a:srgbClr val="234465"/>
                </a:solidFill>
              </a:rPr>
              <a:t>Пресметнете </a:t>
            </a:r>
            <a:r>
              <a:rPr lang="en-US" sz="3600" b="1" dirty="0">
                <a:solidFill>
                  <a:schemeClr val="bg1"/>
                </a:solidFill>
              </a:rPr>
              <a:t>сумата на числата от стека</a:t>
            </a:r>
            <a:endParaRPr lang="bg-BG" dirty="0">
              <a:solidFill>
                <a:schemeClr val="bg1"/>
              </a:solidFill>
            </a:endParaRPr>
          </a:p>
          <a:p>
            <a:pPr marL="899795" lvl="1" indent="-456565">
              <a:buClr>
                <a:schemeClr val="tx1"/>
              </a:buClr>
            </a:pPr>
            <a:r>
              <a:rPr lang="en-US" sz="3400" dirty="0">
                <a:cs typeface="Calibri"/>
              </a:rPr>
              <a:t>Преди това ще получавате команди </a:t>
            </a:r>
            <a:endParaRPr lang="bg-BG" sz="3400" dirty="0">
              <a:solidFill>
                <a:srgbClr val="234465"/>
              </a:solidFill>
              <a:cs typeface="Calibri"/>
            </a:endParaRPr>
          </a:p>
          <a:p>
            <a:pPr marL="1255395" lvl="2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b="1" dirty="0"/>
              <a:t>:</a:t>
            </a:r>
            <a:r>
              <a:rPr lang="en-US" sz="3200" dirty="0"/>
              <a:t> добавя две числа</a:t>
            </a:r>
            <a:endParaRPr lang="en-US" dirty="0"/>
          </a:p>
          <a:p>
            <a:pPr marL="1255395" lvl="2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Remove</a:t>
            </a:r>
            <a:r>
              <a:rPr lang="en-US" sz="3200" dirty="0"/>
              <a:t>: премахва n на брой числа</a:t>
            </a:r>
            <a:endParaRPr lang="en-US" sz="3200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Задача: Сума на стек</a:t>
            </a: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1509301" y="4267420"/>
            <a:ext cx="1677593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anose="020B0609020204030204" pitchFamily="49" charset="0"/>
              </a:rPr>
              <a:t>1 2 3 4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adD 5 6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REmove 3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eNd</a:t>
            </a:r>
            <a:endParaRPr lang="en-US" sz="3999" b="1" noProof="1">
              <a:latin typeface="Consolas" panose="020B0609020204030204" pitchFamily="49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4263338" y="4821275"/>
            <a:ext cx="1447423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Sum: 6</a:t>
            </a:r>
            <a:endParaRPr lang="it-IT" sz="3999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3488248" y="4901918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6245362" y="4082802"/>
            <a:ext cx="2046942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anose="020B0609020204030204" pitchFamily="49" charset="0"/>
              </a:rPr>
              <a:t>3 5 8 4 1 9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add 19 32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remove 10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add 89 22</a:t>
            </a:r>
          </a:p>
          <a:p>
            <a:r>
              <a:rPr lang="en-US" sz="2399" b="1" dirty="0">
                <a:latin typeface="Consolas" panose="020B0609020204030204" pitchFamily="49" charset="0"/>
              </a:rPr>
              <a:t>end</a:t>
            </a:r>
            <a:endParaRPr lang="en-US" sz="4799" b="1" noProof="1">
              <a:latin typeface="Consolas" panose="020B0609020204030204" pitchFamily="49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9368749" y="4821275"/>
            <a:ext cx="1675963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Sum: 192</a:t>
            </a:r>
            <a:endParaRPr lang="it-IT" sz="3999" b="1" noProof="1">
              <a:latin typeface="Consolas" panose="020B0609020204030204" pitchFamily="49" charset="0"/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8593658" y="4901918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5460AF3F-98BF-499F-B53A-D780FE1ED1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271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26" grpId="0" animBg="1"/>
      <p:bldP spid="27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Решение: </a:t>
            </a:r>
            <a:r>
              <a:rPr lang="en-US" sz="3950" dirty="0">
                <a:ea typeface="+mj-lt"/>
                <a:cs typeface="+mj-lt"/>
              </a:rPr>
              <a:t>Сума на стек (1)</a:t>
            </a:r>
            <a:endParaRPr lang="bg-BG" sz="3950" dirty="0">
              <a:cs typeface="Calibri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91944" y="1336536"/>
            <a:ext cx="11771705" cy="517046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var input =    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	Console.ReadLine().Split().Select(int.Parse).ToArray();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Stack&lt;int&gt; stack = new Stack&lt;int&gt;(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input</a:t>
            </a:r>
            <a:r>
              <a:rPr lang="en-US" sz="2550" b="1" noProof="1">
                <a:latin typeface="Consolas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var commandInfo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while (commandInfo != "end")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 var tokens = commandInfo.Split();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 var command = tokens[0].ToLower();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 if (command == "add")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   // </a:t>
            </a:r>
            <a:r>
              <a:rPr lang="en-US" sz="2550" b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TODO: Парсваме числата и ги добавяме</a:t>
            </a:r>
            <a:endParaRPr lang="bg-BG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 else if(…)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2491C20-42DA-41D3-B42B-0D9F5A706F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600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62443" y="1179000"/>
            <a:ext cx="11067117" cy="51707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else if(command == "remove")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  </a:t>
            </a:r>
            <a:r>
              <a:rPr lang="en-US" sz="2599" b="1" noProof="1">
                <a:latin typeface="Consolas" panose="020B0609020204030204" pitchFamily="49" charset="0"/>
              </a:rPr>
              <a:t>var</a:t>
            </a:r>
            <a:r>
              <a:rPr lang="en-US" sz="2599" b="1" dirty="0">
                <a:latin typeface="Consolas" panose="020B0609020204030204" pitchFamily="49" charset="0"/>
              </a:rPr>
              <a:t> countOfRemovedNums = int.Parse(tokens[1]);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  if (stack.Count &lt; countOfRemovedNums)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    </a:t>
            </a:r>
            <a:r>
              <a:rPr lang="en-US" sz="2599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sz="2599" b="1" dirty="0">
                <a:latin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  for (int i = 0; i &lt; countOfRemovedNums;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      </a:t>
            </a:r>
            <a:r>
              <a:rPr lang="en-US" sz="2599" b="1" noProof="1">
                <a:latin typeface="Consolas" panose="020B0609020204030204" pitchFamily="49" charset="0"/>
              </a:rPr>
              <a:t>stack.Pop();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anose="020B0609020204030204" pitchFamily="49" charset="0"/>
              </a:rPr>
              <a:t>  commandInfo = Console.ReadLine().ToLower();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anose="020B0609020204030204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599" b="1" noProof="1">
              <a:latin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anose="020B0609020204030204" pitchFamily="49" charset="0"/>
              </a:rPr>
              <a:t>var sum = stack.Sum();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anose="020B0609020204030204" pitchFamily="49" charset="0"/>
              </a:rPr>
              <a:t>Console.WriteLine($"Sum: {sum}");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Решение</a:t>
            </a:r>
            <a:r>
              <a:rPr lang="en-US" sz="3950" dirty="0"/>
              <a:t>: </a:t>
            </a:r>
            <a:r>
              <a:rPr lang="en-US" sz="3950" dirty="0">
                <a:ea typeface="+mj-lt"/>
                <a:cs typeface="+mj-lt"/>
              </a:rPr>
              <a:t>Сума на стек</a:t>
            </a:r>
            <a:r>
              <a:rPr lang="en-US" sz="3950" dirty="0"/>
              <a:t> (2)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68EAAB3-F170-4F50-BE18-CD52CB7BBB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D9AC15-802F-4F4F-A1B9-C62F084FA079}"/>
              </a:ext>
            </a:extLst>
          </p:cNvPr>
          <p:cNvSpPr txBox="1"/>
          <p:nvPr/>
        </p:nvSpPr>
        <p:spPr>
          <a:xfrm>
            <a:off x="763389" y="6344764"/>
            <a:ext cx="10589042" cy="3692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750" dirty="0">
                <a:ea typeface="+mn-lt"/>
                <a:cs typeface="+mn-lt"/>
              </a:rPr>
              <a:t>Тествайте решението в Judge: </a:t>
            </a:r>
            <a:r>
              <a:rPr lang="en-US" sz="1750" u="sng" dirty="0">
                <a:hlinkClick r:id="rId2"/>
              </a:rPr>
              <a:t>https://judge.softuni.org/Contests/Practice/Index/4153#1</a:t>
            </a:r>
            <a:endParaRPr lang="en-US" sz="175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368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379590" cy="5561125"/>
          </a:xfrm>
          <a:noFill/>
          <a:ln>
            <a:noFill/>
          </a:ln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>
                <a:ea typeface="+mn-lt"/>
                <a:cs typeface="+mn-lt"/>
              </a:rPr>
              <a:t>Създайте 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прост </a:t>
            </a:r>
            <a:r>
              <a:rPr lang="bg-BG" sz="3600" b="1" dirty="0">
                <a:solidFill>
                  <a:schemeClr val="bg1"/>
                </a:solidFill>
                <a:ea typeface="+mn-lt"/>
                <a:cs typeface="+mn-lt"/>
              </a:rPr>
              <a:t>калкулатор</a:t>
            </a:r>
            <a:r>
              <a:rPr lang="en-US" sz="3600" dirty="0">
                <a:ea typeface="+mn-lt"/>
                <a:cs typeface="+mn-lt"/>
              </a:rPr>
              <a:t>, който може да пресмята </a:t>
            </a:r>
            <a:br>
              <a:rPr lang="en-US" sz="3600" dirty="0">
                <a:ea typeface="+mn-lt"/>
                <a:cs typeface="+mn-lt"/>
              </a:rPr>
            </a:br>
            <a:r>
              <a:rPr lang="en-US" sz="3600" dirty="0">
                <a:ea typeface="+mn-lt"/>
                <a:cs typeface="+mn-lt"/>
              </a:rPr>
              <a:t>прости изра</a:t>
            </a:r>
            <a:r>
              <a:rPr lang="bg-BG" sz="3600" dirty="0">
                <a:ea typeface="+mn-lt"/>
                <a:cs typeface="+mn-lt"/>
              </a:rPr>
              <a:t>з</a:t>
            </a:r>
            <a:r>
              <a:rPr lang="en-US" sz="3600" dirty="0">
                <a:ea typeface="+mn-lt"/>
                <a:cs typeface="+mn-lt"/>
              </a:rPr>
              <a:t>и (само събиране и изваждане)</a:t>
            </a:r>
            <a:endParaRPr lang="bg-BG" dirty="0">
              <a:ea typeface="+mn-lt"/>
              <a:cs typeface="+mn-lt"/>
            </a:endParaRPr>
          </a:p>
          <a:p>
            <a:pPr marL="360045" indent="-360045"/>
            <a:endParaRPr lang="en-US" sz="3600" dirty="0">
              <a:ea typeface="+mn-lt"/>
              <a:cs typeface="+mn-lt"/>
            </a:endParaRPr>
          </a:p>
          <a:p>
            <a:pPr marL="360045" indent="-360045"/>
            <a:endParaRPr lang="en-US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Задача: Прост </a:t>
            </a:r>
            <a:r>
              <a:rPr lang="bg-BG" sz="3950" dirty="0"/>
              <a:t>калкулатор</a:t>
            </a:r>
            <a:endParaRPr lang="en-US" sz="3950" dirty="0"/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1687149" y="2861043"/>
            <a:ext cx="4329528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2 + 5 + 10 – 2 - 1</a:t>
            </a: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7258309" y="2869221"/>
            <a:ext cx="718249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14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35" name="Right Arrow 34"/>
          <p:cNvSpPr/>
          <p:nvPr/>
        </p:nvSpPr>
        <p:spPr>
          <a:xfrm>
            <a:off x="6399038" y="2981827"/>
            <a:ext cx="473738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/>
          <p:cNvSpPr>
            <a:spLocks noChangeArrowheads="1"/>
          </p:cNvSpPr>
          <p:nvPr/>
        </p:nvSpPr>
        <p:spPr bwMode="auto">
          <a:xfrm>
            <a:off x="3794542" y="3654314"/>
            <a:ext cx="2220423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2 – 2 + 5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7395267" y="3648265"/>
            <a:ext cx="444335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5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6399038" y="3767504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41E66C-22DD-4D0F-9CD0-614916898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542" y="4441536"/>
            <a:ext cx="2220423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2 – </a:t>
            </a:r>
            <a:r>
              <a:rPr lang="bg-BG" sz="3199" b="1" noProof="1">
                <a:latin typeface="Consolas" panose="020B0609020204030204" pitchFamily="49" charset="0"/>
              </a:rPr>
              <a:t>1</a:t>
            </a:r>
            <a:r>
              <a:rPr lang="en-US" sz="3199" b="1" noProof="1">
                <a:latin typeface="Consolas" panose="020B0609020204030204" pitchFamily="49" charset="0"/>
              </a:rPr>
              <a:t> + 5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2B03C3-49C9-48C9-BDBC-3F008E335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5267" y="4435487"/>
            <a:ext cx="444335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anose="020B0609020204030204" pitchFamily="49" charset="0"/>
              </a:rPr>
              <a:t>6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37">
            <a:extLst>
              <a:ext uri="{FF2B5EF4-FFF2-40B4-BE49-F238E27FC236}">
                <a16:creationId xmlns:a16="http://schemas.microsoft.com/office/drawing/2014/main" id="{0F657685-280A-4E6B-B645-086AF28F29F7}"/>
              </a:ext>
            </a:extLst>
          </p:cNvPr>
          <p:cNvSpPr/>
          <p:nvPr/>
        </p:nvSpPr>
        <p:spPr>
          <a:xfrm>
            <a:off x="6399038" y="4554726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9EE8BE-A604-44FA-8791-100D92793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4542" y="5228758"/>
            <a:ext cx="2220423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2 – </a:t>
            </a:r>
            <a:r>
              <a:rPr lang="bg-BG" sz="3199" b="1" noProof="1">
                <a:latin typeface="Consolas" panose="020B0609020204030204" pitchFamily="49" charset="0"/>
              </a:rPr>
              <a:t>0</a:t>
            </a:r>
            <a:r>
              <a:rPr lang="en-US" sz="3199" b="1" noProof="1">
                <a:latin typeface="Consolas" panose="020B0609020204030204" pitchFamily="49" charset="0"/>
              </a:rPr>
              <a:t> + 5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15CD8F-D50A-4CAD-8A5E-2732CC838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5267" y="5222709"/>
            <a:ext cx="444335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anose="020B0609020204030204" pitchFamily="49" charset="0"/>
              </a:rPr>
              <a:t>7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18" name="Right Arrow 37">
            <a:extLst>
              <a:ext uri="{FF2B5EF4-FFF2-40B4-BE49-F238E27FC236}">
                <a16:creationId xmlns:a16="http://schemas.microsoft.com/office/drawing/2014/main" id="{0DEBFC8C-B666-4995-B3EC-ABB8E7FA5A97}"/>
              </a:ext>
            </a:extLst>
          </p:cNvPr>
          <p:cNvSpPr/>
          <p:nvPr/>
        </p:nvSpPr>
        <p:spPr>
          <a:xfrm>
            <a:off x="6399038" y="5341948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2EBBE7D-72FC-4F65-B2B9-8ABD464175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009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3586" y="1407655"/>
            <a:ext cx="9049234" cy="5207396"/>
          </a:xfrm>
        </p:spPr>
        <p:txBody>
          <a:bodyPr vert="horz" lIns="108000" tIns="36000" rIns="108000" bIns="36000" rtlCol="0" anchor="t">
            <a:normAutofit fontScale="92500"/>
          </a:bodyPr>
          <a:lstStyle/>
          <a:p>
            <a:pPr marL="513715" indent="-513715">
              <a:buClr>
                <a:schemeClr val="tx1"/>
              </a:buClr>
            </a:pPr>
            <a:r>
              <a:rPr lang="en-US" sz="3550" b="1" dirty="0">
                <a:solidFill>
                  <a:schemeClr val="bg1"/>
                </a:solidFill>
              </a:rPr>
              <a:t>Структура от данни</a:t>
            </a:r>
            <a:endParaRPr lang="bg-BG" dirty="0">
              <a:solidFill>
                <a:schemeClr val="bg1"/>
              </a:solidFill>
            </a:endParaRPr>
          </a:p>
          <a:p>
            <a:pPr lvl="1" indent="-360045"/>
            <a:r>
              <a:rPr lang="en-US" sz="3350" dirty="0"/>
              <a:t> Линейни стуктури от данни</a:t>
            </a:r>
            <a:endParaRPr lang="en-US" sz="3350" dirty="0"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en-US" sz="3550" b="1" dirty="0">
                <a:solidFill>
                  <a:schemeClr val="bg1"/>
                </a:solidFill>
              </a:rPr>
              <a:t>Stack&lt;T&gt;</a:t>
            </a:r>
            <a:r>
              <a:rPr lang="en-US" sz="3550" b="1" dirty="0"/>
              <a:t> </a:t>
            </a:r>
            <a:r>
              <a:rPr lang="en-US" sz="3550" dirty="0"/>
              <a:t>(Вкаран последен, първи изкаран)</a:t>
            </a:r>
            <a:endParaRPr lang="en-US" sz="3550" dirty="0">
              <a:cs typeface="Calibri"/>
            </a:endParaRPr>
          </a:p>
          <a:p>
            <a:pPr lvl="1" indent="-360045"/>
            <a:r>
              <a:rPr lang="en-US" sz="3350" dirty="0">
                <a:latin typeface="Consolas"/>
              </a:rPr>
              <a:t>Push(), Pop(), Peek(), </a:t>
            </a:r>
            <a:r>
              <a:rPr lang="en-US" sz="3350" noProof="1">
                <a:latin typeface="Consolas"/>
              </a:rPr>
              <a:t>ToArray(), </a:t>
            </a:r>
            <a:r>
              <a:rPr lang="en-US" sz="3350" dirty="0">
                <a:latin typeface="Consolas"/>
              </a:rPr>
              <a:t>Contains() и Count</a:t>
            </a:r>
            <a:endParaRPr lang="en-US" sz="3350" dirty="0">
              <a:latin typeface="Consolas"/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en-US" sz="3550" b="1" dirty="0">
                <a:solidFill>
                  <a:schemeClr val="bg1"/>
                </a:solidFill>
              </a:rPr>
              <a:t>Queue&lt;T&gt;</a:t>
            </a:r>
            <a:r>
              <a:rPr lang="en-US" sz="3550" b="1" dirty="0"/>
              <a:t> </a:t>
            </a:r>
            <a:r>
              <a:rPr lang="en-US" sz="3550" dirty="0"/>
              <a:t>(</a:t>
            </a:r>
            <a:r>
              <a:rPr lang="en-US" sz="3550" dirty="0">
                <a:ea typeface="+mn-lt"/>
                <a:cs typeface="+mn-lt"/>
              </a:rPr>
              <a:t>Вкаран първи, първи изкаран</a:t>
            </a:r>
            <a:r>
              <a:rPr lang="en-US" sz="3550" dirty="0"/>
              <a:t>) </a:t>
            </a:r>
            <a:endParaRPr lang="en-US" sz="3550" dirty="0">
              <a:cs typeface="Calibri"/>
            </a:endParaRPr>
          </a:p>
          <a:p>
            <a:pPr lvl="1" indent="-360045"/>
            <a:r>
              <a:rPr lang="en-US" sz="3350" dirty="0">
                <a:latin typeface="Consolas"/>
              </a:rPr>
              <a:t>Enqueue(), Dequeue(), Peek(), </a:t>
            </a:r>
            <a:r>
              <a:rPr lang="en-US" sz="3350" noProof="1">
                <a:latin typeface="Consolas"/>
              </a:rPr>
              <a:t>ToArray(), </a:t>
            </a:r>
            <a:r>
              <a:rPr lang="en-US" sz="3350" dirty="0">
                <a:latin typeface="Consolas"/>
              </a:rPr>
              <a:t>Contains()</a:t>
            </a:r>
            <a:r>
              <a:rPr lang="en-US" sz="3350" dirty="0"/>
              <a:t> и </a:t>
            </a:r>
            <a:r>
              <a:rPr lang="en-US" sz="3350" dirty="0">
                <a:latin typeface="Consolas"/>
              </a:rPr>
              <a:t>Count</a:t>
            </a:r>
            <a:endParaRPr lang="en-GB" sz="3399" dirty="0">
              <a:latin typeface="Consolas"/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>
                <a:ea typeface="+mj-lt"/>
                <a:cs typeface="+mj-lt"/>
              </a:rPr>
              <a:t>Съдържание</a:t>
            </a:r>
            <a:endParaRPr lang="en-GB" sz="3950" b="0" dirty="0">
              <a:ea typeface="+mj-lt"/>
              <a:cs typeface="+mj-lt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84FE958-9B33-4FFB-8D94-A761BB679C7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06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Решение: </a:t>
            </a:r>
            <a:r>
              <a:rPr lang="en-US" sz="3950" dirty="0">
                <a:ea typeface="+mj-lt"/>
                <a:cs typeface="+mj-lt"/>
              </a:rPr>
              <a:t>Прост</a:t>
            </a:r>
            <a:r>
              <a:rPr lang="bg-BG" sz="3950" dirty="0">
                <a:ea typeface="+mj-lt"/>
                <a:cs typeface="+mj-lt"/>
              </a:rPr>
              <a:t> калкулатор</a:t>
            </a:r>
            <a:r>
              <a:rPr lang="en-US" sz="3950" dirty="0"/>
              <a:t> (1)</a:t>
            </a:r>
            <a:endParaRPr lang="en-US" sz="3950" dirty="0">
              <a:cs typeface="Calibri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697406" y="1396985"/>
            <a:ext cx="10835196" cy="51092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449883" tIns="183552" rIns="449883" bIns="183552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var values = input.Split('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var stack = 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new Stack&lt;string&gt;(values</a:t>
            </a:r>
            <a:r>
              <a:rPr lang="en-US" sz="27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.Reverse()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)</a:t>
            </a:r>
            <a:r>
              <a:rPr lang="en-US" sz="2750" b="1" noProof="1"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while (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stack.Count &gt; 1</a:t>
            </a:r>
            <a:r>
              <a:rPr lang="en-US" sz="2750" b="1" noProof="1">
                <a:latin typeface="Consolas"/>
                <a:cs typeface="Consolas" pitchFamily="49" charset="0"/>
              </a:rPr>
              <a:t>)</a:t>
            </a:r>
            <a:r>
              <a:rPr lang="bg-BG" sz="2750" b="1" noProof="1">
                <a:latin typeface="Consolas"/>
                <a:cs typeface="Consolas" pitchFamily="49" charset="0"/>
              </a:rPr>
              <a:t> 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  int first = int.Parse(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stack.Pop()</a:t>
            </a:r>
            <a:r>
              <a:rPr lang="en-US" sz="2750" b="1" noProof="1">
                <a:latin typeface="Consolas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  string operator = 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stack.Pop()</a:t>
            </a:r>
            <a:r>
              <a:rPr lang="en-US" sz="2750" b="1" noProof="1"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  int second = int.Parse(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stack.Pop()</a:t>
            </a:r>
            <a:r>
              <a:rPr lang="en-US" sz="2750" b="1" noProof="1">
                <a:latin typeface="Consolas"/>
                <a:cs typeface="Consolas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  </a:t>
            </a:r>
            <a:r>
              <a:rPr lang="en-US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</a:t>
            </a:r>
            <a:r>
              <a:rPr lang="en-US" sz="2750" b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TODO:</a:t>
            </a:r>
            <a:r>
              <a:rPr lang="en-US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Добавете switch за операциите </a:t>
            </a:r>
            <a:endParaRPr lang="en-US" sz="275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50" b="1" noProof="1">
                <a:latin typeface="Consolas"/>
                <a:cs typeface="Consolas" pitchFamily="49" charset="0"/>
              </a:rPr>
              <a:t>Console.WriteLine(</a:t>
            </a: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stack.Pop()</a:t>
            </a:r>
            <a:r>
              <a:rPr lang="en-US" sz="2750" b="1" noProof="1">
                <a:latin typeface="Consolas"/>
                <a:cs typeface="Consolas" pitchFamily="49" charset="0"/>
              </a:rPr>
              <a:t>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0939AE1-F98E-4A70-AC69-B72755E925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952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Решение</a:t>
            </a:r>
            <a:r>
              <a:rPr lang="en-US" sz="3950" dirty="0"/>
              <a:t>: </a:t>
            </a:r>
            <a:r>
              <a:rPr lang="en-US" sz="3950" dirty="0">
                <a:ea typeface="+mj-lt"/>
                <a:cs typeface="+mj-lt"/>
              </a:rPr>
              <a:t>Прост</a:t>
            </a:r>
            <a:r>
              <a:rPr lang="bg-BG" sz="3950" dirty="0">
                <a:ea typeface="+mj-lt"/>
                <a:cs typeface="+mj-lt"/>
              </a:rPr>
              <a:t> калкулатор</a:t>
            </a:r>
            <a:r>
              <a:rPr lang="en-US" sz="3950" dirty="0"/>
              <a:t> (2)</a:t>
            </a:r>
            <a:endParaRPr lang="bg-BG" sz="3950" dirty="0">
              <a:cs typeface="Calibri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967336" y="1790657"/>
            <a:ext cx="10257328" cy="4247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switch (operator)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+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Push((first + second).ToString())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case "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stack.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Push((first - second).ToString())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079CAF6-6357-4E16-BECD-5278395876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5590E3-1AF6-4F25-BA19-0B4FCF4BAB71}"/>
              </a:ext>
            </a:extLst>
          </p:cNvPr>
          <p:cNvSpPr txBox="1"/>
          <p:nvPr/>
        </p:nvSpPr>
        <p:spPr>
          <a:xfrm>
            <a:off x="763389" y="6314900"/>
            <a:ext cx="10589042" cy="3692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750" dirty="0">
                <a:ea typeface="+mn-lt"/>
                <a:cs typeface="+mn-lt"/>
              </a:rPr>
              <a:t>Тествайте решението в Judge:</a:t>
            </a:r>
            <a:r>
              <a:rPr lang="en-US" sz="1750" u="sng" dirty="0">
                <a:hlinkClick r:id="rId2"/>
              </a:rPr>
              <a:t>https://judge.softuni.org/Contests/Practice/Index/4153#2</a:t>
            </a:r>
            <a:endParaRPr lang="en-US" sz="175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97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C25D2F-E448-41F7-A441-0FA7C5A646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0000"/>
              </a:lnSpc>
              <a:buClr>
                <a:schemeClr val="tx1"/>
              </a:buClr>
            </a:pPr>
            <a:r>
              <a:rPr lang="en-US" sz="3550" dirty="0"/>
              <a:t>Даден</a:t>
            </a:r>
            <a:r>
              <a:rPr lang="en-US" sz="3550" dirty="0">
                <a:solidFill>
                  <a:srgbClr val="234465"/>
                </a:solidFill>
              </a:rPr>
              <a:t> ви е </a:t>
            </a:r>
            <a:r>
              <a:rPr lang="bg-BG" sz="3550" b="1" dirty="0">
                <a:solidFill>
                  <a:schemeClr val="bg1"/>
                </a:solidFill>
              </a:rPr>
              <a:t>аритмичен</a:t>
            </a:r>
            <a:r>
              <a:rPr lang="en-US" sz="3550" b="1" dirty="0">
                <a:solidFill>
                  <a:schemeClr val="bg1"/>
                </a:solidFill>
              </a:rPr>
              <a:t> изра</a:t>
            </a:r>
            <a:r>
              <a:rPr lang="bg-BG" sz="3550" b="1" dirty="0">
                <a:solidFill>
                  <a:schemeClr val="bg1"/>
                </a:solidFill>
              </a:rPr>
              <a:t>з</a:t>
            </a:r>
            <a:r>
              <a:rPr lang="en-US" sz="3550" b="1" dirty="0">
                <a:solidFill>
                  <a:schemeClr val="bg1"/>
                </a:solidFill>
              </a:rPr>
              <a:t> </a:t>
            </a:r>
            <a:r>
              <a:rPr lang="en-US" sz="3550" dirty="0"/>
              <a:t>със скоби (</a:t>
            </a:r>
            <a:r>
              <a:rPr lang="en-US" sz="3550" b="1" dirty="0">
                <a:solidFill>
                  <a:schemeClr val="bg1"/>
                </a:solidFill>
              </a:rPr>
              <a:t>с влагане</a:t>
            </a:r>
            <a:r>
              <a:rPr lang="en-US" sz="3550" dirty="0"/>
              <a:t>)</a:t>
            </a:r>
            <a:endParaRPr lang="bg-BG" sz="3550" dirty="0"/>
          </a:p>
          <a:p>
            <a:pPr marL="360045" indent="-360045">
              <a:lnSpc>
                <a:spcPct val="110000"/>
              </a:lnSpc>
              <a:buClr>
                <a:schemeClr val="tx1"/>
              </a:buClr>
            </a:pPr>
            <a:r>
              <a:rPr lang="en-US" sz="3550" b="1" dirty="0">
                <a:solidFill>
                  <a:schemeClr val="bg1"/>
                </a:solidFill>
                <a:ea typeface="+mn-lt"/>
                <a:cs typeface="+mn-lt"/>
              </a:rPr>
              <a:t>Извлечете всички подизрази</a:t>
            </a:r>
            <a:r>
              <a:rPr lang="en-US" sz="3550" dirty="0">
                <a:ea typeface="+mn-lt"/>
                <a:cs typeface="+mn-lt"/>
              </a:rPr>
              <a:t> в скоби</a:t>
            </a:r>
            <a:endParaRPr lang="en-US" sz="3550" dirty="0"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31236C-CB83-4F3B-A91D-67167E97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</a:t>
            </a:r>
            <a:r>
              <a:rPr lang="en-US" sz="3950" dirty="0">
                <a:ea typeface="+mj-lt"/>
                <a:cs typeface="+mj-lt"/>
              </a:rPr>
              <a:t> Математически скоби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DF2662-7E89-4F5C-B8E7-4AE684400A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1838" y="3363659"/>
            <a:ext cx="7084755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itchFamily="49" charset="0"/>
                <a:cs typeface="Consolas" pitchFamily="49" charset="0"/>
              </a:rPr>
              <a:t>1 + (2 - (2 + 3) * 4 / (3 + 1)) *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A4E472-D6D6-4A49-B558-26B4E79E1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1155" y="4653136"/>
            <a:ext cx="5546121" cy="138463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itchFamily="49" charset="0"/>
                <a:cs typeface="Consolas" pitchFamily="49" charset="0"/>
              </a:rPr>
              <a:t>(2 + 3)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itchFamily="49" charset="0"/>
                <a:cs typeface="Consolas" pitchFamily="49" charset="0"/>
              </a:rPr>
              <a:t>(3 + 1)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itchFamily="49" charset="0"/>
                <a:cs typeface="Consolas" pitchFamily="49" charset="0"/>
              </a:rPr>
              <a:t>(2 - (2 + 3) * 4 / (3 + 1))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47CDDA6-7C5C-4FE4-A0A1-BD6F30A1C662}"/>
              </a:ext>
            </a:extLst>
          </p:cNvPr>
          <p:cNvSpPr/>
          <p:nvPr/>
        </p:nvSpPr>
        <p:spPr bwMode="auto">
          <a:xfrm>
            <a:off x="5905551" y="4081937"/>
            <a:ext cx="380901" cy="457081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F0CD6D2-DDAD-480F-8D14-DA20B2911B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0687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Решение: Математически скоби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7431" y="1314000"/>
            <a:ext cx="10977141" cy="48923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var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var stack = new Stack&lt;int&gt;();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for (int i = 0; i &lt; input.Length; i++)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char ch = input[i];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if (ch == '(')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stack.Push(i);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} else if (ch == ')')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int startIndex = stack.Pop();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string contents = input.Substring(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               startIndex, i - startIndex + 1);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Console.WriteLine(contents);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2599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2A2F94B-7D44-4E93-948C-84B369E54E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D637FD-5440-49C6-B321-DDF8C5CF4BC3}"/>
              </a:ext>
            </a:extLst>
          </p:cNvPr>
          <p:cNvSpPr txBox="1"/>
          <p:nvPr/>
        </p:nvSpPr>
        <p:spPr>
          <a:xfrm>
            <a:off x="763389" y="6344764"/>
            <a:ext cx="10589042" cy="3692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750" dirty="0">
                <a:ea typeface="+mn-lt"/>
                <a:cs typeface="+mn-lt"/>
              </a:rPr>
              <a:t>Тествайте решението в Judge: </a:t>
            </a:r>
            <a:r>
              <a:rPr lang="en-US" sz="1750" u="sng" dirty="0">
                <a:hlinkClick r:id="rId2"/>
              </a:rPr>
              <a:t>https://judge.softuni.org/Contests/Practice/Index/4153#3</a:t>
            </a:r>
            <a:endParaRPr lang="en-US" sz="175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271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 descr="Image result for Queue 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118" y="1295956"/>
            <a:ext cx="2479524" cy="27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96674A86-12B0-8CE9-E016-E34C1CBBFAD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600" b="1" dirty="0">
                <a:latin typeface="Consolas"/>
                <a:cs typeface="Calibri"/>
              </a:rPr>
              <a:t>Enqueue()</a:t>
            </a:r>
            <a:r>
              <a:rPr lang="bg-BG" sz="3600" b="1" dirty="0">
                <a:latin typeface="Consolas"/>
                <a:cs typeface="Calibri"/>
              </a:rPr>
              <a:t>, </a:t>
            </a:r>
            <a:r>
              <a:rPr lang="en-US" sz="3600" b="1" dirty="0">
                <a:latin typeface="Consolas"/>
                <a:cs typeface="Calibri"/>
              </a:rPr>
              <a:t>Dequeue() </a:t>
            </a:r>
            <a:r>
              <a:rPr lang="bg-BG" sz="3600" b="1" dirty="0">
                <a:latin typeface="Consolas"/>
                <a:cs typeface="Calibri"/>
              </a:rPr>
              <a:t>, </a:t>
            </a:r>
            <a:r>
              <a:rPr lang="en-US" sz="3600" b="1" dirty="0">
                <a:latin typeface="Consolas"/>
                <a:cs typeface="Calibri"/>
              </a:rPr>
              <a:t>Peek()</a:t>
            </a:r>
            <a:endParaRPr lang="en-US" sz="3600" b="1" dirty="0">
              <a:latin typeface="Consola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5F6A9C-EAC0-4563-9081-F9A20BC2F0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Общ преглед и работа с опашка</a:t>
            </a:r>
          </a:p>
        </p:txBody>
      </p:sp>
    </p:spTree>
    <p:extLst>
      <p:ext uri="{BB962C8B-B14F-4D97-AF65-F5344CB8AC3E}">
        <p14:creationId xmlns:p14="http://schemas.microsoft.com/office/powerpoint/2010/main" val="2250332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rgbClr val="234465"/>
              </a:buClr>
            </a:pPr>
            <a:r>
              <a:rPr lang="en-US" sz="3350" b="1" dirty="0">
                <a:solidFill>
                  <a:schemeClr val="bg1"/>
                </a:solidFill>
              </a:rPr>
              <a:t>Опашка</a:t>
            </a:r>
            <a:r>
              <a:rPr lang="bg-BG" sz="3350" b="1" dirty="0">
                <a:solidFill>
                  <a:schemeClr val="bg1"/>
                </a:solidFill>
              </a:rPr>
              <a:t>та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/>
              <a:t>осигурява </a:t>
            </a:r>
            <a:r>
              <a:rPr lang="en-US" sz="3350" dirty="0">
                <a:ea typeface="+mn-lt"/>
                <a:cs typeface="+mn-lt"/>
              </a:rPr>
              <a:t>следните функции</a:t>
            </a:r>
            <a:r>
              <a:rPr lang="en-US" sz="3350" b="1" dirty="0"/>
              <a:t>:</a:t>
            </a:r>
            <a:endParaRPr lang="bg-BG" sz="3350" dirty="0"/>
          </a:p>
          <a:p>
            <a:pPr lvl="1" indent="-360045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r>
              <a:rPr lang="en-US" sz="3050" b="1" dirty="0">
                <a:solidFill>
                  <a:schemeClr val="bg1"/>
                </a:solidFill>
              </a:rPr>
              <a:t>Добавяне </a:t>
            </a:r>
            <a:r>
              <a:rPr lang="en-US" sz="3050" dirty="0"/>
              <a:t>на елемент в края на опашката</a:t>
            </a:r>
            <a:endParaRPr lang="en-US" sz="3050" dirty="0">
              <a:cs typeface="Calibri"/>
            </a:endParaRPr>
          </a:p>
          <a:p>
            <a:pPr lvl="1" indent="-360045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endParaRPr lang="en-US" sz="3050" b="1" dirty="0">
              <a:cs typeface="Calibri"/>
            </a:endParaRPr>
          </a:p>
          <a:p>
            <a:pPr lvl="1" indent="-360045">
              <a:spcBef>
                <a:spcPts val="2500"/>
              </a:spcBef>
              <a:spcAft>
                <a:spcPts val="800"/>
              </a:spcAft>
              <a:buClr>
                <a:srgbClr val="234465"/>
              </a:buClr>
            </a:pPr>
            <a:r>
              <a:rPr lang="en-US" sz="3050" b="1" dirty="0">
                <a:solidFill>
                  <a:schemeClr val="bg1"/>
                </a:solidFill>
              </a:rPr>
              <a:t>Премахва</a:t>
            </a:r>
            <a:r>
              <a:rPr lang="bg-BG" sz="3050" b="1" dirty="0">
                <a:solidFill>
                  <a:schemeClr val="bg1"/>
                </a:solidFill>
              </a:rPr>
              <a:t>н</a:t>
            </a:r>
            <a:r>
              <a:rPr lang="en-US" sz="3050" b="1" dirty="0">
                <a:solidFill>
                  <a:schemeClr val="bg1"/>
                </a:solidFill>
              </a:rPr>
              <a:t>е </a:t>
            </a:r>
            <a:r>
              <a:rPr lang="en-US" sz="3050" dirty="0"/>
              <a:t>на</a:t>
            </a:r>
            <a:r>
              <a:rPr lang="bg-BG" sz="3050" dirty="0"/>
              <a:t> </a:t>
            </a:r>
            <a:r>
              <a:rPr lang="en-US" sz="3050" dirty="0"/>
              <a:t>първия елемент</a:t>
            </a:r>
            <a:endParaRPr lang="en-US" sz="3050" dirty="0">
              <a:cs typeface="Calibri"/>
            </a:endParaRPr>
          </a:p>
          <a:p>
            <a:pPr lvl="1" indent="-360045">
              <a:spcBef>
                <a:spcPts val="800"/>
              </a:spcBef>
              <a:spcAft>
                <a:spcPts val="800"/>
              </a:spcAft>
              <a:buClr>
                <a:srgbClr val="234465"/>
              </a:buClr>
            </a:pPr>
            <a:endParaRPr lang="en-US" sz="3099" b="1" dirty="0">
              <a:cs typeface="Calibri"/>
            </a:endParaRPr>
          </a:p>
          <a:p>
            <a:pPr lvl="1" indent="-360045">
              <a:spcBef>
                <a:spcPts val="2500"/>
              </a:spcBef>
              <a:spcAft>
                <a:spcPts val="800"/>
              </a:spcAft>
              <a:buClr>
                <a:srgbClr val="234465"/>
              </a:buClr>
            </a:pPr>
            <a:r>
              <a:rPr lang="en-US" sz="3050" b="1" dirty="0">
                <a:solidFill>
                  <a:schemeClr val="bg1"/>
                </a:solidFill>
              </a:rPr>
              <a:t>Връща</a:t>
            </a:r>
            <a:r>
              <a:rPr lang="bg-BG" sz="3050" b="1" dirty="0">
                <a:solidFill>
                  <a:schemeClr val="bg1"/>
                </a:solidFill>
              </a:rPr>
              <a:t>н</a:t>
            </a:r>
            <a:r>
              <a:rPr lang="en-US" sz="3050" b="1" dirty="0">
                <a:solidFill>
                  <a:schemeClr val="bg1"/>
                </a:solidFill>
              </a:rPr>
              <a:t>е</a:t>
            </a:r>
            <a:r>
              <a:rPr lang="bg-BG" sz="3050" b="1" dirty="0">
                <a:solidFill>
                  <a:schemeClr val="bg1"/>
                </a:solidFill>
              </a:rPr>
              <a:t> </a:t>
            </a:r>
            <a:r>
              <a:rPr lang="bg-BG" sz="3050" dirty="0"/>
              <a:t>на п</a:t>
            </a:r>
            <a:r>
              <a:rPr lang="en-US" sz="3050" dirty="0"/>
              <a:t>ървия елемент без да го премахва</a:t>
            </a:r>
            <a:endParaRPr lang="en-US" sz="3050" dirty="0">
              <a:cs typeface="Calibri"/>
            </a:endParaRPr>
          </a:p>
          <a:p>
            <a:pPr marL="360045" indent="-360045"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Опашка – </a:t>
            </a:r>
            <a:r>
              <a:rPr lang="en-US" sz="3950" dirty="0">
                <a:ea typeface="+mj-lt"/>
                <a:cs typeface="+mj-lt"/>
              </a:rPr>
              <a:t>Абстрактен тип данни</a:t>
            </a:r>
            <a:endParaRPr lang="bg-BG" sz="3950" dirty="0"/>
          </a:p>
        </p:txBody>
      </p:sp>
      <p:grpSp>
        <p:nvGrpSpPr>
          <p:cNvPr id="15" name="Group 14"/>
          <p:cNvGrpSpPr/>
          <p:nvPr/>
        </p:nvGrpSpPr>
        <p:grpSpPr>
          <a:xfrm>
            <a:off x="2896434" y="2591598"/>
            <a:ext cx="6415393" cy="697156"/>
            <a:chOff x="2894012" y="2556383"/>
            <a:chExt cx="6417064" cy="697338"/>
          </a:xfrm>
        </p:grpSpPr>
        <p:sp>
          <p:nvSpPr>
            <p:cNvPr id="25" name="Text Placeholder 7"/>
            <p:cNvSpPr txBox="1">
              <a:spLocks/>
            </p:cNvSpPr>
            <p:nvPr/>
          </p:nvSpPr>
          <p:spPr>
            <a:xfrm flipH="1">
              <a:off x="6930092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2</a:t>
              </a:r>
            </a:p>
          </p:txBody>
        </p:sp>
        <p:sp>
          <p:nvSpPr>
            <p:cNvPr id="26" name="Text Placeholder 7"/>
            <p:cNvSpPr txBox="1">
              <a:spLocks/>
            </p:cNvSpPr>
            <p:nvPr/>
          </p:nvSpPr>
          <p:spPr>
            <a:xfrm flipH="1">
              <a:off x="3864426" y="2667339"/>
              <a:ext cx="1410568" cy="49121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10</a:t>
              </a:r>
            </a:p>
          </p:txBody>
        </p:sp>
        <p:sp>
          <p:nvSpPr>
            <p:cNvPr id="27" name="Text Placeholder 7"/>
            <p:cNvSpPr txBox="1">
              <a:spLocks/>
            </p:cNvSpPr>
            <p:nvPr/>
          </p:nvSpPr>
          <p:spPr>
            <a:xfrm flipH="1">
              <a:off x="5397259" y="2664525"/>
              <a:ext cx="1410568" cy="4940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5</a:t>
              </a:r>
            </a:p>
          </p:txBody>
        </p:sp>
        <p:sp>
          <p:nvSpPr>
            <p:cNvPr id="50" name="Text Placeholder 7"/>
            <p:cNvSpPr txBox="1">
              <a:spLocks/>
            </p:cNvSpPr>
            <p:nvPr/>
          </p:nvSpPr>
          <p:spPr>
            <a:xfrm flipH="1">
              <a:off x="3736648" y="2556383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2799" noProof="1"/>
            </a:p>
          </p:txBody>
        </p:sp>
        <p:sp>
          <p:nvSpPr>
            <p:cNvPr id="51" name="Down Arrow 50"/>
            <p:cNvSpPr/>
            <p:nvPr/>
          </p:nvSpPr>
          <p:spPr bwMode="auto">
            <a:xfrm rot="16200000">
              <a:off x="3184168" y="2529243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Down Arrow 51"/>
            <p:cNvSpPr/>
            <p:nvPr/>
          </p:nvSpPr>
          <p:spPr bwMode="auto">
            <a:xfrm rot="16200000">
              <a:off x="8840621" y="2531231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896435" y="5832437"/>
            <a:ext cx="6415393" cy="697156"/>
            <a:chOff x="2894012" y="5712774"/>
            <a:chExt cx="6417064" cy="697338"/>
          </a:xfrm>
        </p:grpSpPr>
        <p:sp>
          <p:nvSpPr>
            <p:cNvPr id="45" name="Text Placeholder 7"/>
            <p:cNvSpPr txBox="1">
              <a:spLocks/>
            </p:cNvSpPr>
            <p:nvPr/>
          </p:nvSpPr>
          <p:spPr>
            <a:xfrm flipH="1">
              <a:off x="3736648" y="5712774"/>
              <a:ext cx="4731792" cy="697338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endParaRPr lang="en-US" sz="2799" noProof="1"/>
            </a:p>
          </p:txBody>
        </p:sp>
        <p:sp>
          <p:nvSpPr>
            <p:cNvPr id="46" name="Text Placeholder 7"/>
            <p:cNvSpPr txBox="1">
              <a:spLocks/>
            </p:cNvSpPr>
            <p:nvPr/>
          </p:nvSpPr>
          <p:spPr>
            <a:xfrm flipH="1">
              <a:off x="6930093" y="5798306"/>
              <a:ext cx="1410569" cy="524725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2</a:t>
              </a:r>
            </a:p>
          </p:txBody>
        </p:sp>
        <p:sp>
          <p:nvSpPr>
            <p:cNvPr id="47" name="Text Placeholder 7"/>
            <p:cNvSpPr txBox="1">
              <a:spLocks/>
            </p:cNvSpPr>
            <p:nvPr/>
          </p:nvSpPr>
          <p:spPr>
            <a:xfrm flipH="1">
              <a:off x="3864425" y="5801295"/>
              <a:ext cx="1410569" cy="521736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10</a:t>
              </a:r>
            </a:p>
          </p:txBody>
        </p:sp>
        <p:sp>
          <p:nvSpPr>
            <p:cNvPr id="48" name="Text Placeholder 7"/>
            <p:cNvSpPr txBox="1">
              <a:spLocks/>
            </p:cNvSpPr>
            <p:nvPr/>
          </p:nvSpPr>
          <p:spPr>
            <a:xfrm flipH="1">
              <a:off x="5397260" y="5798306"/>
              <a:ext cx="1410569" cy="524725"/>
            </a:xfrm>
            <a:prstGeom prst="rect">
              <a:avLst/>
            </a:prstGeom>
            <a:solidFill>
              <a:schemeClr val="dk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2799" noProof="1"/>
                <a:t>5</a:t>
              </a:r>
            </a:p>
          </p:txBody>
        </p:sp>
        <p:sp>
          <p:nvSpPr>
            <p:cNvPr id="55" name="Down Arrow 54"/>
            <p:cNvSpPr/>
            <p:nvPr/>
          </p:nvSpPr>
          <p:spPr bwMode="auto">
            <a:xfrm rot="16200000">
              <a:off x="3184168" y="5684219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6" name="Down Arrow 55"/>
            <p:cNvSpPr/>
            <p:nvPr/>
          </p:nvSpPr>
          <p:spPr bwMode="auto">
            <a:xfrm rot="16200000">
              <a:off x="8840621" y="5686207"/>
              <a:ext cx="180299" cy="760611"/>
            </a:xfrm>
            <a:prstGeom prst="down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83C689-A0F3-4E20-ACE2-91C2EA811D4B}"/>
              </a:ext>
            </a:extLst>
          </p:cNvPr>
          <p:cNvGrpSpPr/>
          <p:nvPr/>
        </p:nvGrpSpPr>
        <p:grpSpPr>
          <a:xfrm>
            <a:off x="2896435" y="3906391"/>
            <a:ext cx="6415393" cy="1216702"/>
            <a:chOff x="2894012" y="3691254"/>
            <a:chExt cx="6417064" cy="1217019"/>
          </a:xfrm>
        </p:grpSpPr>
        <p:grpSp>
          <p:nvGrpSpPr>
            <p:cNvPr id="57" name="Group 56"/>
            <p:cNvGrpSpPr/>
            <p:nvPr/>
          </p:nvGrpSpPr>
          <p:grpSpPr>
            <a:xfrm>
              <a:off x="2894012" y="3951095"/>
              <a:ext cx="6417064" cy="697338"/>
              <a:chOff x="2894012" y="3951095"/>
              <a:chExt cx="6417064" cy="697338"/>
            </a:xfrm>
          </p:grpSpPr>
          <p:sp>
            <p:nvSpPr>
              <p:cNvPr id="36" name="Text Placeholder 7"/>
              <p:cNvSpPr txBox="1">
                <a:spLocks/>
              </p:cNvSpPr>
              <p:nvPr/>
            </p:nvSpPr>
            <p:spPr>
              <a:xfrm flipH="1">
                <a:off x="6930093" y="4057059"/>
                <a:ext cx="1410569" cy="470546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37" name="Text Placeholder 7"/>
              <p:cNvSpPr txBox="1">
                <a:spLocks/>
              </p:cNvSpPr>
              <p:nvPr/>
            </p:nvSpPr>
            <p:spPr>
              <a:xfrm flipH="1">
                <a:off x="3864426" y="4059738"/>
                <a:ext cx="1410569" cy="46786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38" name="Text Placeholder 7"/>
              <p:cNvSpPr txBox="1">
                <a:spLocks/>
              </p:cNvSpPr>
              <p:nvPr/>
            </p:nvSpPr>
            <p:spPr>
              <a:xfrm flipH="1">
                <a:off x="5397260" y="4057058"/>
                <a:ext cx="1410569" cy="470547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49" name="Text Placeholder 7"/>
              <p:cNvSpPr txBox="1">
                <a:spLocks/>
              </p:cNvSpPr>
              <p:nvPr/>
            </p:nvSpPr>
            <p:spPr>
              <a:xfrm flipH="1">
                <a:off x="3725534" y="3951095"/>
                <a:ext cx="4731792" cy="697338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53" name="Down Arrow 52"/>
              <p:cNvSpPr/>
              <p:nvPr/>
            </p:nvSpPr>
            <p:spPr bwMode="auto">
              <a:xfrm rot="16200000">
                <a:off x="3184168" y="3921649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54" name="Down Arrow 53"/>
              <p:cNvSpPr/>
              <p:nvPr/>
            </p:nvSpPr>
            <p:spPr bwMode="auto">
              <a:xfrm rot="16200000">
                <a:off x="8840621" y="3923637"/>
                <a:ext cx="180299" cy="760611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28" name="Multiplication Sign 30">
              <a:extLst>
                <a:ext uri="{FF2B5EF4-FFF2-40B4-BE49-F238E27FC236}">
                  <a16:creationId xmlns:a16="http://schemas.microsoft.com/office/drawing/2014/main" id="{26A0EB8D-99AD-4876-BA6E-F1AB93EBC03F}"/>
                </a:ext>
              </a:extLst>
            </p:cNvPr>
            <p:cNvSpPr/>
            <p:nvPr/>
          </p:nvSpPr>
          <p:spPr>
            <a:xfrm flipH="1">
              <a:off x="6958676" y="3691254"/>
              <a:ext cx="1386688" cy="1217019"/>
            </a:xfrm>
            <a:prstGeom prst="mathMultiply">
              <a:avLst/>
            </a:prstGeom>
            <a:solidFill>
              <a:schemeClr val="tx1">
                <a:alpha val="3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9" name="Slide Number">
            <a:extLst>
              <a:ext uri="{FF2B5EF4-FFF2-40B4-BE49-F238E27FC236}">
                <a16:creationId xmlns:a16="http://schemas.microsoft.com/office/drawing/2014/main" id="{3A3800C1-0FC4-4A6A-B7AC-2C8ABCBC8A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54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Placeholder 7"/>
          <p:cNvSpPr txBox="1">
            <a:spLocks/>
          </p:cNvSpPr>
          <p:nvPr/>
        </p:nvSpPr>
        <p:spPr>
          <a:xfrm>
            <a:off x="991932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991932" y="4266981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991932" y="4266981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7499" y="3363612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3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7499" y="3363612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2</a:t>
            </a:r>
          </a:p>
        </p:txBody>
      </p:sp>
      <p:sp>
        <p:nvSpPr>
          <p:cNvPr id="21" name="Text Placeholder 7"/>
          <p:cNvSpPr txBox="1">
            <a:spLocks/>
          </p:cNvSpPr>
          <p:nvPr/>
        </p:nvSpPr>
        <p:spPr>
          <a:xfrm>
            <a:off x="9077499" y="3366546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1</a:t>
            </a:r>
          </a:p>
        </p:txBody>
      </p:sp>
      <p:sp>
        <p:nvSpPr>
          <p:cNvPr id="19" name="Text Placeholder 7"/>
          <p:cNvSpPr txBox="1">
            <a:spLocks/>
          </p:cNvSpPr>
          <p:nvPr/>
        </p:nvSpPr>
        <p:spPr>
          <a:xfrm>
            <a:off x="9077499" y="3360678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0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9077499" y="3357743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4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2057" y="4086828"/>
            <a:ext cx="4685081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Autofit/>
          </a:bodyPr>
          <a:lstStyle/>
          <a:p>
            <a:pPr defTabSz="1218621">
              <a:lnSpc>
                <a:spcPct val="90000"/>
              </a:lnSpc>
            </a:pPr>
            <a:r>
              <a:rPr lang="en-US" sz="3750" dirty="0">
                <a:ea typeface="+mn-ea"/>
                <a:cs typeface="Consolas" panose="020B0609020204030204" pitchFamily="49" charset="0"/>
              </a:rPr>
              <a:t>Enqueue() – </a:t>
            </a:r>
            <a:r>
              <a:rPr lang="en-US" sz="3750" dirty="0">
                <a:ea typeface="+mn-ea"/>
                <a:cs typeface="Calibri"/>
              </a:rPr>
              <a:t>Вкарване на елемент в края</a:t>
            </a:r>
            <a:endParaRPr lang="en-US" sz="3750" b="0" dirty="0">
              <a:ea typeface="+mj-lt"/>
              <a:cs typeface="+mj-lt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988785" y="4266981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469" y="3373450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839" y="3559280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sz="2199" dirty="0"/>
              <a:t>Queue&lt;int&gt;</a:t>
            </a:r>
          </a:p>
          <a:p>
            <a:endParaRPr lang="en-US" sz="1999" dirty="0"/>
          </a:p>
        </p:txBody>
      </p:sp>
      <p:sp>
        <p:nvSpPr>
          <p:cNvPr id="25" name="Down Arrow 24"/>
          <p:cNvSpPr/>
          <p:nvPr/>
        </p:nvSpPr>
        <p:spPr bwMode="auto">
          <a:xfrm rot="16200000">
            <a:off x="6092300" y="2635585"/>
            <a:ext cx="83585" cy="678003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8274BC36-5296-45B1-895F-0321E0249F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056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8033E-7 4.81481E-6 L 0.50625 4.81481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06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4125 4.81481E-6 " pathEditMode="relative" rAng="0" ptsTypes="AA">
                                      <p:cBhvr>
                                        <p:cTn id="2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25" y="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535E-7 4.81481E-6 L 0.3187 4.81481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29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9.32535E-7 4.81481E-6 L 0.23131 4.81481E-6 " pathEditMode="relative" rAng="0" ptsTypes="AA">
                                      <p:cBhvr>
                                        <p:cTn id="45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66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3" grpId="0" animBg="1"/>
      <p:bldP spid="23" grpId="1" animBg="1"/>
      <p:bldP spid="22" grpId="0" animBg="1"/>
      <p:bldP spid="22" grpId="1" animBg="1"/>
      <p:bldP spid="21" grpId="0" animBg="1"/>
      <p:bldP spid="21" grpId="1" animBg="1"/>
      <p:bldP spid="19" grpId="0" animBg="1"/>
      <p:bldP spid="29" grpId="0" animBg="1"/>
      <p:bldP spid="17" grpId="0" animBg="1"/>
      <p:bldP spid="17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9067026" y="335282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4</a:t>
            </a:r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7499" y="335282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2</a:t>
            </a:r>
          </a:p>
        </p:txBody>
      </p:sp>
      <p:sp>
        <p:nvSpPr>
          <p:cNvPr id="23" name="Text Placeholder 7"/>
          <p:cNvSpPr txBox="1">
            <a:spLocks/>
          </p:cNvSpPr>
          <p:nvPr/>
        </p:nvSpPr>
        <p:spPr>
          <a:xfrm>
            <a:off x="9077499" y="3352820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3</a:t>
            </a:r>
          </a:p>
        </p:txBody>
      </p:sp>
      <p:sp>
        <p:nvSpPr>
          <p:cNvPr id="18" name="Text Placeholder 7"/>
          <p:cNvSpPr txBox="1">
            <a:spLocks/>
          </p:cNvSpPr>
          <p:nvPr/>
        </p:nvSpPr>
        <p:spPr>
          <a:xfrm>
            <a:off x="3582057" y="4086828"/>
            <a:ext cx="4685081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25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Autofit/>
          </a:bodyPr>
          <a:lstStyle/>
          <a:p>
            <a:pPr defTabSz="1218621">
              <a:lnSpc>
                <a:spcPct val="90000"/>
              </a:lnSpc>
            </a:pPr>
            <a:r>
              <a:rPr lang="en-US" sz="3150" dirty="0">
                <a:ea typeface="+mn-ea"/>
                <a:cs typeface="Consolas" panose="020B0609020204030204" pitchFamily="49" charset="0"/>
              </a:rPr>
              <a:t>Dequeue() –</a:t>
            </a:r>
            <a:r>
              <a:rPr lang="en-US" sz="3150" dirty="0">
                <a:ea typeface="+mn-ea"/>
                <a:cs typeface="Calibri"/>
              </a:rPr>
              <a:t>Премахане и връщане на първия елемент</a:t>
            </a:r>
            <a:endParaRPr lang="en-US" sz="3150" b="0" dirty="0">
              <a:ea typeface="+mj-lt"/>
              <a:cs typeface="+mj-lt"/>
            </a:endParaRPr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156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5</a:t>
            </a:r>
          </a:p>
          <a:p>
            <a:endParaRPr lang="en-US" noProof="1"/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469" y="3373450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839" y="3559280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sz="2199" dirty="0"/>
              <a:t>Queue&lt;int&gt;</a:t>
            </a:r>
          </a:p>
          <a:p>
            <a:endParaRPr lang="en-US" sz="1999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22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-3</a:t>
            </a:r>
          </a:p>
          <a:p>
            <a:endParaRPr lang="en-US" noProof="1"/>
          </a:p>
        </p:txBody>
      </p:sp>
      <p:sp>
        <p:nvSpPr>
          <p:cNvPr id="27" name="Text Placeholder 7"/>
          <p:cNvSpPr txBox="1">
            <a:spLocks/>
          </p:cNvSpPr>
          <p:nvPr/>
        </p:nvSpPr>
        <p:spPr>
          <a:xfrm>
            <a:off x="4877120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3805519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6" name="Down Arrow 15"/>
          <p:cNvSpPr/>
          <p:nvPr/>
        </p:nvSpPr>
        <p:spPr bwMode="auto">
          <a:xfrm rot="16200000">
            <a:off x="6092300" y="2635585"/>
            <a:ext cx="83585" cy="678003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8C9EBD0A-F1CE-427C-A2F7-553F06C798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058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81481E-6 L 0.15625 4.81481E-6 " pathEditMode="relative" rAng="0" ptsTypes="AA">
                                      <p:cBhvr>
                                        <p:cTn id="6" dur="4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85986E-6 4.81481E-6 L 0.09377 4.81481E-6 " pathEditMode="relative" rAng="0" ptsTypes="AA">
                                      <p:cBhvr>
                                        <p:cTn id="14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9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9375 4.81481E-6 " pathEditMode="relative" rAng="0" ptsTypes="AA">
                                      <p:cBhvr>
                                        <p:cTn id="16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3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08333E-7 4.81481E-6 L 0.0875 4.81481E-6 " pathEditMode="relative" rAng="0" ptsTypes="AA">
                                      <p:cBhvr>
                                        <p:cTn id="18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950"/>
                            </p:stCondLst>
                            <p:childTnLst>
                              <p:par>
                                <p:cTn id="2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450"/>
                            </p:stCondLst>
                            <p:childTnLst>
                              <p:par>
                                <p:cTn id="24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377 4.81481E-6 L 0.25006 4.81481E-6 " pathEditMode="relative" rAng="0" ptsTypes="AA">
                                      <p:cBhvr>
                                        <p:cTn id="25" dur="4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9375 4.81481E-6 L 0.1875 4.81481E-6 " pathEditMode="relative" rAng="0" ptsTypes="AA">
                                      <p:cBhvr>
                                        <p:cTn id="33" dur="4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63" presetClass="path" presetSubtype="0" accel="50000" decel="5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0.0875 4.81481E-6 L 0.18164 4.81481E-6 " pathEditMode="relative" rAng="0" ptsTypes="AA">
                                      <p:cBhvr>
                                        <p:cTn id="35" dur="4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0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400"/>
                            </p:stCondLst>
                            <p:childTnLst>
                              <p:par>
                                <p:cTn id="3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2" grpId="0" animBg="1"/>
      <p:bldP spid="23" grpId="0" animBg="1"/>
      <p:bldP spid="23" grpId="1" animBg="1"/>
      <p:bldP spid="17" grpId="0" animBg="1"/>
      <p:bldP spid="17" grpId="1" animBg="1"/>
      <p:bldP spid="26" grpId="0" animBg="1"/>
      <p:bldP spid="26" grpId="1" animBg="1"/>
      <p:bldP spid="26" grpId="2" animBg="1"/>
      <p:bldP spid="27" grpId="0" animBg="1"/>
      <p:bldP spid="27" grpId="1" animBg="1"/>
      <p:bldP spid="28" grpId="0" animBg="1"/>
      <p:bldP spid="28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7"/>
          <p:cNvSpPr txBox="1">
            <a:spLocks/>
          </p:cNvSpPr>
          <p:nvPr/>
        </p:nvSpPr>
        <p:spPr>
          <a:xfrm>
            <a:off x="3582057" y="4086828"/>
            <a:ext cx="4685081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399" noProof="1"/>
          </a:p>
        </p:txBody>
      </p:sp>
      <p:sp>
        <p:nvSpPr>
          <p:cNvPr id="17" name="Text Placeholder 7"/>
          <p:cNvSpPr txBox="1">
            <a:spLocks/>
          </p:cNvSpPr>
          <p:nvPr/>
        </p:nvSpPr>
        <p:spPr>
          <a:xfrm>
            <a:off x="7163156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32" name="Text Placeholder 7"/>
          <p:cNvSpPr txBox="1">
            <a:spLocks/>
          </p:cNvSpPr>
          <p:nvPr/>
        </p:nvSpPr>
        <p:spPr>
          <a:xfrm>
            <a:off x="7163155" y="426820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15</a:t>
            </a:r>
          </a:p>
          <a:p>
            <a:endParaRPr lang="en-US" noProof="1"/>
          </a:p>
        </p:txBody>
      </p:sp>
      <p:sp>
        <p:nvSpPr>
          <p:cNvPr id="22" name="Text Placeholder 7"/>
          <p:cNvSpPr txBox="1">
            <a:spLocks/>
          </p:cNvSpPr>
          <p:nvPr/>
        </p:nvSpPr>
        <p:spPr>
          <a:xfrm>
            <a:off x="9077499" y="3359174"/>
            <a:ext cx="2073688" cy="553854"/>
          </a:xfrm>
          <a:prstGeom prst="rect">
            <a:avLst/>
          </a:prstGeom>
          <a:solidFill>
            <a:schemeClr val="tx1">
              <a:alpha val="8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algn="ctr" defTabSz="1218987">
              <a:defRPr sz="2400">
                <a:solidFill>
                  <a:schemeClr val="bg2"/>
                </a:solidFill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399" noProof="1"/>
              <a:t>2</a:t>
            </a:r>
          </a:p>
        </p:txBody>
      </p:sp>
      <p:sp>
        <p:nvSpPr>
          <p:cNvPr id="31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Autofit/>
          </a:bodyPr>
          <a:lstStyle/>
          <a:p>
            <a:pPr defTabSz="1218621">
              <a:lnSpc>
                <a:spcPct val="90000"/>
              </a:lnSpc>
            </a:pPr>
            <a:r>
              <a:rPr lang="en-US" sz="3000" dirty="0">
                <a:ea typeface="+mn-ea"/>
                <a:cs typeface="Consolas" panose="020B0609020204030204" pitchFamily="49" charset="0"/>
              </a:rPr>
              <a:t>Peek() – </a:t>
            </a:r>
            <a:r>
              <a:rPr lang="ru-RU" sz="3000" dirty="0">
                <a:ea typeface="+mn-ea"/>
                <a:cs typeface="Consolas" panose="020B0609020204030204" pitchFamily="49" charset="0"/>
              </a:rPr>
              <a:t>Връща на първия елемент без да го премахва</a:t>
            </a:r>
            <a:endParaRPr lang="en-US" sz="3000" dirty="0">
              <a:ea typeface="+mn-ea"/>
              <a:cs typeface="Consolas" panose="020B0609020204030204" pitchFamily="49" charset="0"/>
            </a:endParaRPr>
          </a:p>
        </p:txBody>
      </p:sp>
      <p:sp>
        <p:nvSpPr>
          <p:cNvPr id="20" name="Title 3"/>
          <p:cNvSpPr txBox="1">
            <a:spLocks/>
          </p:cNvSpPr>
          <p:nvPr/>
        </p:nvSpPr>
        <p:spPr>
          <a:xfrm>
            <a:off x="7183469" y="3373450"/>
            <a:ext cx="1980684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fontScale="925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99" b="1" dirty="0">
                <a:latin typeface="Consolas" panose="020B0609020204030204" pitchFamily="49" charset="0"/>
                <a:cs typeface="Consolas" panose="020B0609020204030204" pitchFamily="49" charset="0"/>
              </a:rPr>
              <a:t>Count: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181839" y="3559280"/>
            <a:ext cx="1828324" cy="738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/>
            </a:lvl1pPr>
            <a:lvl2pPr marL="0" lvl="1" algn="ctr">
              <a:defRPr sz="2200" b="1">
                <a:latin typeface="Consolas" panose="020B0609020204030204" pitchFamily="49" charset="0"/>
                <a:cs typeface="Consolas" panose="020B0609020204030204" pitchFamily="49" charset="0"/>
              </a:defRPr>
            </a:lvl2pPr>
          </a:lstStyle>
          <a:p>
            <a:pPr lvl="1"/>
            <a:r>
              <a:rPr lang="en-US" sz="2199" dirty="0"/>
              <a:t>Queue&lt;int&gt;</a:t>
            </a:r>
          </a:p>
          <a:p>
            <a:endParaRPr lang="en-US" sz="1999" dirty="0"/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019822" y="4266983"/>
            <a:ext cx="914161" cy="129232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defRPr sz="2399" b="1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endParaRPr lang="en-US" noProof="1"/>
          </a:p>
          <a:p>
            <a:r>
              <a:rPr lang="en-US" noProof="1"/>
              <a:t>121</a:t>
            </a:r>
          </a:p>
          <a:p>
            <a:endParaRPr lang="en-US" noProof="1"/>
          </a:p>
        </p:txBody>
      </p:sp>
      <p:sp>
        <p:nvSpPr>
          <p:cNvPr id="13" name="Down Arrow 12"/>
          <p:cNvSpPr/>
          <p:nvPr/>
        </p:nvSpPr>
        <p:spPr bwMode="auto">
          <a:xfrm rot="16200000">
            <a:off x="6092300" y="2635585"/>
            <a:ext cx="83585" cy="6780034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6D9810F2-BCBE-4CDF-9DF6-22E4C8DE18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330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056E-6 3.33333E-6 L 0.15629 3.33333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10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2" grpId="2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84F45E-49AD-4CAD-B228-C56EE1088B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dirty="0">
                <a:cs typeface="Calibri"/>
              </a:rPr>
              <a:t>Деца са се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наредили в кръг</a:t>
            </a:r>
            <a:r>
              <a:rPr lang="en-US" sz="3600" dirty="0">
                <a:cs typeface="Calibri"/>
              </a:rPr>
              <a:t> и си подават горещ картоф по 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часовниковата стрелка</a:t>
            </a:r>
            <a:r>
              <a:rPr lang="en-US" sz="3600" dirty="0">
                <a:cs typeface="Calibri"/>
              </a:rPr>
              <a:t>.</a:t>
            </a:r>
          </a:p>
          <a:p>
            <a:pPr marL="360045" indent="-360045">
              <a:buClr>
                <a:schemeClr val="tx1"/>
              </a:buClr>
            </a:pPr>
            <a:r>
              <a:rPr lang="en-US" sz="3600" dirty="0">
                <a:ea typeface="+mn-lt"/>
                <a:cs typeface="+mn-lt"/>
              </a:rPr>
              <a:t>При всяко n-то хвърляне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дете се отстранява</a:t>
            </a:r>
            <a:r>
              <a:rPr lang="en-US" sz="3600" dirty="0">
                <a:ea typeface="+mn-lt"/>
                <a:cs typeface="+mn-lt"/>
              </a:rPr>
              <a:t>, докато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остане само едно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След отстраняване на дете </a:t>
            </a:r>
            <a:r>
              <a:rPr lang="en-US" sz="3600" dirty="0"/>
              <a:t>картофа се </a:t>
            </a:r>
            <a:r>
              <a:rPr lang="en-US" sz="3600" b="1" dirty="0">
                <a:solidFill>
                  <a:schemeClr val="bg1"/>
                </a:solidFill>
              </a:rPr>
              <a:t>п</a:t>
            </a:r>
            <a:r>
              <a:rPr lang="bg-BG" sz="3600" b="1" dirty="0">
                <a:solidFill>
                  <a:schemeClr val="bg1"/>
                </a:solidFill>
              </a:rPr>
              <a:t>редава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600" dirty="0">
                <a:cs typeface="Calibri"/>
              </a:rPr>
              <a:t>Принтирайте последното дет</a:t>
            </a:r>
            <a:r>
              <a:rPr lang="bg-BG" sz="3600" dirty="0">
                <a:cs typeface="Calibri"/>
              </a:rPr>
              <a:t>е</a:t>
            </a:r>
            <a:endParaRPr lang="en-US" sz="3600" dirty="0"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92D719-F9B0-4D24-86FC-0A669BED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</a:t>
            </a:r>
            <a:r>
              <a:rPr lang="en-GB" sz="3950" dirty="0"/>
              <a:t>Горещ картоф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9DA63A-A401-490D-B7C6-DF7B3E97A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64" y="5303823"/>
            <a:ext cx="4225919" cy="10769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Alva James William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624AF3-AA6B-4DE7-99B9-40555866F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3664" y="5231837"/>
            <a:ext cx="3620629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Removed James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Removed Alva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Last is William</a:t>
            </a:r>
            <a:endParaRPr lang="it-IT" sz="31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47E77A56-BCC1-4CB2-B475-810D5DD8345A}"/>
              </a:ext>
            </a:extLst>
          </p:cNvPr>
          <p:cNvSpPr/>
          <p:nvPr/>
        </p:nvSpPr>
        <p:spPr>
          <a:xfrm>
            <a:off x="5052636" y="5669768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821F89DB-0D9A-42EE-B4F6-7E1B41A452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1569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94754-7F15-4006-820D-5561D3A81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526" y="2034365"/>
            <a:ext cx="2908948" cy="101397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950C048-9B49-47F7-BE38-95F9528C3BB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Линейни структури от данни</a:t>
            </a:r>
          </a:p>
        </p:txBody>
      </p:sp>
    </p:spTree>
    <p:extLst>
      <p:ext uri="{BB962C8B-B14F-4D97-AF65-F5344CB8AC3E}">
        <p14:creationId xmlns:p14="http://schemas.microsoft.com/office/powerpoint/2010/main" val="119503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Задача</a:t>
            </a:r>
            <a:r>
              <a:rPr lang="en-US" sz="3950" dirty="0"/>
              <a:t>: Горещ </a:t>
            </a:r>
            <a:r>
              <a:rPr lang="en-GB" sz="3950" dirty="0">
                <a:ea typeface="+mj-lt"/>
                <a:cs typeface="+mj-lt"/>
              </a:rPr>
              <a:t>картоф</a:t>
            </a:r>
            <a:endParaRPr lang="bg-BG" dirty="0">
              <a:ea typeface="+mj-lt"/>
              <a:cs typeface="+mj-lt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754789" y="1179000"/>
            <a:ext cx="10673825" cy="51707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var children = Console.ReadLine().Split(' ');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var number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Queue&lt;string&gt;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queue =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 Queue&lt;string&gt;(children)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queue.Count != 1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for (int i = 1; i &lt; number; i++)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queue.Enqueue(queue.Dequeue());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Console.WriteLine($"Removed {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Console.WriteLine($"Last in {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queue.Dequeue()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}");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602297" y="2983587"/>
            <a:ext cx="3667592" cy="1367678"/>
          </a:xfrm>
          <a:prstGeom prst="wedgeRoundRectCallout">
            <a:avLst>
              <a:gd name="adj1" fmla="val -37636"/>
              <a:gd name="adj2" fmla="val -769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Копираме елементи от спец</a:t>
            </a:r>
            <a:r>
              <a:rPr lang="bg-BG" sz="2350" b="1" dirty="0">
                <a:solidFill>
                  <a:srgbClr val="FFFFFF"/>
                </a:solidFill>
                <a:ea typeface="+mn-lt"/>
                <a:cs typeface="+mn-lt"/>
              </a:rPr>
              <a:t>и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фичната колекция и запазваме реда им 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C57B0F8-2E0E-44A4-BC37-19A2182E8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942895-6D47-4235-80B9-2CF5425019EE}"/>
              </a:ext>
            </a:extLst>
          </p:cNvPr>
          <p:cNvSpPr txBox="1"/>
          <p:nvPr/>
        </p:nvSpPr>
        <p:spPr>
          <a:xfrm>
            <a:off x="763389" y="6344764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a typeface="+mn-lt"/>
                <a:cs typeface="+mn-lt"/>
              </a:rPr>
              <a:t>Тествайте решението в Judge </a:t>
            </a:r>
            <a:r>
              <a:rPr lang="en-US" sz="1799" dirty="0"/>
              <a:t>: </a:t>
            </a:r>
            <a:r>
              <a:rPr lang="en-US" sz="1799" u="sng" dirty="0">
                <a:hlinkClick r:id="rId2"/>
              </a:rPr>
              <a:t>https://judge.softuni.org/Contests/Practice/Index/4153#4</a:t>
            </a:r>
            <a:endParaRPr lang="en-US" sz="1799" dirty="0"/>
          </a:p>
        </p:txBody>
      </p:sp>
    </p:spTree>
    <p:extLst>
      <p:ext uri="{BB962C8B-B14F-4D97-AF65-F5344CB8AC3E}">
        <p14:creationId xmlns:p14="http://schemas.microsoft.com/office/powerpoint/2010/main" val="99359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C1D0597B-758C-4AFA-AAE8-A8D14382FA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Опашка – Методи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210812" y="1844906"/>
            <a:ext cx="7770376" cy="29553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Queue&lt;int&gt; queue = new Queue&lt;int&gt;();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count = queue.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bool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exists = queue.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int[]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array = queue.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queue.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3FF4C2B7-4360-4D0F-ADCA-739461F10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5227" y="3348537"/>
            <a:ext cx="2609320" cy="880317"/>
          </a:xfrm>
          <a:prstGeom prst="wedgeRoundRectCallout">
            <a:avLst>
              <a:gd name="adj1" fmla="val -72393"/>
              <a:gd name="adj2" fmla="val -191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>
                <a:solidFill>
                  <a:schemeClr val="bg2"/>
                </a:solidFill>
                <a:ea typeface="+mn-lt"/>
                <a:cs typeface="+mn-lt"/>
              </a:rPr>
              <a:t>Запазва реда на елементите</a:t>
            </a:r>
            <a:endParaRPr lang="bg-BG" b="1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92FB92EC-EF34-4910-A95F-4F3688D5A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331" y="4621095"/>
            <a:ext cx="2556869" cy="1018235"/>
          </a:xfrm>
          <a:prstGeom prst="wedgeRoundRectCallout">
            <a:avLst>
              <a:gd name="adj1" fmla="val 42656"/>
              <a:gd name="adj2" fmla="val -1089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Премахва всички елементи </a:t>
            </a:r>
            <a:endParaRPr lang="en-US" sz="2350" dirty="0">
              <a:ea typeface="+mn-lt"/>
              <a:cs typeface="+mn-lt"/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B623B630-BC07-41BA-B8A9-E0861EE18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305" y="4913614"/>
            <a:ext cx="2789695" cy="1018235"/>
          </a:xfrm>
          <a:prstGeom prst="wedgeRoundRectCallout">
            <a:avLst>
              <a:gd name="adj1" fmla="val -38004"/>
              <a:gd name="adj2" fmla="val -853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50" b="1" dirty="0">
                <a:solidFill>
                  <a:srgbClr val="FFFFFF"/>
                </a:solidFill>
                <a:ea typeface="+mn-lt"/>
                <a:cs typeface="+mn-lt"/>
              </a:rPr>
              <a:t>Преоразмерява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 </a:t>
            </a:r>
            <a:br>
              <a:rPr lang="bg-BG" sz="2350" b="1" dirty="0">
                <a:solidFill>
                  <a:srgbClr val="FFFFFF"/>
                </a:solidFill>
                <a:ea typeface="+mn-lt"/>
                <a:cs typeface="+mn-lt"/>
              </a:rPr>
            </a:b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вътрешния </a:t>
            </a:r>
            <a:r>
              <a:rPr lang="bg-BG" sz="2350" b="1" dirty="0">
                <a:solidFill>
                  <a:srgbClr val="FFFFFF"/>
                </a:solidFill>
                <a:ea typeface="+mn-lt"/>
                <a:cs typeface="+mn-lt"/>
              </a:rPr>
              <a:t>масив</a:t>
            </a:r>
            <a:endParaRPr lang="bg-BG" sz="235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666F04-8A05-4EFF-9945-A4A42CFEDC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945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CF7E426-40A9-4AEE-A5AB-19F5B51CFF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3153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spcBef>
                <a:spcPts val="300"/>
              </a:spcBef>
              <a:spcAft>
                <a:spcPts val="300"/>
              </a:spcAft>
            </a:pPr>
            <a:r>
              <a:rPr lang="en-US" sz="3400" dirty="0">
                <a:ea typeface="+mn-lt"/>
                <a:cs typeface="+mn-lt"/>
              </a:rPr>
              <a:t>Колите чакат на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опашка </a:t>
            </a:r>
            <a:r>
              <a:rPr lang="bg-BG" sz="3400" dirty="0">
                <a:ea typeface="+mn-lt"/>
                <a:cs typeface="+mn-lt"/>
              </a:rPr>
              <a:t>пред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светофар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spcBef>
                <a:spcPts val="300"/>
              </a:spcBef>
              <a:spcAft>
                <a:spcPts val="300"/>
              </a:spcAft>
            </a:pPr>
            <a:r>
              <a:rPr lang="en-US" sz="3400" dirty="0">
                <a:ea typeface="+mn-lt"/>
                <a:cs typeface="+mn-lt"/>
              </a:rPr>
              <a:t>На всяка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зелена светлина</a:t>
            </a:r>
            <a:r>
              <a:rPr lang="en-US" sz="3400" dirty="0">
                <a:ea typeface="+mn-lt"/>
                <a:cs typeface="+mn-lt"/>
              </a:rPr>
              <a:t> n коли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минават </a:t>
            </a:r>
            <a:r>
              <a:rPr lang="en-US" sz="3400" dirty="0">
                <a:ea typeface="+mn-lt"/>
                <a:cs typeface="+mn-lt"/>
              </a:rPr>
              <a:t>през кръстовището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spcBef>
                <a:spcPts val="300"/>
              </a:spcBef>
              <a:spcAft>
                <a:spcPts val="300"/>
              </a:spcAft>
            </a:pPr>
            <a:r>
              <a:rPr lang="en-US" sz="3400" dirty="0">
                <a:ea typeface="+mn-lt"/>
                <a:cs typeface="+mn-lt"/>
              </a:rPr>
              <a:t>След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командата "end"</a:t>
            </a:r>
            <a:r>
              <a:rPr lang="en-US" sz="3400" dirty="0">
                <a:ea typeface="+mn-lt"/>
                <a:cs typeface="+mn-lt"/>
              </a:rPr>
              <a:t> принтирайте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колко коли</a:t>
            </a:r>
            <a:r>
              <a:rPr lang="en-US" sz="3400" dirty="0">
                <a:ea typeface="+mn-lt"/>
                <a:cs typeface="+mn-lt"/>
              </a:rPr>
              <a:t> са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минали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59B221-2139-44C8-8849-49DFDBAF0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</a:t>
            </a:r>
            <a:r>
              <a:rPr lang="en-US" sz="3950" dirty="0">
                <a:ea typeface="+mj-lt"/>
                <a:cs typeface="+mj-lt"/>
              </a:rPr>
              <a:t>Задръстване</a:t>
            </a:r>
            <a:endParaRPr lang="en-GB" sz="39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588486-76F8-41C2-86BE-422BE1462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9227" y="3201217"/>
            <a:ext cx="2008680" cy="32769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99" b="1" dirty="0"/>
              <a:t>3</a:t>
            </a:r>
          </a:p>
          <a:p>
            <a:r>
              <a:rPr lang="en-US" sz="2299" b="1" dirty="0"/>
              <a:t>Enzo's car</a:t>
            </a:r>
          </a:p>
          <a:p>
            <a:r>
              <a:rPr lang="en-US" sz="2299" b="1" dirty="0"/>
              <a:t>Jade's car</a:t>
            </a:r>
          </a:p>
          <a:p>
            <a:r>
              <a:rPr lang="en-US" sz="2299" b="1" dirty="0"/>
              <a:t>Mercedes CLS</a:t>
            </a:r>
          </a:p>
          <a:p>
            <a:r>
              <a:rPr lang="en-US" sz="2299" b="1" dirty="0"/>
              <a:t>Audi</a:t>
            </a:r>
          </a:p>
          <a:p>
            <a:r>
              <a:rPr lang="en-US" sz="2299" b="1" dirty="0"/>
              <a:t>green</a:t>
            </a:r>
          </a:p>
          <a:p>
            <a:r>
              <a:rPr lang="en-US" sz="2299" b="1" dirty="0"/>
              <a:t>BMW X5</a:t>
            </a:r>
          </a:p>
          <a:p>
            <a:r>
              <a:rPr lang="en-US" sz="2299" b="1" dirty="0"/>
              <a:t>green</a:t>
            </a:r>
          </a:p>
          <a:p>
            <a:r>
              <a:rPr lang="en-US" sz="2299" b="1" dirty="0"/>
              <a:t>end</a:t>
            </a:r>
            <a:endParaRPr lang="en-US" sz="2299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37BC9F-344B-4C21-8F88-7B602860D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3516" y="3725632"/>
            <a:ext cx="3686725" cy="221541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99" b="1" dirty="0"/>
              <a:t>Enzo's car passed!</a:t>
            </a:r>
          </a:p>
          <a:p>
            <a:r>
              <a:rPr lang="en-US" sz="2299" b="1" dirty="0"/>
              <a:t>Jade's car passed!</a:t>
            </a:r>
          </a:p>
          <a:p>
            <a:r>
              <a:rPr lang="en-US" sz="2299" b="1" dirty="0"/>
              <a:t>Mercedes CLS passed!</a:t>
            </a:r>
          </a:p>
          <a:p>
            <a:r>
              <a:rPr lang="en-US" sz="2299" b="1" dirty="0"/>
              <a:t>Audi passed!</a:t>
            </a:r>
          </a:p>
          <a:p>
            <a:r>
              <a:rPr lang="en-US" sz="2299" b="1" dirty="0"/>
              <a:t>BMW X5 passed!</a:t>
            </a:r>
          </a:p>
          <a:p>
            <a:r>
              <a:rPr lang="en-US" sz="2299" b="1" dirty="0"/>
              <a:t>5 cars passed the crossroads.</a:t>
            </a:r>
            <a:endParaRPr lang="it-IT" sz="22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9">
            <a:extLst>
              <a:ext uri="{FF2B5EF4-FFF2-40B4-BE49-F238E27FC236}">
                <a16:creationId xmlns:a16="http://schemas.microsoft.com/office/drawing/2014/main" id="{8F4A13FA-87E2-47BD-958D-ED395CB96D09}"/>
              </a:ext>
            </a:extLst>
          </p:cNvPr>
          <p:cNvSpPr/>
          <p:nvPr/>
        </p:nvSpPr>
        <p:spPr>
          <a:xfrm>
            <a:off x="5272956" y="4666628"/>
            <a:ext cx="473738" cy="34614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7E97E41-0C94-4A6A-A5F6-72562641C7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064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321919" y="1179000"/>
            <a:ext cx="11487595" cy="5155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367104" tIns="183552" rIns="367104" bIns="183552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var queue = new 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Queue&lt;string&gt;()</a:t>
            </a:r>
            <a:r>
              <a:rPr lang="en-US" sz="2550" b="1" noProof="1"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int count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string command;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while ((command = Console.ReadLine()) != 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"end"</a:t>
            </a:r>
            <a:r>
              <a:rPr lang="en-US" sz="2550" b="1" noProof="1">
                <a:latin typeface="Consolas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 if (command == 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"green"</a:t>
            </a:r>
            <a:r>
              <a:rPr lang="en-US" sz="2550" b="1" noProof="1">
                <a:latin typeface="Consolas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</a:t>
            </a:r>
            <a:r>
              <a:rPr lang="en-US" sz="2550" b="1" noProof="1">
                <a:solidFill>
                  <a:srgbClr val="234465"/>
                </a:solidFill>
                <a:latin typeface="Consolas"/>
                <a:cs typeface="Consolas" pitchFamily="49" charset="0"/>
              </a:rPr>
              <a:t>  </a:t>
            </a:r>
            <a:r>
              <a:rPr lang="en-US" sz="2550" b="1" noProof="1">
                <a:latin typeface="Consolas"/>
                <a:cs typeface="Consolas" pitchFamily="49" charset="0"/>
              </a:rPr>
              <a:t> </a:t>
            </a:r>
            <a:r>
              <a:rPr lang="en-US" sz="25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</a:t>
            </a:r>
            <a:r>
              <a:rPr lang="en-US" sz="2550" b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TODO:</a:t>
            </a:r>
            <a:r>
              <a:rPr lang="en-US" sz="25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Добавете логика за зелена светлина</a:t>
            </a:r>
          </a:p>
          <a:p>
            <a:r>
              <a:rPr lang="en-US" sz="2550" b="1" noProof="1">
                <a:latin typeface="Consolas"/>
                <a:cs typeface="Consolas" pitchFamily="49" charset="0"/>
              </a:rPr>
              <a:t>  else</a:t>
            </a:r>
            <a:endParaRPr lang="en-US" dirty="0"/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    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queue.Enqueue(command);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50" b="1" noProof="1">
                <a:latin typeface="Consolas"/>
                <a:cs typeface="Consolas" pitchFamily="49" charset="0"/>
              </a:rPr>
              <a:t>Console.WriteLine(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$"{count} cars passed the crossroads."</a:t>
            </a:r>
            <a:r>
              <a:rPr lang="en-US" sz="2550" b="1" noProof="1">
                <a:latin typeface="Consolas"/>
                <a:cs typeface="Consolas" pitchFamily="49" charset="0"/>
              </a:rPr>
              <a:t>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vert="horz" lIns="107972" tIns="35991" rIns="107972" bIns="35991" rtlCol="0" anchor="ctr" anchorCtr="0">
            <a:normAutofit/>
          </a:bodyPr>
          <a:lstStyle/>
          <a:p>
            <a:r>
              <a:rPr lang="en-US" sz="3950" dirty="0"/>
              <a:t>Решение: </a:t>
            </a:r>
            <a:r>
              <a:rPr lang="en-US" sz="3950" dirty="0">
                <a:ea typeface="+mj-lt"/>
                <a:cs typeface="+mj-lt"/>
              </a:rPr>
              <a:t>Задръстване</a:t>
            </a:r>
            <a:endParaRPr lang="en-US" sz="395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21734D4-66F8-4D99-AF62-4CF06DA6B4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A1A4CF-A10C-4FFD-81E7-9542DF8C2902}"/>
              </a:ext>
            </a:extLst>
          </p:cNvPr>
          <p:cNvSpPr txBox="1"/>
          <p:nvPr/>
        </p:nvSpPr>
        <p:spPr>
          <a:xfrm>
            <a:off x="763389" y="6389764"/>
            <a:ext cx="10589042" cy="36923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750" dirty="0">
                <a:ea typeface="+mn-lt"/>
                <a:cs typeface="+mn-lt"/>
              </a:rPr>
              <a:t>Тествайте решението в Judge: </a:t>
            </a:r>
            <a:r>
              <a:rPr lang="en-US" sz="1750" u="sng" dirty="0">
                <a:hlinkClick r:id="rId2"/>
              </a:rPr>
              <a:t>https://judge.softuni.org/Contests/Practice/Index/3174#7</a:t>
            </a:r>
            <a:endParaRPr lang="en-US" sz="175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26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Какво научихме днес? </a:t>
            </a:r>
            <a:endParaRPr lang="en-US" sz="3950" b="0" dirty="0">
              <a:ea typeface="+mj-lt"/>
              <a:cs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70402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724" y="1795336"/>
            <a:ext cx="10934892" cy="4730009"/>
          </a:xfrm>
          <a:prstGeom prst="rect">
            <a:avLst/>
          </a:prstGeom>
        </p:spPr>
        <p:txBody>
          <a:bodyPr vert="horz" lIns="107972" tIns="35991" rIns="107972" bIns="35991" rtlCol="0" anchor="t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  <a:buClr>
                <a:schemeClr val="bg2"/>
              </a:buClr>
            </a:pPr>
            <a:r>
              <a:rPr lang="bg-BG" sz="3800" dirty="0">
                <a:solidFill>
                  <a:schemeClr val="bg2"/>
                </a:solidFill>
              </a:rPr>
              <a:t>Линейната структура от данни съдържа редица </a:t>
            </a:r>
            <a:br>
              <a:rPr lang="bg-BG" sz="3800" dirty="0">
                <a:solidFill>
                  <a:schemeClr val="bg2"/>
                </a:solidFill>
              </a:rPr>
            </a:br>
            <a:r>
              <a:rPr lang="bg-BG" sz="3800" dirty="0">
                <a:solidFill>
                  <a:schemeClr val="bg2"/>
                </a:solidFill>
              </a:rPr>
              <a:t>от елементи</a:t>
            </a:r>
          </a:p>
          <a:p>
            <a:pPr marL="456565" indent="-456565">
              <a:lnSpc>
                <a:spcPct val="100000"/>
              </a:lnSpc>
              <a:buClr>
                <a:schemeClr val="bg2"/>
              </a:buClr>
            </a:pP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Stack&lt;T&gt;</a:t>
            </a:r>
            <a:endParaRPr lang="en-US" sz="380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989965" lvl="1" indent="-380365"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  <a:ea typeface="+mn-lt"/>
                <a:cs typeface="+mn-lt"/>
              </a:rPr>
              <a:t>Вкаран последен, първи изкаран</a:t>
            </a:r>
            <a:endParaRPr lang="en-GB" sz="3600" dirty="0">
              <a:solidFill>
                <a:schemeClr val="bg2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buClr>
                <a:schemeClr val="bg2"/>
              </a:buClr>
            </a:pP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Queue&lt;T&gt;</a:t>
            </a:r>
            <a:endParaRPr lang="en-US" sz="380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989965" lvl="1" indent="-380365"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Вкаран първи, първи изкаран</a:t>
            </a:r>
            <a:endParaRPr lang="en-US" sz="3600" dirty="0">
              <a:solidFill>
                <a:schemeClr val="bg2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buClr>
                <a:schemeClr val="bg2"/>
              </a:buClr>
            </a:pPr>
            <a:r>
              <a:rPr lang="en-GB" sz="3800" b="1" dirty="0">
                <a:solidFill>
                  <a:schemeClr val="bg2"/>
                </a:solidFill>
                <a:cs typeface="Calibri"/>
              </a:rPr>
              <a:t>Работа с</a:t>
            </a:r>
            <a:r>
              <a:rPr lang="en-GB" sz="38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 вградени методи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8D1D2A20-4FAB-41BC-BE72-78C981393A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04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Въпроси?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69679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667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F00567-AE84-424C-AB7E-438F00F87B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28648" cy="551874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cs typeface="Calibri"/>
              </a:rPr>
              <a:t>Стуктурата от данни</a:t>
            </a:r>
            <a:r>
              <a:rPr lang="en-US" sz="3400" dirty="0">
                <a:solidFill>
                  <a:srgbClr val="234465"/>
                </a:solidFill>
                <a:cs typeface="Calibri"/>
              </a:rPr>
              <a:t> представя данни изобразени в компютърната памет, коят</a:t>
            </a:r>
            <a:r>
              <a:rPr lang="bg-BG" sz="3400" dirty="0">
                <a:solidFill>
                  <a:srgbClr val="234465"/>
                </a:solidFill>
                <a:cs typeface="Calibri"/>
              </a:rPr>
              <a:t>о</a:t>
            </a:r>
            <a:r>
              <a:rPr lang="en-US" sz="3400" dirty="0">
                <a:solidFill>
                  <a:srgbClr val="234465"/>
                </a:solidFill>
                <a:cs typeface="Calibri"/>
              </a:rPr>
              <a:t> позволява ефективен достъп и модификация</a:t>
            </a:r>
            <a:endParaRPr lang="bg-BG" sz="3400" dirty="0">
              <a:solidFill>
                <a:srgbClr val="234465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en-US" sz="3350" dirty="0"/>
              <a:t>Примери за структ</a:t>
            </a:r>
            <a:r>
              <a:rPr lang="bg-BG" sz="3350" dirty="0"/>
              <a:t>у</a:t>
            </a:r>
            <a:r>
              <a:rPr lang="en-US" sz="3350" dirty="0"/>
              <a:t>ра от данни: </a:t>
            </a:r>
            <a:endParaRPr lang="bg-BG" dirty="0"/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bg-BG" sz="3150" dirty="0">
                <a:latin typeface="Calibri" panose="020F0502020204030204" pitchFamily="34" charset="0"/>
                <a:cs typeface="Calibri" panose="020F0502020204030204" pitchFamily="34" charset="0"/>
              </a:rPr>
              <a:t>Структура</a:t>
            </a:r>
            <a:r>
              <a:rPr lang="bg-BG" sz="3150" dirty="0">
                <a:latin typeface="Consolas"/>
              </a:rPr>
              <a:t> </a:t>
            </a:r>
            <a:r>
              <a:rPr lang="en-US" sz="3150" b="1" dirty="0">
                <a:solidFill>
                  <a:schemeClr val="bg1"/>
                </a:solidFill>
                <a:latin typeface="Consolas"/>
              </a:rPr>
              <a:t>Person</a:t>
            </a:r>
            <a:r>
              <a:rPr lang="en-US" sz="3150" dirty="0"/>
              <a:t> (име + фамилия + възраст)</a:t>
            </a:r>
            <a:endParaRPr lang="en-US" sz="315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bg-BG" sz="3150" dirty="0"/>
              <a:t>Масив от числа –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int[]</a:t>
            </a:r>
          </a:p>
          <a:p>
            <a:pPr lvl="1" indent="-360045">
              <a:lnSpc>
                <a:spcPct val="100000"/>
              </a:lnSpc>
            </a:pPr>
            <a:r>
              <a:rPr lang="bg-BG" sz="3150" dirty="0"/>
              <a:t>Списък от низове – </a:t>
            </a:r>
            <a:r>
              <a:rPr lang="en-US" sz="3150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List&lt;string&gt;</a:t>
            </a:r>
          </a:p>
          <a:p>
            <a:pPr lvl="1" indent="-360045">
              <a:lnSpc>
                <a:spcPct val="100000"/>
              </a:lnSpc>
            </a:pPr>
            <a:r>
              <a:rPr lang="bg-BG" sz="3150" dirty="0"/>
              <a:t>Опашка от хора – </a:t>
            </a:r>
            <a:r>
              <a:rPr lang="en-US" sz="3150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Queue&lt;Person&gt;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40D134-6F7F-4053-B3FA-84D611B70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solidFill>
                  <a:srgbClr val="FFFFFF"/>
                </a:solidFill>
                <a:ea typeface="+mj-lt"/>
                <a:cs typeface="+mj-lt"/>
              </a:rPr>
              <a:t>Ст</a:t>
            </a:r>
            <a:r>
              <a:rPr lang="bg-BG" sz="3950" dirty="0">
                <a:solidFill>
                  <a:srgbClr val="FFFFFF"/>
                </a:solidFill>
                <a:ea typeface="+mj-lt"/>
                <a:cs typeface="+mj-lt"/>
              </a:rPr>
              <a:t>р</a:t>
            </a:r>
            <a:r>
              <a:rPr lang="en-US" sz="3950" dirty="0">
                <a:solidFill>
                  <a:srgbClr val="FFFFFF"/>
                </a:solidFill>
                <a:ea typeface="+mj-lt"/>
                <a:cs typeface="+mj-lt"/>
              </a:rPr>
              <a:t>уктур</a:t>
            </a:r>
            <a:r>
              <a:rPr lang="bg-BG" sz="3950" dirty="0">
                <a:solidFill>
                  <a:srgbClr val="FFFFFF"/>
                </a:solidFill>
                <a:ea typeface="+mj-lt"/>
                <a:cs typeface="+mj-lt"/>
              </a:rPr>
              <a:t>и</a:t>
            </a:r>
            <a:r>
              <a:rPr lang="en-US" sz="3950" dirty="0">
                <a:solidFill>
                  <a:srgbClr val="FFFFFF"/>
                </a:solidFill>
                <a:ea typeface="+mj-lt"/>
                <a:cs typeface="+mj-lt"/>
              </a:rPr>
              <a:t> от данни</a:t>
            </a:r>
            <a:endParaRPr lang="bg-BG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3BEB2CEC-07BD-4A12-A8E5-5CDE13A306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629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Структурата от данни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 алогоритмите са основата на програмирането</a:t>
            </a:r>
          </a:p>
          <a:p>
            <a:pPr marL="360045" indent="-360045">
              <a:buClr>
                <a:schemeClr val="tx1"/>
              </a:buClr>
            </a:pPr>
            <a:r>
              <a:rPr lang="en-US" sz="3150" dirty="0">
                <a:ea typeface="+mn-lt"/>
                <a:cs typeface="+mn-lt"/>
              </a:rPr>
              <a:t>Ал</a:t>
            </a:r>
            <a:r>
              <a:rPr lang="bg-BG" sz="3150" dirty="0">
                <a:ea typeface="+mn-lt"/>
                <a:cs typeface="+mn-lt"/>
              </a:rPr>
              <a:t>г</a:t>
            </a:r>
            <a:r>
              <a:rPr lang="en-US" sz="3150" dirty="0">
                <a:ea typeface="+mn-lt"/>
                <a:cs typeface="+mn-lt"/>
              </a:rPr>
              <a:t>оритмичното мислене, решаването на задачи и стуктур</a:t>
            </a:r>
            <a:r>
              <a:rPr lang="bg-BG" sz="3150" dirty="0">
                <a:ea typeface="+mn-lt"/>
                <a:cs typeface="+mn-lt"/>
              </a:rPr>
              <a:t>ите</a:t>
            </a:r>
            <a:r>
              <a:rPr lang="en-US" sz="3150" dirty="0">
                <a:ea typeface="+mn-lt"/>
                <a:cs typeface="+mn-lt"/>
              </a:rPr>
              <a:t> от данни са важни за софтуерните инженери</a:t>
            </a:r>
            <a:r>
              <a:rPr lang="en-US" sz="3350" dirty="0">
                <a:ea typeface="+mn-lt"/>
                <a:cs typeface="+mn-lt"/>
              </a:rPr>
              <a:t> </a:t>
            </a:r>
          </a:p>
          <a:p>
            <a:pPr lvl="1" indent="-360045">
              <a:buClr>
                <a:schemeClr val="tx1"/>
              </a:buClr>
            </a:pPr>
            <a:r>
              <a:rPr lang="en-US" sz="3150" dirty="0"/>
              <a:t>C# програмистите трябва да зная</a:t>
            </a:r>
            <a:r>
              <a:rPr lang="bg-BG" sz="3150" dirty="0"/>
              <a:t>т</a:t>
            </a:r>
            <a:r>
              <a:rPr lang="en-US" sz="3150" dirty="0"/>
              <a:t> кога да</a:t>
            </a: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 използват 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T[]</a:t>
            </a:r>
            <a:r>
              <a:rPr lang="en-US" sz="3150" dirty="0">
                <a:solidFill>
                  <a:schemeClr val="bg1"/>
                </a:solidFill>
              </a:rPr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LinkedList&lt;T&gt;</a:t>
            </a:r>
            <a:r>
              <a:rPr lang="en-US" sz="3150" dirty="0"/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List&lt;T&gt;</a:t>
            </a:r>
            <a:r>
              <a:rPr lang="en-US" sz="3150" dirty="0"/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Stack&lt;T&gt;</a:t>
            </a:r>
            <a:r>
              <a:rPr lang="en-US" sz="3150" dirty="0"/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Queue&lt;T&gt;</a:t>
            </a:r>
            <a:r>
              <a:rPr lang="en-US" sz="3150" dirty="0"/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Dictionary&lt;K,</a:t>
            </a:r>
            <a:r>
              <a:rPr lang="en-US" sz="3150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T&gt;</a:t>
            </a:r>
            <a:r>
              <a:rPr lang="en-US" sz="3150" dirty="0"/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HashSet&lt;T&gt;</a:t>
            </a:r>
            <a:r>
              <a:rPr lang="en-US" sz="3150" dirty="0"/>
              <a:t>,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SortedDictionary&lt;K,</a:t>
            </a:r>
            <a:r>
              <a:rPr lang="en-US" sz="3150" b="1" noProof="1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T&gt;</a:t>
            </a:r>
            <a:r>
              <a:rPr lang="en-US" sz="3150" dirty="0">
                <a:solidFill>
                  <a:schemeClr val="bg1"/>
                </a:solidFill>
              </a:rPr>
              <a:t> </a:t>
            </a:r>
            <a:r>
              <a:rPr lang="en-US" sz="3150" dirty="0"/>
              <a:t>и</a:t>
            </a:r>
            <a:r>
              <a:rPr lang="en-US" sz="3150" dirty="0">
                <a:solidFill>
                  <a:srgbClr val="234465"/>
                </a:solidFill>
              </a:rPr>
              <a:t> 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SortedSet&lt;T&gt;</a:t>
            </a:r>
          </a:p>
          <a:p>
            <a:pPr marL="360045" indent="-360045">
              <a:buClr>
                <a:schemeClr val="tx1"/>
              </a:buClr>
            </a:pPr>
            <a:r>
              <a:rPr lang="en-US" sz="3350" b="1" dirty="0"/>
              <a:t>Програмиране </a:t>
            </a:r>
            <a:r>
              <a:rPr lang="en-US" sz="3350" dirty="0"/>
              <a:t>== </a:t>
            </a:r>
            <a:r>
              <a:rPr lang="en-US" sz="3350" b="1" dirty="0"/>
              <a:t>алгоритми </a:t>
            </a:r>
            <a:r>
              <a:rPr lang="en-US" sz="3350" dirty="0"/>
              <a:t>+ </a:t>
            </a:r>
            <a:r>
              <a:rPr lang="en-US" sz="3350" b="1" dirty="0"/>
              <a:t>структ</a:t>
            </a:r>
            <a:r>
              <a:rPr lang="bg-BG" sz="3350" b="1" dirty="0"/>
              <a:t>ъ</a:t>
            </a:r>
            <a:r>
              <a:rPr lang="en-US" sz="3350" b="1" dirty="0"/>
              <a:t>р</a:t>
            </a:r>
            <a:r>
              <a:rPr lang="bg-BG" sz="3350" b="1" dirty="0"/>
              <a:t>и</a:t>
            </a:r>
            <a:r>
              <a:rPr lang="en-US" sz="3350" b="1" dirty="0"/>
              <a:t> от данни</a:t>
            </a:r>
            <a:r>
              <a:rPr lang="en-US" sz="3350" dirty="0"/>
              <a:t>!</a:t>
            </a:r>
            <a:endParaRPr lang="en-US" sz="3350" dirty="0"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/>
              <a:t>Защо стуктурите от данни са толкова важни?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31D3C6A-590D-4441-8EF7-0AD2F9C4FD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511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A1AE6C-DE06-D1C7-FA3F-50BF01426A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0E4255-EFE3-0629-D03F-C82D6AC37A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75234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cs typeface="Calibri"/>
              </a:rPr>
              <a:t>Линейни</a:t>
            </a:r>
            <a:r>
              <a:rPr lang="en-US" sz="3400" b="1" dirty="0">
                <a:solidFill>
                  <a:schemeClr val="bg1"/>
                </a:solidFill>
              </a:rPr>
              <a:t> данни</a:t>
            </a:r>
            <a:r>
              <a:rPr lang="en-US" sz="3400" dirty="0"/>
              <a:t>: масив, списъци, стекове, опашки</a:t>
            </a:r>
            <a:endParaRPr lang="en-US" sz="3400" dirty="0">
              <a:cs typeface="Calibri"/>
            </a:endParaRPr>
          </a:p>
          <a:p>
            <a:pPr marL="0" indent="0">
              <a:buNone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70709C-F3DB-A459-C669-BF230015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Линейни данни</a:t>
            </a:r>
            <a:endParaRPr lang="en-BG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DB3F1B-F7EF-6E84-5EE4-791342216756}"/>
              </a:ext>
            </a:extLst>
          </p:cNvPr>
          <p:cNvGrpSpPr/>
          <p:nvPr/>
        </p:nvGrpSpPr>
        <p:grpSpPr>
          <a:xfrm>
            <a:off x="368124" y="2220440"/>
            <a:ext cx="4574411" cy="2186197"/>
            <a:chOff x="305055" y="3339000"/>
            <a:chExt cx="4575603" cy="218676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A5114D8-8C40-FD81-F8A5-5AF98403C334}"/>
                </a:ext>
              </a:extLst>
            </p:cNvPr>
            <p:cNvGrpSpPr/>
            <p:nvPr/>
          </p:nvGrpSpPr>
          <p:grpSpPr>
            <a:xfrm>
              <a:off x="966000" y="3339000"/>
              <a:ext cx="3253712" cy="1138708"/>
              <a:chOff x="3503612" y="2626525"/>
              <a:chExt cx="3810000" cy="133339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41A6F39-C38D-1F3C-2597-188874C5C526}"/>
                  </a:ext>
                </a:extLst>
              </p:cNvPr>
              <p:cNvSpPr/>
              <p:nvPr/>
            </p:nvSpPr>
            <p:spPr bwMode="auto">
              <a:xfrm>
                <a:off x="3503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979C9C0-68F6-DEE0-DA74-1D20027A79F2}"/>
                  </a:ext>
                </a:extLst>
              </p:cNvPr>
              <p:cNvSpPr/>
              <p:nvPr/>
            </p:nvSpPr>
            <p:spPr bwMode="auto">
              <a:xfrm>
                <a:off x="4265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50CD5D0-12FE-EF55-A16E-52CDF21E41DF}"/>
                  </a:ext>
                </a:extLst>
              </p:cNvPr>
              <p:cNvSpPr/>
              <p:nvPr/>
            </p:nvSpPr>
            <p:spPr bwMode="auto">
              <a:xfrm>
                <a:off x="5027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5B7B951-60D5-332B-3A75-82AD340287F4}"/>
                  </a:ext>
                </a:extLst>
              </p:cNvPr>
              <p:cNvSpPr/>
              <p:nvPr/>
            </p:nvSpPr>
            <p:spPr bwMode="auto">
              <a:xfrm>
                <a:off x="5789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507B809-53DB-38B9-7703-63C768704D1C}"/>
                  </a:ext>
                </a:extLst>
              </p:cNvPr>
              <p:cNvSpPr/>
              <p:nvPr/>
            </p:nvSpPr>
            <p:spPr bwMode="auto">
              <a:xfrm>
                <a:off x="6551612" y="3252596"/>
                <a:ext cx="762000" cy="707323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…</a:t>
                </a:r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37C8DD9-C587-44A1-9B78-7DB6CEB71719}"/>
                  </a:ext>
                </a:extLst>
              </p:cNvPr>
              <p:cNvSpPr txBox="1"/>
              <p:nvPr/>
            </p:nvSpPr>
            <p:spPr>
              <a:xfrm>
                <a:off x="3628050" y="2626527"/>
                <a:ext cx="522608" cy="7073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dirty="0"/>
                  <a:t>0</a:t>
                </a:r>
                <a:endParaRPr lang="en-US" sz="2399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2E24CA1-316B-1048-A5A1-FDBDC1A9CF62}"/>
                  </a:ext>
                </a:extLst>
              </p:cNvPr>
              <p:cNvSpPr txBox="1"/>
              <p:nvPr/>
            </p:nvSpPr>
            <p:spPr>
              <a:xfrm>
                <a:off x="4390051" y="2626528"/>
                <a:ext cx="522608" cy="7073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dirty="0"/>
                  <a:t>1</a:t>
                </a:r>
                <a:endParaRPr lang="en-US" sz="2399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3CE6CB9-DC91-523D-A138-A910BFC9E254}"/>
                  </a:ext>
                </a:extLst>
              </p:cNvPr>
              <p:cNvSpPr txBox="1"/>
              <p:nvPr/>
            </p:nvSpPr>
            <p:spPr>
              <a:xfrm>
                <a:off x="5152050" y="2626525"/>
                <a:ext cx="522608" cy="70732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dirty="0"/>
                  <a:t>2</a:t>
                </a:r>
                <a:endParaRPr lang="en-US" sz="2399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D4FCC56-EF03-B90E-8AB5-1DFC51774942}"/>
                  </a:ext>
                </a:extLst>
              </p:cNvPr>
              <p:cNvSpPr txBox="1"/>
              <p:nvPr/>
            </p:nvSpPr>
            <p:spPr>
              <a:xfrm>
                <a:off x="5914051" y="2630828"/>
                <a:ext cx="522608" cy="70732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dirty="0"/>
                  <a:t>3</a:t>
                </a:r>
                <a:endParaRPr lang="en-US" sz="2399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5197D7-1B1C-7CE7-7A08-80CC8ACC0C6F}"/>
                  </a:ext>
                </a:extLst>
              </p:cNvPr>
              <p:cNvSpPr txBox="1"/>
              <p:nvPr/>
            </p:nvSpPr>
            <p:spPr>
              <a:xfrm>
                <a:off x="6673728" y="2626525"/>
                <a:ext cx="522608" cy="707324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non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dirty="0"/>
                  <a:t>4</a:t>
                </a:r>
                <a:endParaRPr lang="en-US" sz="2399" dirty="0"/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7FD55D7-6509-1AF7-D2C7-CD2E49AA698F}"/>
                </a:ext>
              </a:extLst>
            </p:cNvPr>
            <p:cNvSpPr txBox="1"/>
            <p:nvPr/>
          </p:nvSpPr>
          <p:spPr>
            <a:xfrm>
              <a:off x="305055" y="4464001"/>
              <a:ext cx="4575603" cy="106176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 anchor="t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50" b="1" dirty="0"/>
                <a:t>Масив/Списък</a:t>
              </a:r>
              <a:br>
                <a:rPr lang="en-US" sz="2750" dirty="0"/>
              </a:br>
              <a:r>
                <a:rPr lang="en-US" sz="2350" dirty="0"/>
                <a:t>(индексирана група от елементи)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F489C37-6B95-69C1-005F-D7B367E8D124}"/>
              </a:ext>
            </a:extLst>
          </p:cNvPr>
          <p:cNvGrpSpPr/>
          <p:nvPr/>
        </p:nvGrpSpPr>
        <p:grpSpPr>
          <a:xfrm>
            <a:off x="5514276" y="3818638"/>
            <a:ext cx="6558558" cy="1642178"/>
            <a:chOff x="4550001" y="3873461"/>
            <a:chExt cx="6844577" cy="1642605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CC908851-8B03-B4E6-E715-D99F0B13C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50001" y="3873461"/>
              <a:ext cx="6844577" cy="550639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129B3C0-4877-2EBE-5ADE-B7462D75B62D}"/>
                </a:ext>
              </a:extLst>
            </p:cNvPr>
            <p:cNvSpPr txBox="1"/>
            <p:nvPr/>
          </p:nvSpPr>
          <p:spPr>
            <a:xfrm>
              <a:off x="5807506" y="4454301"/>
              <a:ext cx="4329573" cy="10617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 anchor="t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2750" b="1" dirty="0"/>
                <a:t>Свързан списък</a:t>
              </a:r>
              <a:endParaRPr lang="bg-BG" sz="2350" dirty="0"/>
            </a:p>
            <a:p>
              <a:pPr algn="ctr">
                <a:lnSpc>
                  <a:spcPct val="110000"/>
                </a:lnSpc>
              </a:pPr>
              <a:r>
                <a:rPr lang="en-US" sz="2350" dirty="0"/>
                <a:t>(редица от свързани елементи)</a:t>
              </a:r>
              <a:endParaRPr lang="bg-BG" sz="2350" dirty="0">
                <a:cs typeface="Calibri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73E34C7-52BF-268E-06E1-17B25D5B658F}"/>
              </a:ext>
            </a:extLst>
          </p:cNvPr>
          <p:cNvGrpSpPr/>
          <p:nvPr/>
        </p:nvGrpSpPr>
        <p:grpSpPr>
          <a:xfrm>
            <a:off x="762147" y="5053747"/>
            <a:ext cx="3786364" cy="1422804"/>
            <a:chOff x="831000" y="5366287"/>
            <a:chExt cx="3787350" cy="1423175"/>
          </a:xfrm>
        </p:grpSpPr>
        <p:pic>
          <p:nvPicPr>
            <p:cNvPr id="41" name="Picture 4" descr="Javascript Data Structures - Queues &amp; Priority Queues - Way2Net">
              <a:extLst>
                <a:ext uri="{FF2B5EF4-FFF2-40B4-BE49-F238E27FC236}">
                  <a16:creationId xmlns:a16="http://schemas.microsoft.com/office/drawing/2014/main" id="{BFE50B2E-2AFD-C4E8-A14E-E7D7B8D29C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000" y="5366287"/>
              <a:ext cx="3787350" cy="1257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49CB820-8A6A-6072-3D76-F47DF5D0E44A}"/>
                </a:ext>
              </a:extLst>
            </p:cNvPr>
            <p:cNvSpPr txBox="1"/>
            <p:nvPr/>
          </p:nvSpPr>
          <p:spPr>
            <a:xfrm>
              <a:off x="1889933" y="6129000"/>
              <a:ext cx="1508132" cy="66046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 anchor="t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2750" b="1" dirty="0"/>
                <a:t>Опашка</a:t>
              </a:r>
              <a:endParaRPr lang="en-US" sz="2750" b="1" dirty="0"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4004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noFill/>
          <a:ln>
            <a:noFill/>
          </a:ln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lnSpc>
                <a:spcPct val="9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Списък от числа</a:t>
            </a:r>
            <a:r>
              <a:rPr lang="en-US" sz="3400" dirty="0"/>
              <a:t>, </a:t>
            </a:r>
            <a:r>
              <a:rPr lang="en-US" sz="3400" dirty="0">
                <a:ea typeface="+mn-lt"/>
                <a:cs typeface="+mn-lt"/>
              </a:rPr>
              <a:t>представляващ последователност от суми на доходите</a:t>
            </a:r>
            <a:r>
              <a:rPr lang="en-US" sz="3400" dirty="0"/>
              <a:t>:</a:t>
            </a:r>
            <a:endParaRPr lang="bg-BG" dirty="0"/>
          </a:p>
          <a:p>
            <a:pPr marL="456565" indent="-456565">
              <a:lnSpc>
                <a:spcPct val="90000"/>
              </a:lnSpc>
            </a:pPr>
            <a:endParaRPr lang="bg-BG" sz="3199" dirty="0">
              <a:cs typeface="Calibri"/>
            </a:endParaRPr>
          </a:p>
          <a:p>
            <a:pPr marL="456565" indent="-456565">
              <a:lnSpc>
                <a:spcPct val="90000"/>
              </a:lnSpc>
            </a:pPr>
            <a:endParaRPr lang="en-US" sz="3199" dirty="0">
              <a:cs typeface="Calibri"/>
            </a:endParaRPr>
          </a:p>
          <a:p>
            <a:pPr marL="456565" indent="-456565">
              <a:lnSpc>
                <a:spcPct val="90000"/>
              </a:lnSpc>
            </a:pPr>
            <a:endParaRPr lang="en-US" sz="3199" dirty="0"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  <a:p>
            <a:pPr marL="96565" indent="-456565">
              <a:lnSpc>
                <a:spcPct val="90000"/>
              </a:lnSpc>
              <a:spcBef>
                <a:spcPts val="0"/>
              </a:spcBef>
            </a:pPr>
            <a:r>
              <a:rPr lang="en-US" sz="3400" dirty="0">
                <a:solidFill>
                  <a:srgbClr val="234465"/>
                </a:solidFill>
              </a:rPr>
              <a:t>Добавяне на </a:t>
            </a:r>
            <a:r>
              <a:rPr lang="en-US" sz="3400" b="1" dirty="0">
                <a:solidFill>
                  <a:schemeClr val="bg1"/>
                </a:solidFill>
              </a:rPr>
              <a:t>нов доход</a:t>
            </a:r>
            <a:r>
              <a:rPr lang="en-US" sz="3400" dirty="0"/>
              <a:t>:</a:t>
            </a:r>
            <a:endParaRPr lang="bg-BG" sz="3400" dirty="0"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3199" dirty="0"/>
          </a:p>
          <a:p>
            <a:pPr marL="456565" indent="-456565">
              <a:lnSpc>
                <a:spcPct val="9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Модифициране </a:t>
            </a:r>
            <a:r>
              <a:rPr lang="en-US" sz="3400" dirty="0"/>
              <a:t>на</a:t>
            </a:r>
            <a:r>
              <a:rPr lang="en-US" sz="3400" dirty="0">
                <a:solidFill>
                  <a:srgbClr val="234465"/>
                </a:solidFill>
              </a:rPr>
              <a:t> </a:t>
            </a:r>
            <a:r>
              <a:rPr lang="en-US" sz="3400" dirty="0"/>
              <a:t>съществуващ доход:</a:t>
            </a:r>
            <a:endParaRPr lang="en-US" sz="34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solidFill>
                  <a:srgbClr val="FFFFFF"/>
                </a:solidFill>
                <a:ea typeface="+mj-lt"/>
                <a:cs typeface="+mj-lt"/>
              </a:rPr>
              <a:t>Списък от числа</a:t>
            </a:r>
            <a:r>
              <a:rPr lang="en-US" sz="3950" dirty="0"/>
              <a:t> – </a:t>
            </a:r>
            <a:r>
              <a:rPr lang="bg-BG" sz="3950" dirty="0"/>
              <a:t>п</a:t>
            </a:r>
            <a:r>
              <a:rPr lang="en-US" sz="3950" dirty="0"/>
              <a:t>ример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767407" y="2305322"/>
            <a:ext cx="4535605" cy="192525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>
                <a:solidFill>
                  <a:schemeClr val="bg1"/>
                </a:solidFill>
              </a:rPr>
              <a:t>var</a:t>
            </a:r>
            <a:r>
              <a:rPr lang="en-US" sz="2398" noProof="1"/>
              <a:t> incomes = </a:t>
            </a:r>
          </a:p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/>
              <a:t>  new List&lt;double&gt;() </a:t>
            </a:r>
            <a:r>
              <a:rPr lang="en-US" sz="2398" noProof="1">
                <a:solidFill>
                  <a:schemeClr val="bg1"/>
                </a:solidFill>
              </a:rPr>
              <a:t>{</a:t>
            </a:r>
          </a:p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/>
              <a:t>    150, 200, 70.50, 120</a:t>
            </a:r>
          </a:p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>
                <a:solidFill>
                  <a:schemeClr val="bg1"/>
                </a:solidFill>
              </a:rPr>
              <a:t>  }</a:t>
            </a:r>
            <a:r>
              <a:rPr lang="en-US" sz="2398" noProof="1"/>
              <a:t>;</a:t>
            </a:r>
          </a:p>
        </p:txBody>
      </p:sp>
      <p:sp>
        <p:nvSpPr>
          <p:cNvPr id="8" name="Right Arrow 7"/>
          <p:cNvSpPr/>
          <p:nvPr/>
        </p:nvSpPr>
        <p:spPr>
          <a:xfrm>
            <a:off x="5467387" y="3015207"/>
            <a:ext cx="622180" cy="380901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graphicFrame>
        <p:nvGraphicFramePr>
          <p:cNvPr id="9" name="Group 134">
            <a:extLst>
              <a:ext uri="{FF2B5EF4-FFF2-40B4-BE49-F238E27FC236}">
                <a16:creationId xmlns:a16="http://schemas.microsoft.com/office/drawing/2014/main" id="{5C2C46F1-195F-4E38-9272-FC4ABDD27A3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7432952"/>
              </p:ext>
            </p:extLst>
          </p:nvPr>
        </p:nvGraphicFramePr>
        <p:xfrm>
          <a:off x="6209522" y="2261769"/>
          <a:ext cx="4737121" cy="2616653"/>
        </p:xfrm>
        <a:graphic>
          <a:graphicData uri="http://schemas.openxmlformats.org/drawingml/2006/table">
            <a:tbl>
              <a:tblPr/>
              <a:tblGrid>
                <a:gridCol w="30055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2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Елемент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Стойност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973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[0]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[2]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70.50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9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[3]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66BBF2D-379E-4BE2-BA7C-A7DF845F43C2}"/>
              </a:ext>
            </a:extLst>
          </p:cNvPr>
          <p:cNvSpPr txBox="1">
            <a:spLocks/>
          </p:cNvSpPr>
          <p:nvPr/>
        </p:nvSpPr>
        <p:spPr>
          <a:xfrm>
            <a:off x="767408" y="4910744"/>
            <a:ext cx="4535605" cy="5871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/>
              <a:t>incomes.</a:t>
            </a:r>
            <a:r>
              <a:rPr lang="en-US" sz="2398" noProof="1">
                <a:solidFill>
                  <a:schemeClr val="bg1"/>
                </a:solidFill>
              </a:rPr>
              <a:t>Add</a:t>
            </a:r>
            <a:r>
              <a:rPr lang="en-US" sz="2398" noProof="1"/>
              <a:t>(300);</a:t>
            </a:r>
          </a:p>
        </p:txBody>
      </p:sp>
      <p:graphicFrame>
        <p:nvGraphicFramePr>
          <p:cNvPr id="11" name="Group 134">
            <a:extLst>
              <a:ext uri="{FF2B5EF4-FFF2-40B4-BE49-F238E27FC236}">
                <a16:creationId xmlns:a16="http://schemas.microsoft.com/office/drawing/2014/main" id="{DDFB70F3-36DD-442D-8B08-3F62B4ED20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578434"/>
              </p:ext>
            </p:extLst>
          </p:nvPr>
        </p:nvGraphicFramePr>
        <p:xfrm>
          <a:off x="6211019" y="4888301"/>
          <a:ext cx="4737105" cy="496800"/>
        </p:xfrm>
        <a:graphic>
          <a:graphicData uri="http://schemas.openxmlformats.org/drawingml/2006/table">
            <a:tbl>
              <a:tblPr/>
              <a:tblGrid>
                <a:gridCol w="3005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9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noProof="1"/>
                        <a:t>incomes</a:t>
                      </a:r>
                      <a:r>
                        <a:rPr lang="en-US" sz="2800" b="0" kern="1200" noProof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[4]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5E15851A-0F40-4A4A-A671-7E813D82614B}"/>
              </a:ext>
            </a:extLst>
          </p:cNvPr>
          <p:cNvSpPr txBox="1">
            <a:spLocks/>
          </p:cNvSpPr>
          <p:nvPr/>
        </p:nvSpPr>
        <p:spPr>
          <a:xfrm>
            <a:off x="767408" y="6178071"/>
            <a:ext cx="4535605" cy="5871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latinLnBrk="0">
              <a:spcBef>
                <a:spcPts val="300"/>
              </a:spcBef>
              <a:spcAft>
                <a:spcPts val="300"/>
              </a:spcAft>
            </a:pPr>
            <a:r>
              <a:rPr lang="en-US" sz="2398" noProof="1"/>
              <a:t>incomes</a:t>
            </a:r>
            <a:r>
              <a:rPr lang="en-US" sz="2398" noProof="1">
                <a:solidFill>
                  <a:schemeClr val="bg1"/>
                </a:solidFill>
              </a:rPr>
              <a:t>[1] = </a:t>
            </a:r>
            <a:r>
              <a:rPr lang="en-US" sz="2398" noProof="1"/>
              <a:t>250;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BDBDF40B-E5FA-4855-8260-DF9618C1A3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8565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BF66F1D-7929-4F82-8447-9EFC3061B4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116" y="1219777"/>
            <a:ext cx="2907770" cy="2907770"/>
          </a:xfrm>
          <a:prstGeom prst="rect">
            <a:avLst/>
          </a:prstGeom>
        </p:spPr>
      </p:pic>
      <p:sp>
        <p:nvSpPr>
          <p:cNvPr id="14" name="Subtitle 13">
            <a:extLst>
              <a:ext uri="{FF2B5EF4-FFF2-40B4-BE49-F238E27FC236}">
                <a16:creationId xmlns:a16="http://schemas.microsoft.com/office/drawing/2014/main" id="{A2E72B97-4A89-9338-8F14-D17FADFCEE2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600" b="1" dirty="0"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  <a:r>
              <a:rPr lang="bg-BG" sz="3600" b="1" dirty="0">
                <a:latin typeface="Consolas"/>
                <a:cs typeface="Calibri"/>
              </a:rPr>
              <a:t>(), Peek(), Pop()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FF2FD3-2080-4545-8A28-36F73B9684B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Общ преглед и работа със стек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8654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cs typeface="Consolas" panose="020B0609020204030204" pitchFamily="49" charset="0"/>
              </a:rPr>
              <a:t>Стек </a:t>
            </a:r>
            <a:r>
              <a:rPr lang="en-US" sz="3400" dirty="0">
                <a:solidFill>
                  <a:srgbClr val="234465"/>
                </a:solidFill>
                <a:cs typeface="Consolas" panose="020B0609020204030204" pitchFamily="49" charset="0"/>
              </a:rPr>
              <a:t>предоставя</a:t>
            </a:r>
            <a:r>
              <a:rPr lang="en-US" sz="3400" dirty="0">
                <a:cs typeface="Consolas" panose="020B0609020204030204" pitchFamily="49" charset="0"/>
              </a:rPr>
              <a:t> следните функции:</a:t>
            </a:r>
            <a:endParaRPr lang="bg-BG" dirty="0"/>
          </a:p>
          <a:p>
            <a:pPr lvl="1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Вкарване</a:t>
            </a: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dirty="0">
                <a:cs typeface="Consolas" panose="020B0609020204030204" pitchFamily="49" charset="0"/>
              </a:rPr>
              <a:t>на елемент</a:t>
            </a:r>
          </a:p>
          <a:p>
            <a:pPr lvl="1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Премахане </a:t>
            </a:r>
            <a:r>
              <a:rPr lang="en-US" sz="3200" dirty="0">
                <a:cs typeface="Consolas" panose="020B0609020204030204" pitchFamily="49" charset="0"/>
              </a:rPr>
              <a:t>на последния елемент</a:t>
            </a:r>
          </a:p>
          <a:p>
            <a:pPr lvl="1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cs typeface="Consolas" panose="020B0609020204030204" pitchFamily="49" charset="0"/>
              </a:rPr>
              <a:t>Връщане </a:t>
            </a:r>
            <a:r>
              <a:rPr lang="en-US" sz="3200" dirty="0">
                <a:cs typeface="Consolas" panose="020B0609020204030204" pitchFamily="49" charset="0"/>
              </a:rPr>
              <a:t>на последния елемент без премахване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Стек – </a:t>
            </a:r>
            <a:r>
              <a:rPr lang="en-US" sz="3950" dirty="0">
                <a:ea typeface="+mj-lt"/>
                <a:cs typeface="+mj-lt"/>
              </a:rPr>
              <a:t>Абстрактен тип данни</a:t>
            </a:r>
            <a:endParaRPr lang="bg-BG" sz="3950" dirty="0">
              <a:cs typeface="Calibri"/>
            </a:endParaRPr>
          </a:p>
        </p:txBody>
      </p:sp>
      <p:grpSp>
        <p:nvGrpSpPr>
          <p:cNvPr id="80" name="Group 79"/>
          <p:cNvGrpSpPr/>
          <p:nvPr/>
        </p:nvGrpSpPr>
        <p:grpSpPr>
          <a:xfrm>
            <a:off x="2316000" y="3939443"/>
            <a:ext cx="1599783" cy="2927149"/>
            <a:chOff x="2817812" y="3733800"/>
            <a:chExt cx="1600200" cy="2927911"/>
          </a:xfrm>
        </p:grpSpPr>
        <p:grpSp>
          <p:nvGrpSpPr>
            <p:cNvPr id="10" name="Group 9"/>
            <p:cNvGrpSpPr/>
            <p:nvPr/>
          </p:nvGrpSpPr>
          <p:grpSpPr>
            <a:xfrm>
              <a:off x="2817812" y="3733800"/>
              <a:ext cx="1600200" cy="2342383"/>
              <a:chOff x="3008467" y="3810000"/>
              <a:chExt cx="1600200" cy="2342383"/>
            </a:xfrm>
          </p:grpSpPr>
          <p:sp>
            <p:nvSpPr>
              <p:cNvPr id="65" name="Text Placeholder 7"/>
              <p:cNvSpPr txBox="1">
                <a:spLocks/>
              </p:cNvSpPr>
              <p:nvPr/>
            </p:nvSpPr>
            <p:spPr>
              <a:xfrm flipH="1">
                <a:off x="3008467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66" name="Text Placeholder 7"/>
              <p:cNvSpPr txBox="1">
                <a:spLocks/>
              </p:cNvSpPr>
              <p:nvPr/>
            </p:nvSpPr>
            <p:spPr>
              <a:xfrm flipH="1">
                <a:off x="3112038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67" name="Text Placeholder 7"/>
              <p:cNvSpPr txBox="1">
                <a:spLocks/>
              </p:cNvSpPr>
              <p:nvPr/>
            </p:nvSpPr>
            <p:spPr>
              <a:xfrm flipH="1">
                <a:off x="3112038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68" name="Text Placeholder 7"/>
              <p:cNvSpPr txBox="1">
                <a:spLocks/>
              </p:cNvSpPr>
              <p:nvPr/>
            </p:nvSpPr>
            <p:spPr>
              <a:xfrm flipH="1">
                <a:off x="3112038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6" name="Down Arrow 5"/>
              <p:cNvSpPr/>
              <p:nvPr/>
            </p:nvSpPr>
            <p:spPr bwMode="auto">
              <a:xfrm>
                <a:off x="3633012" y="3810000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6" name="Content Placeholder 2"/>
            <p:cNvSpPr txBox="1">
              <a:spLocks/>
            </p:cNvSpPr>
            <p:nvPr/>
          </p:nvSpPr>
          <p:spPr>
            <a:xfrm>
              <a:off x="2958557" y="6019800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Push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040958" y="3939443"/>
            <a:ext cx="1599783" cy="2910201"/>
            <a:chOff x="5881025" y="3733800"/>
            <a:chExt cx="1600200" cy="2910959"/>
          </a:xfrm>
        </p:grpSpPr>
        <p:grpSp>
          <p:nvGrpSpPr>
            <p:cNvPr id="13" name="Group 12"/>
            <p:cNvGrpSpPr/>
            <p:nvPr/>
          </p:nvGrpSpPr>
          <p:grpSpPr>
            <a:xfrm>
              <a:off x="5881025" y="3733800"/>
              <a:ext cx="1600200" cy="2348441"/>
              <a:chOff x="6185739" y="3803942"/>
              <a:chExt cx="1600200" cy="2348441"/>
            </a:xfrm>
          </p:grpSpPr>
          <p:sp>
            <p:nvSpPr>
              <p:cNvPr id="41" name="Text Placeholder 7"/>
              <p:cNvSpPr txBox="1">
                <a:spLocks/>
              </p:cNvSpPr>
              <p:nvPr/>
            </p:nvSpPr>
            <p:spPr>
              <a:xfrm flipH="1">
                <a:off x="6185739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sp>
            <p:nvSpPr>
              <p:cNvPr id="42" name="Text Placeholder 7"/>
              <p:cNvSpPr txBox="1">
                <a:spLocks/>
              </p:cNvSpPr>
              <p:nvPr/>
            </p:nvSpPr>
            <p:spPr>
              <a:xfrm flipH="1">
                <a:off x="6289310" y="5575448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2</a:t>
                </a:r>
              </a:p>
            </p:txBody>
          </p:sp>
          <p:sp>
            <p:nvSpPr>
              <p:cNvPr id="43" name="Text Placeholder 7"/>
              <p:cNvSpPr txBox="1">
                <a:spLocks/>
              </p:cNvSpPr>
              <p:nvPr/>
            </p:nvSpPr>
            <p:spPr>
              <a:xfrm flipH="1">
                <a:off x="6289310" y="4442398"/>
                <a:ext cx="1410568" cy="494025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10</a:t>
                </a:r>
              </a:p>
            </p:txBody>
          </p:sp>
          <p:sp>
            <p:nvSpPr>
              <p:cNvPr id="44" name="Text Placeholder 7"/>
              <p:cNvSpPr txBox="1">
                <a:spLocks/>
              </p:cNvSpPr>
              <p:nvPr/>
            </p:nvSpPr>
            <p:spPr>
              <a:xfrm flipH="1">
                <a:off x="6289310" y="4998512"/>
                <a:ext cx="1410568" cy="494025"/>
              </a:xfrm>
              <a:prstGeom prst="rect">
                <a:avLst/>
              </a:prstGeom>
              <a:solidFill>
                <a:schemeClr val="dk2">
                  <a:alpha val="2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</a:lstStyle>
              <a:p>
                <a:r>
                  <a:rPr lang="en-US" sz="2799" noProof="1"/>
                  <a:t>5</a:t>
                </a:r>
              </a:p>
            </p:txBody>
          </p:sp>
          <p:sp>
            <p:nvSpPr>
              <p:cNvPr id="73" name="Down Arrow 72"/>
              <p:cNvSpPr/>
              <p:nvPr/>
            </p:nvSpPr>
            <p:spPr bwMode="auto">
              <a:xfrm rot="10800000">
                <a:off x="6821939" y="3803942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37" name="Multiplication Sign 30"/>
              <p:cNvSpPr/>
              <p:nvPr/>
            </p:nvSpPr>
            <p:spPr>
              <a:xfrm flipH="1">
                <a:off x="6316966" y="4073097"/>
                <a:ext cx="1386688" cy="1217019"/>
              </a:xfrm>
              <a:prstGeom prst="mathMultiply">
                <a:avLst/>
              </a:prstGeom>
              <a:solidFill>
                <a:schemeClr val="tx1">
                  <a:alpha val="3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7" name="Content Placeholder 2"/>
            <p:cNvSpPr txBox="1">
              <a:spLocks/>
            </p:cNvSpPr>
            <p:nvPr/>
          </p:nvSpPr>
          <p:spPr>
            <a:xfrm>
              <a:off x="6045080" y="6002848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Pop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679928" y="3929802"/>
            <a:ext cx="1599783" cy="2905720"/>
            <a:chOff x="8856012" y="3733800"/>
            <a:chExt cx="1600200" cy="2906477"/>
          </a:xfrm>
        </p:grpSpPr>
        <p:grpSp>
          <p:nvGrpSpPr>
            <p:cNvPr id="9" name="Group 8"/>
            <p:cNvGrpSpPr/>
            <p:nvPr/>
          </p:nvGrpSpPr>
          <p:grpSpPr>
            <a:xfrm>
              <a:off x="8856012" y="3733800"/>
              <a:ext cx="1600200" cy="2351958"/>
              <a:chOff x="9259440" y="3800425"/>
              <a:chExt cx="1600200" cy="2351958"/>
            </a:xfrm>
          </p:grpSpPr>
          <p:sp>
            <p:nvSpPr>
              <p:cNvPr id="69" name="Text Placeholder 7"/>
              <p:cNvSpPr txBox="1">
                <a:spLocks/>
              </p:cNvSpPr>
              <p:nvPr/>
            </p:nvSpPr>
            <p:spPr>
              <a:xfrm flipH="1">
                <a:off x="9259440" y="4362816"/>
                <a:ext cx="1600200" cy="1789567"/>
              </a:xfrm>
              <a:prstGeom prst="rect">
                <a:avLst/>
              </a:prstGeom>
              <a:solidFill>
                <a:schemeClr val="dk2">
                  <a:alpha val="15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algn="ctr">
                  <a:defRPr sz="2800" b="1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endParaRPr lang="en-US" sz="2799" noProof="1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9363011" y="4442398"/>
                <a:ext cx="1410568" cy="1627075"/>
                <a:chOff x="9363011" y="4442398"/>
                <a:chExt cx="1410568" cy="1627075"/>
              </a:xfrm>
            </p:grpSpPr>
            <p:sp>
              <p:nvSpPr>
                <p:cNvPr id="70" name="Text Placeholder 7"/>
                <p:cNvSpPr txBox="1">
                  <a:spLocks/>
                </p:cNvSpPr>
                <p:nvPr/>
              </p:nvSpPr>
              <p:spPr>
                <a:xfrm flipH="1">
                  <a:off x="9363011" y="557544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2</a:t>
                  </a:r>
                </a:p>
              </p:txBody>
            </p:sp>
            <p:sp>
              <p:nvSpPr>
                <p:cNvPr id="71" name="Text Placeholder 7"/>
                <p:cNvSpPr txBox="1">
                  <a:spLocks/>
                </p:cNvSpPr>
                <p:nvPr/>
              </p:nvSpPr>
              <p:spPr>
                <a:xfrm flipH="1">
                  <a:off x="9363011" y="4442398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8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10</a:t>
                  </a:r>
                </a:p>
              </p:txBody>
            </p:sp>
            <p:sp>
              <p:nvSpPr>
                <p:cNvPr id="72" name="Text Placeholder 7"/>
                <p:cNvSpPr txBox="1">
                  <a:spLocks/>
                </p:cNvSpPr>
                <p:nvPr/>
              </p:nvSpPr>
              <p:spPr>
                <a:xfrm flipH="1">
                  <a:off x="9363011" y="4998512"/>
                  <a:ext cx="1410568" cy="494025"/>
                </a:xfrm>
                <a:prstGeom prst="rect">
                  <a:avLst/>
                </a:prstGeom>
                <a:solidFill>
                  <a:schemeClr val="dk2">
                    <a:alpha val="20000"/>
                  </a:schemeClr>
                </a:solidFill>
                <a:ln w="19050">
                  <a:solidFill>
                    <a:schemeClr val="tx1">
                      <a:lumMod val="75000"/>
                      <a:alpha val="8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algn="ctr">
                    <a:defRPr sz="2800" b="1">
                      <a:solidFill>
                        <a:srgbClr val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defRPr>
                  </a:lvl1pPr>
                </a:lstStyle>
                <a:p>
                  <a:r>
                    <a:rPr lang="en-US" sz="2799" noProof="1"/>
                    <a:t>5</a:t>
                  </a:r>
                </a:p>
              </p:txBody>
            </p:sp>
          </p:grpSp>
          <p:sp>
            <p:nvSpPr>
              <p:cNvPr id="75" name="Down Arrow 74"/>
              <p:cNvSpPr/>
              <p:nvPr/>
            </p:nvSpPr>
            <p:spPr bwMode="auto">
              <a:xfrm rot="10800000">
                <a:off x="9895640" y="3800425"/>
                <a:ext cx="327800" cy="415076"/>
              </a:xfrm>
              <a:prstGeom prst="downArrow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78" name="Content Placeholder 2"/>
            <p:cNvSpPr txBox="1">
              <a:spLocks/>
            </p:cNvSpPr>
            <p:nvPr/>
          </p:nvSpPr>
          <p:spPr>
            <a:xfrm>
              <a:off x="9019925" y="5998366"/>
              <a:ext cx="1295400" cy="641911"/>
            </a:xfrm>
            <a:prstGeom prst="rect">
              <a:avLst/>
            </a:prstGeom>
          </p:spPr>
          <p:txBody>
            <a:bodyPr vert="horz" lIns="107972" tIns="35991" rIns="107972" bIns="35991" rtlCol="0">
              <a:noAutofit/>
            </a:bodyPr>
            <a:lstStyle>
              <a:lvl1pPr marL="304747" indent="-304747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Char char="§"/>
                <a:defRPr sz="34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3399" dirty="0">
                  <a:solidFill>
                    <a:schemeClr val="tx2">
                      <a:lumMod val="75000"/>
                    </a:schemeClr>
                  </a:solidFill>
                </a:rPr>
                <a:t>Peek</a:t>
              </a:r>
            </a:p>
          </p:txBody>
        </p:sp>
      </p:grpSp>
      <p:sp>
        <p:nvSpPr>
          <p:cNvPr id="31" name="Slide Number">
            <a:extLst>
              <a:ext uri="{FF2B5EF4-FFF2-40B4-BE49-F238E27FC236}">
                <a16:creationId xmlns:a16="http://schemas.microsoft.com/office/drawing/2014/main" id="{5802771A-E0E9-41A4-A2F1-99E11ECAAF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9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3357</TotalTime>
  <Words>2573</Words>
  <Application>Microsoft Office PowerPoint</Application>
  <PresentationFormat>Широк екран</PresentationFormat>
  <Paragraphs>477</Paragraphs>
  <Slides>36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</vt:lpstr>
      <vt:lpstr>Стек и опашка</vt:lpstr>
      <vt:lpstr>Съдържание</vt:lpstr>
      <vt:lpstr>Линейни структури от данни</vt:lpstr>
      <vt:lpstr>Структури от данни</vt:lpstr>
      <vt:lpstr>Защо стуктурите от данни са толкова важни?</vt:lpstr>
      <vt:lpstr>Линейни данни</vt:lpstr>
      <vt:lpstr>Списък от числа – пример</vt:lpstr>
      <vt:lpstr>Общ преглед и работа със стек</vt:lpstr>
      <vt:lpstr>Стек – Абстрактен тип данни</vt:lpstr>
      <vt:lpstr>Push() –Вкарване на елемент в края</vt:lpstr>
      <vt:lpstr>Pop() – Премахане и връщане на последния елемент</vt:lpstr>
      <vt:lpstr>Презентация на PowerPoint</vt:lpstr>
      <vt:lpstr>Задача: Обратен низ</vt:lpstr>
      <vt:lpstr>Решение: Обратен низ</vt:lpstr>
      <vt:lpstr>Стек – Методи</vt:lpstr>
      <vt:lpstr>Задача: Сума на стек</vt:lpstr>
      <vt:lpstr>Решение: Сума на стек (1)</vt:lpstr>
      <vt:lpstr>Решение: Сума на стек (2)</vt:lpstr>
      <vt:lpstr>Задача: Прост калкулатор</vt:lpstr>
      <vt:lpstr>Решение: Прост калкулатор (1)</vt:lpstr>
      <vt:lpstr>Решение: Прост калкулатор (2)</vt:lpstr>
      <vt:lpstr>Задача: Математически скоби</vt:lpstr>
      <vt:lpstr>Решение: Математически скоби</vt:lpstr>
      <vt:lpstr>Общ преглед и работа с опашка</vt:lpstr>
      <vt:lpstr>Опашка – Абстрактен тип данни</vt:lpstr>
      <vt:lpstr>Enqueue() – Вкарване на елемент в края</vt:lpstr>
      <vt:lpstr>Dequeue() –Премахане и връщане на първия елемент</vt:lpstr>
      <vt:lpstr>Peek() – Връща на първия елемент без да го премахва</vt:lpstr>
      <vt:lpstr>Задача: Горещ картоф</vt:lpstr>
      <vt:lpstr>Задача: Горещ картоф</vt:lpstr>
      <vt:lpstr>Опашка – Методи</vt:lpstr>
      <vt:lpstr>Задача: Задръстване</vt:lpstr>
      <vt:lpstr>Решение: Задръстване</vt:lpstr>
      <vt:lpstr>Какво научихме днес? 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Stacks and Queues</dc:title>
  <dc:subject>C# Advanced – Practical Training Course @ SoftUni</dc:subject>
  <dc:creator>Software University</dc:creator>
  <cp:keywords>programming;education;software engineering;software development</cp:keywords>
  <dc:description>© SoftUni – https://softuni.org_x000d_
© Software University – https://softuni.bg_x000d_
_x000d_
Copyrighted document. Unauthorized copy, reproduction or use is not permitted.</dc:description>
  <cp:lastModifiedBy>Stefan Kuiumdjiev</cp:lastModifiedBy>
  <cp:revision>636</cp:revision>
  <dcterms:created xsi:type="dcterms:W3CDTF">2018-05-23T13:08:44Z</dcterms:created>
  <dcterms:modified xsi:type="dcterms:W3CDTF">2023-07-06T13:53:20Z</dcterms:modified>
  <cp:category>© SoftUni – https://softuni.org</cp:category>
</cp:coreProperties>
</file>