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7FDE0CE-3720-45B5-B6E9-62275E4B5BE2}">
          <p14:sldIdLst>
            <p14:sldId id="297"/>
            <p14:sldId id="298"/>
          </p14:sldIdLst>
        </p14:section>
        <p14:section name="Многомерни масиви" id="{34C1CCA5-C067-4EE8-9C0D-8D3B8436599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0E7E0E7A-86C1-4A11-BCB1-E9D8675BC036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426121B8-8251-4A61-99D2-D56866A46DD5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4B76-2763-C751-BF29-95FFC9C44AC2}" v="2309" dt="2023-01-18T20:06:23.2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754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11983-E9FE-49F0-B09D-96B60D3DC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24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598CF0-1BB5-4E45-907A-6A37407AC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0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88574-A863-4D63-8168-6F1B48964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252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7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E9DF41-23C9-45FA-9D04-3E940441C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74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DDF1CF-E2FB-4AC0-ACF5-267D04B4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699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B4BA1E6-2C58-49AB-A356-874744D5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67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010F51-CABD-4860-831D-C0A9CB0810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800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2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3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6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0897" y="1326438"/>
            <a:ext cx="10959592" cy="882424"/>
          </a:xfrm>
        </p:spPr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Обработка на матрици и на назъбени матрици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/>
              <a:t>СофтУни</a:t>
            </a:r>
            <a:endParaRPr lang="en-US" sz="27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60656" cy="437098"/>
          </a:xfrm>
        </p:spPr>
        <p:txBody>
          <a:bodyPr/>
          <a:lstStyle/>
          <a:p>
            <a:r>
              <a:rPr lang="en-US" sz="2350" dirty="0"/>
              <a:t>Преподавателски 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4218" y="2103231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елементите от масива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24324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46127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27665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46197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43D228-540D-4EC1-B7FE-5E13E7A1F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матрицата от конзолата</a:t>
            </a:r>
            <a:endParaRPr lang="bg-BG" sz="335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редиците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колоните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сумата на всички елементи</a:t>
            </a:r>
            <a:r>
              <a:rPr lang="en-US" sz="3600" dirty="0">
                <a:cs typeface="Calibri"/>
              </a:rPr>
              <a:t> в матрицата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елементите от масива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измрение (</a:t>
            </a:r>
            <a:r>
              <a:rPr lang="en-US" sz="2350" b="1" dirty="0">
                <a:solidFill>
                  <a:srgbClr val="FFFFFF"/>
                </a:solidFill>
              </a:rPr>
              <a:t>колони)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619673" y="3473193"/>
            <a:ext cx="413335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 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измрение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(редици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ED8A82-C6E3-4052-8D2A-57FF72351D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елементите от масива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40373-FE19-45E1-8DF5-2575811871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https://judge.softuni.org/Contests/Practice/Index/4156#2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колоните на матрица</a:t>
            </a:r>
            <a:endParaRPr lang="en-US" sz="3950" dirty="0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08371" y="3866778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49644" y="3497542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6035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99" y="3866778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88" y="4051395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825278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B71530-F4D7-4F7B-B4B6-E34A750C3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размерите на матрицата</a:t>
            </a:r>
            <a:endParaRPr lang="bg-BG" dirty="0"/>
          </a:p>
          <a:p>
            <a:pPr marL="456565" indent="-456565"/>
            <a:r>
              <a:rPr lang="en-US" sz="3600" dirty="0">
                <a:ea typeface="+mn-lt"/>
                <a:cs typeface="+mn-lt"/>
              </a:rPr>
              <a:t>Прочетете 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сумата на числата</a:t>
            </a:r>
            <a:r>
              <a:rPr lang="en-US" sz="3600" dirty="0">
                <a:cs typeface="Calibri"/>
              </a:rPr>
              <a:t> във всяка колона</a:t>
            </a:r>
          </a:p>
        </p:txBody>
      </p:sp>
    </p:spTree>
    <p:extLst>
      <p:ext uri="{BB962C8B-B14F-4D97-AF65-F5344CB8AC3E}">
        <p14:creationId xmlns:p14="http://schemas.microsoft.com/office/powerpoint/2010/main" val="1520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7F4800-2D4D-47BE-8856-49A9B04355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F39765-CDC6-4D46-8968-2F781B69F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https://judge.softuni.org/Contests/Practice/Index/4156#3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9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Квадрата с най-голяма 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374000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4748648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194494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A362B93-DF55-42B5-89E0-BA8579D51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Намерете </a:t>
            </a:r>
            <a:r>
              <a:rPr lang="en-US" sz="3600" b="1" dirty="0">
                <a:solidFill>
                  <a:schemeClr val="bg1"/>
                </a:solidFill>
              </a:rPr>
              <a:t>квадрата </a:t>
            </a:r>
            <a:r>
              <a:rPr lang="en-US" sz="3600" dirty="0">
                <a:solidFill>
                  <a:srgbClr val="234465"/>
                </a:solidFill>
              </a:rPr>
              <a:t>с най-голяма сума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/>
              <a:t>Прочетете матрицата от конзолата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>
                <a:ea typeface="+mn-lt"/>
                <a:cs typeface="+mn-lt"/>
              </a:rPr>
              <a:t>Намерете </a:t>
            </a:r>
            <a:r>
              <a:rPr lang="en-US" sz="3400" b="1" dirty="0">
                <a:solidFill>
                  <a:schemeClr val="bg1"/>
                </a:solidFill>
              </a:rPr>
              <a:t>най-голямата сума </a:t>
            </a:r>
            <a:r>
              <a:rPr lang="en-US" sz="3400" dirty="0"/>
              <a:t>с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/>
              <a:t>Отпечатайте квадрата и сумата му</a:t>
            </a:r>
            <a:endParaRPr lang="en-US" sz="3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5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Квадрата с най-голяма сума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Да се прочете 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Да се провери 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Да се отпечата 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A3FCB-4A90-443C-B802-82C04BF557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https://judge.softuni.org/Contests/Practice/Index/4156#4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Определение и използване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 масив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Назъбеният масив </a:t>
            </a:r>
            <a:r>
              <a:rPr lang="en-US" sz="3350" dirty="0"/>
              <a:t>е многоизмерен масив</a:t>
            </a:r>
            <a:r>
              <a:rPr lang="bg-BG" sz="3350" dirty="0"/>
              <a:t>, н</a:t>
            </a:r>
            <a:r>
              <a:rPr lang="en-US" sz="3150" dirty="0"/>
              <a:t>о всяко измерение има различна дължина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Назъбеният масив е </a:t>
            </a:r>
            <a:r>
              <a:rPr lang="en-US" sz="3150" b="1" dirty="0">
                <a:solidFill>
                  <a:schemeClr val="bg1"/>
                </a:solidFill>
              </a:rPr>
              <a:t>масив от масиви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/>
              <a:t>Всеки масив има 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Достъп </a:t>
            </a:r>
            <a:r>
              <a:rPr lang="en-US" sz="3150" dirty="0">
                <a:ea typeface="+mn-lt"/>
                <a:cs typeface="+mn-lt"/>
              </a:rPr>
              <a:t>до елемент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назъбен масив</a:t>
            </a:r>
            <a:endParaRPr lang="bg-BG" sz="395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редицата</a:t>
            </a:r>
            <a:endParaRPr lang="bg-BG" dirty="0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C94C6F-3370-4ECF-9A8D-25ACA7DCF4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GB" sz="3550" b="1" dirty="0">
                <a:solidFill>
                  <a:schemeClr val="bg1"/>
                </a:solidFill>
              </a:rPr>
              <a:t>Многомерни 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Достъп до елементи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Четене и отпечатване</a:t>
            </a:r>
            <a:endParaRPr lang="en-GB" sz="3350" dirty="0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Назъбени матрици </a:t>
            </a:r>
            <a:r>
              <a:rPr lang="en-US" sz="3550" dirty="0"/>
              <a:t>(Масив от масиви)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Достъп до елементи</a:t>
            </a: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Четене и отпечатване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399379-683C-44D9-AFDC-E9CE730EF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Запълване на назъбен 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482CD7-0201-4617-878A-CDF4F37F5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For-цикъл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Foreach-цикъл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Отпечатване на </a:t>
            </a:r>
            <a:r>
              <a:rPr lang="en-US" sz="3950" dirty="0">
                <a:ea typeface="+mj-lt"/>
                <a:cs typeface="+mj-lt"/>
              </a:rPr>
              <a:t>назъбен масив</a:t>
            </a:r>
            <a:r>
              <a:rPr lang="en-US" sz="3950" dirty="0"/>
              <a:t> – Пример</a:t>
            </a:r>
            <a:endParaRPr lang="en-GB" sz="3950" dirty="0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772817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01D47-726C-46E1-94FC-2F694EF2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39201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първия ред получавате броя на редиците: </a:t>
            </a:r>
            <a:r>
              <a:rPr lang="en-GB" sz="3400" b="1" dirty="0"/>
              <a:t>n</a:t>
            </a:r>
            <a:endParaRPr lang="bg-BG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следващите </a:t>
            </a:r>
            <a:r>
              <a:rPr lang="en-GB" sz="3400" b="1" dirty="0"/>
              <a:t>n</a:t>
            </a:r>
            <a:r>
              <a:rPr lang="en-GB" sz="3400" dirty="0"/>
              <a:t> редове получавате елементите</a:t>
            </a:r>
            <a:br>
              <a:rPr lang="bg-BG" sz="3400" dirty="0"/>
            </a:br>
            <a:r>
              <a:rPr lang="en-GB" sz="3400" dirty="0"/>
              <a:t>за всяка редица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Докато не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четете командите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>
                <a:solidFill>
                  <a:srgbClr val="234465"/>
                </a:solidFill>
              </a:rPr>
              <a:t>Ако </a:t>
            </a:r>
            <a:r>
              <a:rPr lang="bg-BG" sz="3400" dirty="0">
                <a:solidFill>
                  <a:srgbClr val="234465"/>
                </a:solidFill>
              </a:rPr>
              <a:t>коо</a:t>
            </a:r>
            <a:r>
              <a:rPr lang="en-GB" sz="3400" dirty="0">
                <a:solidFill>
                  <a:srgbClr val="234465"/>
                </a:solidFill>
              </a:rPr>
              <a:t>рдинатите са 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Когато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“</a:t>
            </a:r>
            <a:r>
              <a:rPr lang="bg-BG" sz="3400" dirty="0"/>
              <a:t>,</a:t>
            </a:r>
            <a:r>
              <a:rPr lang="en-GB" sz="3400" dirty="0"/>
              <a:t> отпечатайте назъбения 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Модефикация на назъбен масив</a:t>
            </a:r>
            <a:endParaRPr lang="en-GB" sz="39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249" y="1522454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4E4502-19C2-436D-B519-E76B4942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CB9EAB-312D-41B1-A3CD-1095530FAE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r>
              <a:rPr lang="en-US" sz="2600" b="1" noProof="1">
                <a:latin typeface="Consolas"/>
              </a:rPr>
              <a:t> 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</a:rPr>
              <a:t>Проверяваме за колоната</a:t>
            </a:r>
            <a:endParaRPr lang="en-GB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F4926-C7B2-4264-B298-F012D361CB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https://judge.softuni.org/Contests/Practice/Index/4156#5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Напишете програма, която принтира </a:t>
            </a:r>
            <a:r>
              <a:rPr lang="en-GB" sz="3350" b="1" dirty="0">
                <a:hlinkClick r:id="rId2"/>
              </a:rPr>
              <a:t>триъгълника на Паскал</a:t>
            </a:r>
            <a:endParaRPr lang="en-GB" sz="3350" b="1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Tриъгълника на 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AE42BC1-0A81-41E4-BEEB-752CB7EC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Да се запълнят елементите на всяка редица </a:t>
            </a:r>
            <a:b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</a:b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   (следващият слайд)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(1)</a:t>
            </a:r>
            <a:endParaRPr lang="en-US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0404DE-DB8B-429C-B2DD-476BFA6F5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Да се отпечата 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(2)</a:t>
            </a:r>
            <a:endParaRPr lang="bg-BG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C7123-74B3-485D-8679-CD4B15C9E5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https://judge.softuni.org/Contests/Practice/Index/4156#6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>
                <a:cs typeface="Calibri"/>
              </a:rPr>
              <a:t>За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Имаме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едно </a:t>
            </a:r>
            <a:r>
              <a:rPr lang="en-US" sz="3350" dirty="0">
                <a:solidFill>
                  <a:schemeClr val="bg2"/>
                </a:solidFill>
              </a:rPr>
              <a:t>измерение</a:t>
            </a:r>
            <a:endParaRPr lang="en-US" sz="3350" b="1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 от второ измерение е като таблица от 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 от масиви</a:t>
            </a:r>
            <a:endParaRPr lang="en-US" sz="335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Всеки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 сам по себе </a:t>
            </a:r>
            <a:r>
              <a:rPr lang="en-US" sz="3350" dirty="0">
                <a:solidFill>
                  <a:schemeClr val="bg2"/>
                </a:solidFill>
              </a:rPr>
              <a:t>си е масив</a:t>
            </a:r>
            <a:endParaRPr lang="en-US" sz="33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76FB6D-2D0D-45DA-8E18-1FA8F946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5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549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F156ECD-CE4E-46D4-9F38-1EFDF7799A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cs typeface="Arial"/>
              </a:rPr>
              <a:t>Определение и използване</a:t>
            </a:r>
            <a:endParaRPr lang="bg-BG" sz="4400" b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 масиви</a:t>
            </a:r>
          </a:p>
        </p:txBody>
      </p:sp>
    </p:spTree>
    <p:extLst>
      <p:ext uri="{BB962C8B-B14F-4D97-AF65-F5344CB8AC3E}">
        <p14:creationId xmlns:p14="http://schemas.microsoft.com/office/powerpoint/2010/main" val="2032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8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65863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Колони</a:t>
                      </a:r>
                      <a:endParaRPr kumimoji="1" lang="bg-BG" dirty="0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08645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Масивът е систематично подреждане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подобни обекти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масиви </a:t>
            </a:r>
            <a:r>
              <a:rPr lang="en-US" sz="3400" dirty="0"/>
              <a:t>имат повече от едно 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Най-често използваните многомерни масиви са от </a:t>
            </a:r>
            <a:r>
              <a:rPr lang="en-US" sz="3200" b="1" dirty="0">
                <a:solidFill>
                  <a:schemeClr val="bg1"/>
                </a:solidFill>
              </a:rPr>
              <a:t>2-измерения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многомерен масив?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реда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6CDB2-3AA4-48D6-B3E3-F5B27102C6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600" dirty="0">
                <a:ea typeface="+mn-lt"/>
                <a:cs typeface="+mn-lt"/>
              </a:rPr>
              <a:t>Създаване на многомерен масив</a:t>
            </a: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Използваме ключовата дума 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/>
              <a:t>Трябва да се определи размера на всяко измерение</a:t>
            </a: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GB" sz="3400" dirty="0"/>
              <a:t>Този синтаксис </a:t>
            </a:r>
            <a:r>
              <a:rPr lang="bg-BG" sz="3400" dirty="0"/>
              <a:t>се използва </a:t>
            </a:r>
            <a:r>
              <a:rPr lang="en-GB" sz="3400" dirty="0"/>
              <a:t>само </a:t>
            </a:r>
            <a:r>
              <a:rPr lang="bg-BG" sz="3400" dirty="0"/>
              <a:t>в</a:t>
            </a:r>
            <a:r>
              <a:rPr lang="en-GB" sz="3400" dirty="0"/>
              <a:t> C#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Създаване на многомерен масив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69052" y="3682390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56223D-61A1-4019-823C-4356B693B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Създаване чрез стойности: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масиви представляват </a:t>
            </a:r>
            <a:r>
              <a:rPr lang="en-US" sz="3600" b="1" dirty="0">
                <a:solidFill>
                  <a:schemeClr val="bg1"/>
                </a:solidFill>
              </a:rPr>
              <a:t>редове със 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Редиците са първото измерение, а колоните са второто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Създаване на многомерен масив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30180C-3890-40BD-B97A-FC80FCC24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2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 sz="3350" dirty="0">
                <a:solidFill>
                  <a:srgbClr val="234465"/>
                </a:solidFill>
              </a:rPr>
              <a:t>Достъп до елемент от </a:t>
            </a:r>
            <a:r>
              <a:rPr lang="en-US" sz="3350" b="1" dirty="0">
                <a:solidFill>
                  <a:schemeClr val="bg1"/>
                </a:solidFill>
              </a:rPr>
              <a:t>масив с N измерения</a:t>
            </a:r>
            <a:r>
              <a:rPr lang="en-US" sz="3350" dirty="0"/>
              <a:t>:</a:t>
            </a:r>
            <a:endParaRPr lang="bg-BG" sz="3350" dirty="0"/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Взимане </a:t>
            </a:r>
            <a:r>
              <a:rPr lang="en-US" sz="3350" dirty="0">
                <a:solidFill>
                  <a:srgbClr val="234465"/>
                </a:solidFill>
              </a:rPr>
              <a:t>на стойност</a:t>
            </a:r>
            <a:r>
              <a:rPr lang="bg-BG" sz="3350" dirty="0">
                <a:solidFill>
                  <a:srgbClr val="234465"/>
                </a:solidFill>
              </a:rPr>
              <a:t>т</a:t>
            </a:r>
            <a:r>
              <a:rPr lang="en-US" sz="3350" dirty="0">
                <a:solidFill>
                  <a:srgbClr val="234465"/>
                </a:solidFill>
              </a:rPr>
              <a:t>а на елемента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350" b="1" dirty="0">
                <a:solidFill>
                  <a:schemeClr val="bg1"/>
                </a:solidFill>
              </a:rPr>
              <a:t>Задаване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стойност на елемента:</a:t>
            </a:r>
            <a:endParaRPr lang="en-US" sz="335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Достъп до елементи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2FCDFFF-9A1D-47B8-9ED9-A426AD33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6" y="1819288"/>
            <a:ext cx="9071903" cy="430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50" b="1" noProof="1">
                <a:latin typeface="Consolas"/>
                <a:cs typeface="Consolas" pitchFamily="49" charset="0"/>
              </a:rPr>
              <a:t>nDimensionalArray[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, … , 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en-US" sz="2150" b="1" noProof="1">
                <a:latin typeface="Consolas"/>
                <a:cs typeface="Consolas" pitchFamily="49" charset="0"/>
              </a:rPr>
              <a:t>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2996952"/>
            <a:ext cx="9071902" cy="769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596156"/>
            <a:ext cx="9071904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308" y="4059000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  <a:cs typeface="Calibri"/>
              </a:rPr>
              <a:t>Връща </a:t>
            </a:r>
            <a:r>
              <a:rPr lang="en-GB" sz="23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на измерението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491BAD6-FAA4-43F9-B468-F644CC344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Отпечатване на матрица – </a:t>
            </a:r>
            <a:r>
              <a:rPr lang="en-US" sz="3950" dirty="0" err="1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D2C0F3-DFB6-4755-A7C7-7D10F70F1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Чрез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-цикъл</a:t>
            </a:r>
            <a:r>
              <a:rPr lang="en-GB" sz="3350" dirty="0"/>
              <a:t> минаваме през всички елементи на матрицата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 на матрица – </a:t>
            </a:r>
            <a:r>
              <a:rPr lang="en-US" sz="3950" dirty="0" err="1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7864C8D-A3EE-4877-ACC0-DBF0E7E7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3318</TotalTime>
  <Words>2780</Words>
  <Application>Microsoft Office PowerPoint</Application>
  <PresentationFormat>Широк екран</PresentationFormat>
  <Paragraphs>415</Paragraphs>
  <Slides>30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Многомерни масиви</vt:lpstr>
      <vt:lpstr>Съдържание</vt:lpstr>
      <vt:lpstr>Определение и използване</vt:lpstr>
      <vt:lpstr>Какво е многомерен масив?</vt:lpstr>
      <vt:lpstr>Създаване на многомерен масив</vt:lpstr>
      <vt:lpstr>Създаване на многомерен масив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от масива</vt:lpstr>
      <vt:lpstr>Решение: Сума на елементите от масива (1)</vt:lpstr>
      <vt:lpstr>Решение: Сума на елементите от масива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Квадрата с най-голяма сума</vt:lpstr>
      <vt:lpstr>Решение: Квадрата с най-голяма сума</vt:lpstr>
      <vt:lpstr>Определение и използване</vt:lpstr>
      <vt:lpstr>Какво е назъбен масив</vt:lpstr>
      <vt:lpstr>Запълване на назъбен масив</vt:lpstr>
      <vt:lpstr>Отпечатване на назъбен масив – Пример</vt:lpstr>
      <vt:lpstr>Задача: Модефикация на назъбен масив</vt:lpstr>
      <vt:lpstr>Решение: Модефикация на назъбен масив (1)</vt:lpstr>
      <vt:lpstr>Решение: Модефикация 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475</cp:revision>
  <dcterms:created xsi:type="dcterms:W3CDTF">2018-05-23T13:08:44Z</dcterms:created>
  <dcterms:modified xsi:type="dcterms:W3CDTF">2023-07-06T13:58:44Z</dcterms:modified>
  <cp:category>© SoftUni – https://softuni.org</cp:category>
</cp:coreProperties>
</file>