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506" r:id="rId34"/>
    <p:sldId id="5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DC630-C899-4167-8CA6-414F572F5FF3}">
          <p14:sldIdLst>
            <p14:sldId id="329"/>
            <p14:sldId id="330"/>
          </p14:sldIdLst>
        </p14:section>
        <p14:section name="Речници" id="{1BD731F2-5EE3-4F3D-9EF1-3E09A1035DE9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ри-речници" id="{958D45CA-355E-47B7-A6B1-19CEECBDE735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Сетове" id="{F0BAEDD0-4A13-411D-99C1-316E5C21AC2F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Обобщение" id="{C5E06FFC-757F-4858-A231-D8F2D65F3F1E}">
          <p14:sldIdLst>
            <p14:sldId id="360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4454B-E08E-587C-AF8C-95D07249B0EF}" v="316" dt="2023-01-26T20:45:09.878"/>
    <p1510:client id="{CE338CDF-A2F6-4FBE-AEF9-BF2C3D02BE88}" v="1853" dt="2023-01-25T20:31:53.05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0569E9-9458-4171-98FB-EDB004A27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0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09E29C-22A6-4A35-9051-F30D70DE6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3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9503B3-D998-410D-83C6-D0E086C1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025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725822-1B63-461E-8723-7F2F33DCD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8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/>
              <a:t>Сетове, мулти-речници и </a:t>
            </a:r>
            <a:r>
              <a:rPr lang="en-US" sz="3550" dirty="0">
                <a:ea typeface="+mn-lt"/>
                <a:cs typeface="+mn-lt"/>
              </a:rPr>
              <a:t>вложени речници</a:t>
            </a:r>
            <a:endParaRPr lang="en-US" sz="355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Сетове и речници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2529" y="5930989"/>
            <a:ext cx="2949981" cy="351662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Софтуерен университет</a:t>
            </a:r>
            <a:endParaRPr lang="en-US" sz="18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2529" y="6355034"/>
            <a:ext cx="2949981" cy="320636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3975" y="4938411"/>
            <a:ext cx="2949981" cy="382688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СофтУни</a:t>
            </a:r>
            <a:endParaRPr lang="en-US" sz="1999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3975" y="5408846"/>
            <a:ext cx="2949981" cy="363457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Преподавателски екип</a:t>
            </a:r>
            <a:endParaRPr lang="bg-BG" sz="1800" dirty="0"/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6" y="2011276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Брой на еднакви стойности в масив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(counts.</a:t>
            </a:r>
            <a:r>
              <a:rPr lang="en-US" sz="2399" dirty="0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съдържа колко числа се съдържат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4223D-CFD6-4EF8-8F64-30ACB43E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5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GB" sz="3600" dirty="0"/>
              <a:t>Използвайте </a:t>
            </a:r>
            <a:r>
              <a:rPr lang="en-GB" sz="3600" b="1" dirty="0">
                <a:solidFill>
                  <a:schemeClr val="bg1"/>
                </a:solidFill>
              </a:rPr>
              <a:t>foreach-цикъл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</a:rPr>
              <a:t>KeyValuePair</a:t>
            </a:r>
            <a:r>
              <a:rPr lang="en-GB" sz="3600" dirty="0"/>
              <a:t>&lt;</a:t>
            </a:r>
            <a:r>
              <a:rPr lang="en-GB" sz="3600" b="1" dirty="0">
                <a:solidFill>
                  <a:schemeClr val="bg1"/>
                </a:solidFill>
              </a:rPr>
              <a:t>K</a:t>
            </a:r>
            <a:r>
              <a:rPr lang="en-GB" sz="3600" dirty="0"/>
              <a:t>,</a:t>
            </a:r>
            <a:r>
              <a:rPr lang="en-GB" sz="3600" b="1" dirty="0">
                <a:solidFill>
                  <a:schemeClr val="bg1"/>
                </a:solidFill>
              </a:rPr>
              <a:t> V</a:t>
            </a:r>
            <a:r>
              <a:rPr lang="en-GB" sz="3600" dirty="0"/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не може да се модифицира(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921493-01BE-4272-A9E1-FCF4C3AC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3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Мулти-речници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5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61423" y="818637"/>
            <a:ext cx="10029160" cy="52760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 Речникът може да има </a:t>
            </a:r>
            <a:r>
              <a:rPr lang="en-US" sz="3600" b="1" dirty="0">
                <a:solidFill>
                  <a:schemeClr val="bg1"/>
                </a:solidFill>
              </a:rPr>
              <a:t>множество от стойности</a:t>
            </a:r>
            <a:r>
              <a:rPr lang="en-US" sz="3600" dirty="0"/>
              <a:t> за даден ключ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Пример: студентите могат да имат много оценки:</a:t>
            </a:r>
            <a:endParaRPr lang="en-US" sz="34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Wingdings" panose="05000000000000000000" pitchFamily="2" charset="2"/>
              </a:rPr>
              <a:t>Петър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Wingdings" panose="05000000000000000000" pitchFamily="2" charset="2"/>
              </a:rPr>
              <a:t>Кирил[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Мулти-речник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1976915" y="440607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DFB5A9-2965-4997-81D0-B305C0641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прочита имената на учениците и 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оцениките и средно аретметичния успех 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Задача: Средно аретметичен успех на ученици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3793" y="3351586"/>
            <a:ext cx="273535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035307" y="4828833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25BA72-4B51-4292-A11F-51056567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300" dirty="0"/>
              <a:t>Решение: </a:t>
            </a:r>
            <a:r>
              <a:rPr lang="en-US" sz="3300" dirty="0">
                <a:ea typeface="+mj-lt"/>
                <a:cs typeface="+mj-lt"/>
              </a:rPr>
              <a:t>Средно аретметичен успех на ученици</a:t>
            </a:r>
            <a:r>
              <a:rPr lang="en-US" sz="3300" dirty="0"/>
              <a:t> (1)</a:t>
            </a:r>
            <a:endParaRPr lang="en-US" sz="33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(!grades.ContainsKey(name))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следващият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335563"/>
            <a:ext cx="4073019" cy="120689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087613" cy="1250433"/>
          </a:xfrm>
          <a:prstGeom prst="wedgeRoundRectCallout">
            <a:avLst>
              <a:gd name="adj1" fmla="val -61523"/>
              <a:gd name="adj2" fmla="val -25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 в списъка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704E59-7703-4555-AA16-D960AA55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6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ea typeface="+mj-lt"/>
                <a:cs typeface="+mj-lt"/>
              </a:rPr>
              <a:t>Решение</a:t>
            </a:r>
            <a:r>
              <a:rPr lang="en-US" sz="3300" dirty="0"/>
              <a:t>: </a:t>
            </a:r>
            <a:r>
              <a:rPr lang="en-US" sz="3300" dirty="0">
                <a:ea typeface="+mj-lt"/>
                <a:cs typeface="+mj-lt"/>
              </a:rPr>
              <a:t>Средно аретметичен успех на ученици</a:t>
            </a:r>
            <a:r>
              <a:rPr lang="en-US" sz="3300" dirty="0"/>
              <a:t> (2)</a:t>
            </a:r>
            <a:endParaRPr lang="bg-BG" sz="33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78CBA3-83F3-43A4-9BD9-F4DB4A9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 съдържащи речници като стойност</a:t>
            </a:r>
            <a:endParaRPr lang="en-US" sz="3600" dirty="0"/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Вложени речници</a:t>
            </a:r>
            <a:endParaRPr lang="bg-BG" dirty="0"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7881" y="2754177"/>
            <a:ext cx="4972958" cy="953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881" y="3930924"/>
            <a:ext cx="4972958" cy="8927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7881" y="5061138"/>
            <a:ext cx="4972958" cy="9321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00256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07874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17970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25588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349402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425582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B01A79B-8161-4847-A09A-F5CE1DCAD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 просто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имена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466823"/>
            <a:ext cx="3870956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667599" y="5310506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601" y="4275091"/>
            <a:ext cx="5031251" cy="2525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0" y="6341686"/>
            <a:ext cx="3286987" cy="463012"/>
          </a:xfrm>
          <a:prstGeom prst="wedgeRoundRectCallout">
            <a:avLst>
              <a:gd name="adj1" fmla="val -60002"/>
              <a:gd name="adj2" fmla="val -418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28" y="4133269"/>
            <a:ext cx="3958810" cy="463012"/>
          </a:xfrm>
          <a:prstGeom prst="wedgeRoundRectCallout">
            <a:avLst>
              <a:gd name="adj1" fmla="val -55311"/>
              <a:gd name="adj2" fmla="val 53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4DDF4-7731-4262-AC7E-A0F5D9D22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Хранителен магазин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следващият слайд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C1129-B3F9-478A-985D-C81E6289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2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Dictionary&lt;K, V&gt;</a:t>
            </a:r>
            <a:endParaRPr lang="en-US" sz="3599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Мулти-речници</a:t>
            </a:r>
            <a:endParaRPr lang="en-US" sz="355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350" dirty="0"/>
              <a:t>Ключ с множество стойности</a:t>
            </a:r>
            <a:endParaRPr lang="en-US" sz="3350" dirty="0">
              <a:cs typeface="Calibri"/>
            </a:endParaRPr>
          </a:p>
          <a:p>
            <a:pPr lvl="1" indent="-360045"/>
            <a:r>
              <a:rPr lang="en-US" sz="3350" dirty="0"/>
              <a:t>Речник, който съдържа много речници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Set&lt;T&gt;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HashSet&lt;T&gt;</a:t>
            </a:r>
            <a:r>
              <a:rPr lang="en-US" sz="3350" b="1" noProof="1"/>
              <a:t> </a:t>
            </a:r>
            <a:r>
              <a:rPr lang="en-US" sz="3350" noProof="1"/>
              <a:t>и </a:t>
            </a:r>
            <a:r>
              <a:rPr lang="en-US" sz="3350" b="1" noProof="1">
                <a:solidFill>
                  <a:schemeClr val="bg1"/>
                </a:solidFill>
              </a:rPr>
              <a:t>SortedSet&lt;T&gt;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List&lt;T&gt;</a:t>
            </a:r>
            <a:r>
              <a:rPr lang="en-US" sz="3350" b="1" noProof="1"/>
              <a:t> </a:t>
            </a:r>
            <a:r>
              <a:rPr lang="en-US" sz="3350" noProof="1"/>
              <a:t>срещу </a:t>
            </a:r>
            <a:r>
              <a:rPr lang="en-US" sz="3350" b="1" noProof="1">
                <a:solidFill>
                  <a:schemeClr val="bg1"/>
                </a:solidFill>
              </a:rPr>
              <a:t>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C87D9-E17F-44B9-8393-80A54964B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Хранителен магазин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F3514E-38D2-4396-A180-42FEE0458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345" y="1119925"/>
            <a:ext cx="1239503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350" dirty="0">
                <a:ea typeface="+mn-lt"/>
                <a:cs typeface="+mn-lt"/>
              </a:rPr>
              <a:t>Напишете програма, която чете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континенти, държави и </a:t>
            </a:r>
            <a:b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градове</a:t>
            </a:r>
            <a:r>
              <a:rPr lang="en-US" sz="3350" dirty="0">
                <a:ea typeface="+mn-lt"/>
                <a:cs typeface="+mn-lt"/>
              </a:rPr>
              <a:t>. След това ги сложете в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сложен списък</a:t>
            </a:r>
            <a:r>
              <a:rPr lang="en-US" sz="3350" dirty="0">
                <a:ea typeface="+mn-lt"/>
                <a:cs typeface="+mn-lt"/>
              </a:rPr>
              <a:t> и ги отпечатайте</a:t>
            </a:r>
          </a:p>
          <a:p>
            <a:pPr marL="0" indent="0">
              <a:buNone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2521131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670" y="4103285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2514840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5BC65F-28D9-45D0-9B48-9D248CFE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8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95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следващият слайд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20EB4-69AE-4547-BC6D-47E719D5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0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следващият слайд 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758001"/>
            <a:ext cx="2834262" cy="820564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континенти</a:t>
            </a:r>
            <a:endParaRPr lang="bg-BG" dirty="0"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59" y="5486455"/>
            <a:ext cx="2626348" cy="958023"/>
          </a:xfrm>
          <a:prstGeom prst="wedgeRoundRectCallout">
            <a:avLst>
              <a:gd name="adj1" fmla="val -64961"/>
              <a:gd name="adj2" fmla="val -52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към държава град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611141" cy="779126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градове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28EBDF0-CA77-40FC-8D99-ABE4F9C4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950" dirty="0"/>
              <a:t> (3)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Отпечатайте държавите с нейните 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0E79B2-6BBD-477A-8839-5857B566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HashSet&lt;T&gt; и SortedSet&lt;T&gt;</a:t>
            </a:r>
            <a:endParaRPr lang="en-US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Сетът съдържа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него можем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</a:t>
            </a:r>
            <a:r>
              <a:rPr lang="en-US" sz="3350" b="1" dirty="0">
                <a:solidFill>
                  <a:schemeClr val="bg1"/>
                </a:solidFill>
              </a:rPr>
              <a:t>бързо изпълнение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Сет в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075C7-CDF3-4E5A-B0A7-549779A71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35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en-US" sz="3150" dirty="0"/>
              <a:t>Бързо "добавя", "търси" и "премахва" благодарение  на </a:t>
            </a:r>
            <a:r>
              <a:rPr lang="en-US" sz="3150" b="1" dirty="0">
                <a:solidFill>
                  <a:schemeClr val="bg1"/>
                </a:solidFill>
              </a:rPr>
              <a:t>hash-таблица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>
                <a:sym typeface="Wingdings" panose="05000000000000000000" pitchFamily="2" charset="2"/>
              </a:rPr>
              <a:t>Не позволява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допликации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>
                <a:sym typeface="Wingdings" panose="05000000000000000000" pitchFamily="2" charset="2"/>
              </a:rPr>
              <a:t>Редът за вмъкване не е 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en-US" sz="3150" dirty="0"/>
              <a:t>Бързо "добавя", бавно "търси" и "премахва" (преминава през всеки елемент)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 </a:t>
            </a:r>
            <a:r>
              <a:rPr lang="en-US" sz="3150" b="1" dirty="0">
                <a:solidFill>
                  <a:schemeClr val="bg1"/>
                </a:solidFill>
              </a:rPr>
              <a:t>допликации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>
                <a:ea typeface="+mn-lt"/>
                <a:cs typeface="+mn-lt"/>
              </a:rPr>
              <a:t>Редът за вмъкване е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80A8AB-6CAF-43C5-8823-BA1026B0DE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D788B-6300-4BC2-BBAA-4A5E01E4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редица от имена</a:t>
            </a:r>
            <a:r>
              <a:rPr lang="en-US" sz="3600" dirty="0">
                <a:solidFill>
                  <a:srgbClr val="234465"/>
                </a:solidFill>
              </a:rPr>
              <a:t> и принтирайте всички уникални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Уникални имена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178D2C3-70D6-4E6B-813B-166B4373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1B3659B-03B8-7FB0-AA90-108885A1A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Видове речници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150EBA4-2ECB-0C80-0D37-C521C101BC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Dictionary&lt;K, V&gt;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Уникални имена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410783"/>
            <a:ext cx="3541218" cy="882424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HashSet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4" y="4252406"/>
            <a:ext cx="4494629" cy="560905"/>
          </a:xfrm>
          <a:prstGeom prst="wedgeRoundRectCallout">
            <a:avLst>
              <a:gd name="adj1" fmla="val -59098"/>
              <a:gd name="adj2" fmla="val -32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 имената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A8AD36-E2C6-46A8-A64E-570E8B338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 постепенно</a:t>
            </a:r>
            <a:r>
              <a:rPr lang="en-US" sz="3350" dirty="0"/>
              <a:t>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A2510B-7C5C-433E-8174-4CB2191009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648614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Мулти-речниците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 колекции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Сложните речници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 речници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55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>
                <a:solidFill>
                  <a:schemeClr val="bg2"/>
                </a:solidFill>
              </a:rPr>
              <a:t>Сет съдържа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стойности </a:t>
            </a:r>
            <a:r>
              <a:rPr lang="en-GB" sz="3550" dirty="0">
                <a:solidFill>
                  <a:schemeClr val="bg2"/>
                </a:solidFill>
              </a:rPr>
              <a:t>в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неспецефично подреждане</a:t>
            </a:r>
            <a:endParaRPr lang="en-GB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>
                <a:solidFill>
                  <a:schemeClr val="bg2"/>
                </a:solidFill>
              </a:rPr>
              <a:t>Без дупликации</a:t>
            </a:r>
            <a:endParaRPr lang="en-GB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35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71DE14-F6A1-4BE1-88D4-D3CAEEB1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8855" y="1089088"/>
            <a:ext cx="1064622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800" dirty="0">
                <a:latin typeface="Calibri"/>
                <a:cs typeface="Calibri"/>
              </a:rPr>
              <a:t>Асоциативните масиви са масиви индиксирани чрез ключове</a:t>
            </a:r>
            <a:endParaRPr lang="bg-BG" dirty="0"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600" dirty="0"/>
              <a:t>Не по номера 0, 1, 2, … (като масиви)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800" dirty="0"/>
              <a:t>Съдържа колекция</a:t>
            </a:r>
            <a:r>
              <a:rPr lang="en-US" sz="3800" dirty="0">
                <a:latin typeface="Calibri"/>
                <a:cs typeface="Calibri"/>
              </a:rPr>
              <a:t> от двойки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8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8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}</a:t>
            </a:r>
          </a:p>
          <a:p>
            <a:pPr marL="360045" indent="-360045">
              <a:lnSpc>
                <a:spcPct val="100000"/>
              </a:lnSpc>
            </a:pP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3950" dirty="0"/>
              <a:t>Асоциативни масиви (карти, речници)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44362" y="4049488"/>
            <a:ext cx="5483543" cy="2467661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9328" cy="159405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3D09270F-920C-4895-B587-0D210B6A4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17CA9C0-CCB8-4380-BDC2-691F9A242680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</a:t>
            </a:r>
            <a:r>
              <a:rPr lang="en-US" sz="3800" b="1" dirty="0">
                <a:solidFill>
                  <a:schemeClr val="bg1"/>
                </a:solidFill>
              </a:rPr>
              <a:t> V</a:t>
            </a:r>
            <a:r>
              <a:rPr lang="en-US" sz="3800" dirty="0"/>
              <a:t>&gt;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-представлява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/>
              <a:t>Ключовите са </a:t>
            </a:r>
            <a:r>
              <a:rPr lang="en-US" sz="3800" b="1" dirty="0">
                <a:solidFill>
                  <a:schemeClr val="bg1"/>
                </a:solidFill>
              </a:rPr>
              <a:t>уникални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>
                <a:ea typeface="+mn-lt"/>
                <a:cs typeface="+mn-lt"/>
              </a:rPr>
              <a:t>Поддържа ключовете в техния ред на добавяне</a:t>
            </a:r>
            <a:endParaRPr lang="en-US" sz="3800" dirty="0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01008"/>
            <a:ext cx="9567151" cy="2376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1AB188-0F25-4817-A93B-629F1FADD0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DC03249-CC29-4CD9-B0FB-F001E7339F4D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noProof="1">
                <a:solidFill>
                  <a:schemeClr val="bg1"/>
                </a:solidFill>
              </a:rPr>
              <a:t>SortedDictionary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V</a:t>
            </a:r>
            <a:r>
              <a:rPr lang="en-US" sz="3800" dirty="0"/>
              <a:t>&gt;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/>
              <a:t>Поддържа ключовите сортирани</a:t>
            </a:r>
            <a:endParaRPr lang="en-US" sz="3800" dirty="0"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/>
              <a:t>Използва балансирано дърво</a:t>
            </a:r>
            <a:endParaRPr lang="en-US" sz="3800" dirty="0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Сортиран речник</a:t>
            </a:r>
            <a:endParaRPr lang="bg-BG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573016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 dirty="0">
                <a:solidFill>
                  <a:schemeClr val="bg1"/>
                </a:solidFill>
              </a:rPr>
              <a:t>var</a:t>
            </a:r>
            <a:r>
              <a:rPr lang="en-GB" sz="279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 dirty="0"/>
              <a:t>fruits = </a:t>
            </a:r>
            <a:r>
              <a:rPr lang="en-GB" sz="2798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8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"kiwi"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"orange"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"banana"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2.20;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0755E5B-0B03-40DA-A567-ABCAF14026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 метод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метод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Вградени методи</a:t>
            </a:r>
            <a:endParaRPr lang="bg-BG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63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4046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5D209FC-41D3-4AC4-B733-B50F3A79F5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5567806-ED9D-4A69-8891-A7684708BA0F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ContainsKey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ContainsValue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>
                <a:solidFill>
                  <a:srgbClr val="234465"/>
                </a:solidFill>
              </a:rPr>
              <a:t>) – много бавна операция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Вградени методи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915292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4A22AD1-88F1-4370-A55D-00ACF9CE0E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от реални числа</a:t>
            </a:r>
            <a:r>
              <a:rPr lang="en-US" sz="3600" dirty="0">
                <a:cs typeface="Calibri"/>
              </a:rPr>
              <a:t> и отпечатайте колко пъти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срещат</a:t>
            </a: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Задача: Брой на еднакви стойности в масив</a:t>
            </a:r>
            <a:endParaRPr lang="en-US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2818289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524857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2841245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628830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146823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651786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E899081-554A-4597-92C1-05B52DB86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2414</Words>
  <Application>Microsoft Office PowerPoint</Application>
  <PresentationFormat>Широк екран</PresentationFormat>
  <Paragraphs>427</Paragraphs>
  <Slides>34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Сетове и речници</vt:lpstr>
      <vt:lpstr>Съдържание</vt:lpstr>
      <vt:lpstr>Dictionary&lt;K, V&gt;</vt:lpstr>
      <vt:lpstr>Асоциативни масиви (карти, речници)</vt:lpstr>
      <vt:lpstr>Речници</vt:lpstr>
      <vt:lpstr>Сортиран речник</vt:lpstr>
      <vt:lpstr>Вградени методи</vt:lpstr>
      <vt:lpstr>Вградени методи (2)</vt:lpstr>
      <vt:lpstr>Задача: Брой на еднакви стойности в масив</vt:lpstr>
      <vt:lpstr>Решение:  Брой на еднакви стойности в масив</vt:lpstr>
      <vt:lpstr>Обхождане на речник</vt:lpstr>
      <vt:lpstr>Мулти-речници</vt:lpstr>
      <vt:lpstr>Мулти-речник</vt:lpstr>
      <vt:lpstr>Задача: Средно аретметичен успех на ученици</vt:lpstr>
      <vt:lpstr>Решение: Средно аретметичен успех на ученици (1)</vt:lpstr>
      <vt:lpstr>Решение: Средно аретметичен успех на ученици (2)</vt:lpstr>
      <vt:lpstr>Вложени речници</vt:lpstr>
      <vt:lpstr>Задача: Хранителен магазин</vt:lpstr>
      <vt:lpstr>Решение:  Хранителен магазин (1)</vt:lpstr>
      <vt:lpstr>Решение: 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HashSet&lt;T&gt; и SortedSet&lt;T&gt;</vt:lpstr>
      <vt:lpstr>Сет в C#</vt:lpstr>
      <vt:lpstr>List&lt;T&gt; срещу HashSet&lt;T&gt;</vt:lpstr>
      <vt:lpstr>HashSet&lt;T&gt; – Примери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503</cp:revision>
  <dcterms:created xsi:type="dcterms:W3CDTF">2018-05-23T13:08:44Z</dcterms:created>
  <dcterms:modified xsi:type="dcterms:W3CDTF">2023-07-06T14:02:35Z</dcterms:modified>
  <cp:category>© SoftUni – https://softuni.org</cp:category>
</cp:coreProperties>
</file>