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4"/>
  </p:notesMasterIdLst>
  <p:handoutMasterIdLst>
    <p:handoutMasterId r:id="rId25"/>
  </p:handoutMasterIdLst>
  <p:sldIdLst>
    <p:sldId id="503" r:id="rId2"/>
    <p:sldId id="276" r:id="rId3"/>
    <p:sldId id="587" r:id="rId4"/>
    <p:sldId id="588" r:id="rId5"/>
    <p:sldId id="589" r:id="rId6"/>
    <p:sldId id="590" r:id="rId7"/>
    <p:sldId id="591" r:id="rId8"/>
    <p:sldId id="592" r:id="rId9"/>
    <p:sldId id="593" r:id="rId10"/>
    <p:sldId id="594" r:id="rId11"/>
    <p:sldId id="595" r:id="rId12"/>
    <p:sldId id="599" r:id="rId13"/>
    <p:sldId id="597" r:id="rId14"/>
    <p:sldId id="603" r:id="rId15"/>
    <p:sldId id="604" r:id="rId16"/>
    <p:sldId id="598" r:id="rId17"/>
    <p:sldId id="600" r:id="rId18"/>
    <p:sldId id="601" r:id="rId19"/>
    <p:sldId id="602" r:id="rId20"/>
    <p:sldId id="586" r:id="rId21"/>
    <p:sldId id="504" r:id="rId22"/>
    <p:sldId id="50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Електронни таблици" id="{8D745F9C-DB47-4BF2-8C98-C3F196C1B60A}">
          <p14:sldIdLst>
            <p14:sldId id="587"/>
            <p14:sldId id="588"/>
            <p14:sldId id="589"/>
          </p14:sldIdLst>
        </p14:section>
        <p14:section name="Елементи на електронна таблица" id="{5B5C68B5-3F5F-4B6B-95C0-C11F3168B122}">
          <p14:sldIdLst>
            <p14:sldId id="590"/>
            <p14:sldId id="591"/>
            <p14:sldId id="592"/>
          </p14:sldIdLst>
        </p14:section>
        <p14:section name="Microsoft Excel" id="{03B3D807-D1B8-4FDE-9398-656BA0389186}">
          <p14:sldIdLst>
            <p14:sldId id="593"/>
            <p14:sldId id="594"/>
            <p14:sldId id="595"/>
            <p14:sldId id="599"/>
          </p14:sldIdLst>
        </p14:section>
        <p14:section name="Редактиране и въвеждане на данни" id="{AAFB8A23-C012-403E-A3A6-EB20347A9FE0}">
          <p14:sldIdLst>
            <p14:sldId id="597"/>
            <p14:sldId id="603"/>
            <p14:sldId id="604"/>
            <p14:sldId id="598"/>
            <p14:sldId id="600"/>
            <p14:sldId id="601"/>
            <p14:sldId id="602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19" autoAdjust="0"/>
    <p:restoredTop sz="95238" autoAdjust="0"/>
  </p:normalViewPr>
  <p:slideViewPr>
    <p:cSldViewPr showGuides="1">
      <p:cViewPr varScale="1">
        <p:scale>
          <a:sx n="122" d="100"/>
          <a:sy n="122" d="100"/>
        </p:scale>
        <p:origin x="584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27.02.24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5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825597"/>
          </a:xfrm>
        </p:spPr>
        <p:txBody>
          <a:bodyPr>
            <a:normAutofit/>
          </a:bodyPr>
          <a:lstStyle/>
          <a:p>
            <a:r>
              <a:rPr lang="bg-BG" dirty="0"/>
              <a:t>Същност и елементи. </a:t>
            </a:r>
            <a:r>
              <a:rPr lang="en-US" dirty="0"/>
              <a:t>MS Excel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/>
          <a:lstStyle/>
          <a:p>
            <a:r>
              <a:rPr lang="bg-BG" dirty="0"/>
              <a:t>Въведение в електронните таблици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001" y="2546520"/>
            <a:ext cx="3047999" cy="28336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23" y="3090890"/>
            <a:ext cx="1967578" cy="88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ел. таблица в </a:t>
            </a:r>
            <a:r>
              <a:rPr lang="en-US" dirty="0"/>
              <a:t>Excel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14"/>
          <a:stretch/>
        </p:blipFill>
        <p:spPr>
          <a:xfrm>
            <a:off x="438000" y="1269000"/>
            <a:ext cx="11316000" cy="53879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/>
          <p:cNvSpPr/>
          <p:nvPr/>
        </p:nvSpPr>
        <p:spPr bwMode="auto">
          <a:xfrm>
            <a:off x="6276000" y="1359000"/>
            <a:ext cx="4770000" cy="1575000"/>
          </a:xfrm>
          <a:prstGeom prst="wedgeRoundRectCallout">
            <a:avLst>
              <a:gd name="adj1" fmla="val -69408"/>
              <a:gd name="adj2" fmla="val 481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да създадем нова празна ел. таблица, избираме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Blank workbook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9899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67"/>
          <a:stretch/>
        </p:blipFill>
        <p:spPr>
          <a:xfrm>
            <a:off x="437999" y="1269000"/>
            <a:ext cx="11316001" cy="53879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Елементи в </a:t>
            </a:r>
            <a:r>
              <a:rPr lang="en-US" dirty="0"/>
              <a:t>Excel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7626000" y="4699701"/>
            <a:ext cx="2552371" cy="693516"/>
          </a:xfrm>
          <a:prstGeom prst="wedgeRoundRectCallout">
            <a:avLst>
              <a:gd name="adj1" fmla="val -37614"/>
              <a:gd name="adj2" fmla="val -184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Работно поле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236000" y="2093639"/>
            <a:ext cx="10517030" cy="135410"/>
          </a:xfrm>
          <a:prstGeom prst="rect">
            <a:avLst/>
          </a:prstGeom>
          <a:noFill/>
          <a:ln w="38100">
            <a:solidFill>
              <a:schemeClr val="bg1">
                <a:lumMod val="60000"/>
                <a:lumOff val="40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8057169" y="2823761"/>
            <a:ext cx="3336549" cy="686171"/>
          </a:xfrm>
          <a:prstGeom prst="wedgeRoundRectCallout">
            <a:avLst>
              <a:gd name="adj1" fmla="val -35663"/>
              <a:gd name="adj2" fmla="val -1307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Ред за редактиране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009692" y="6403837"/>
            <a:ext cx="779674" cy="174659"/>
          </a:xfrm>
          <a:prstGeom prst="rect">
            <a:avLst/>
          </a:prstGeom>
          <a:noFill/>
          <a:ln w="38100">
            <a:solidFill>
              <a:schemeClr val="bg1">
                <a:lumMod val="60000"/>
                <a:lumOff val="40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2914366" y="5499000"/>
            <a:ext cx="2461634" cy="686171"/>
          </a:xfrm>
          <a:prstGeom prst="wedgeRoundRectCallout">
            <a:avLst>
              <a:gd name="adj1" fmla="val -93376"/>
              <a:gd name="adj2" fmla="val 812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Работен лист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ounded Rectangular Callout 17"/>
          <p:cNvSpPr/>
          <p:nvPr/>
        </p:nvSpPr>
        <p:spPr bwMode="auto">
          <a:xfrm>
            <a:off x="921000" y="3150499"/>
            <a:ext cx="2700000" cy="686171"/>
          </a:xfrm>
          <a:prstGeom prst="wedgeRoundRectCallout">
            <a:avLst>
              <a:gd name="adj1" fmla="val -48447"/>
              <a:gd name="adj2" fmla="val -1332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Активна клетка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ounded Rectangular Callout 18"/>
          <p:cNvSpPr/>
          <p:nvPr/>
        </p:nvSpPr>
        <p:spPr bwMode="auto">
          <a:xfrm>
            <a:off x="4588613" y="3151196"/>
            <a:ext cx="3108274" cy="610707"/>
          </a:xfrm>
          <a:prstGeom prst="wedgeRoundRectCallout">
            <a:avLst>
              <a:gd name="adj1" fmla="val -42642"/>
              <a:gd name="adj2" fmla="val -1550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Етикет на колона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ounded Rectangular Callout 19"/>
          <p:cNvSpPr/>
          <p:nvPr/>
        </p:nvSpPr>
        <p:spPr bwMode="auto">
          <a:xfrm>
            <a:off x="1083343" y="4445754"/>
            <a:ext cx="2978948" cy="637994"/>
          </a:xfrm>
          <a:prstGeom prst="wedgeRoundRectCallout">
            <a:avLst>
              <a:gd name="adj1" fmla="val -61241"/>
              <a:gd name="adj2" fmla="val -380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Етикет на ред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41290" y="4445127"/>
            <a:ext cx="246000" cy="174659"/>
          </a:xfrm>
          <a:prstGeom prst="rect">
            <a:avLst/>
          </a:prstGeom>
          <a:noFill/>
          <a:ln w="38100">
            <a:solidFill>
              <a:schemeClr val="bg1">
                <a:lumMod val="60000"/>
                <a:lumOff val="40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305639" y="2269697"/>
            <a:ext cx="585000" cy="199042"/>
          </a:xfrm>
          <a:prstGeom prst="rect">
            <a:avLst/>
          </a:prstGeom>
          <a:noFill/>
          <a:ln w="38100">
            <a:solidFill>
              <a:schemeClr val="bg1">
                <a:lumMod val="60000"/>
                <a:lumOff val="40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65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7466" b="52346"/>
          <a:stretch/>
        </p:blipFill>
        <p:spPr>
          <a:xfrm>
            <a:off x="378073" y="1377000"/>
            <a:ext cx="11435854" cy="513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Запазване на документ в </a:t>
            </a:r>
            <a:r>
              <a:rPr lang="en-US" dirty="0"/>
              <a:t>Excel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1641000" y="3384000"/>
            <a:ext cx="5715000" cy="1665000"/>
          </a:xfrm>
          <a:prstGeom prst="wedgeRoundRectCallout">
            <a:avLst>
              <a:gd name="adj1" fmla="val -61860"/>
              <a:gd name="adj2" fmla="val -1371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Както и при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 Word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отваряме менюто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избираме съответната команда за запазване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152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694175"/>
          </a:xfrm>
        </p:spPr>
        <p:txBody>
          <a:bodyPr/>
          <a:lstStyle/>
          <a:p>
            <a:r>
              <a:rPr lang="ru-RU" dirty="0"/>
              <a:t>Редактиране и въвеждане на данни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000" y="1674000"/>
            <a:ext cx="1856062" cy="18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3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400" dirty="0"/>
              <a:t>Маркиране на клетки</a:t>
            </a:r>
            <a:endParaRPr lang="en-US" sz="3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55384"/>
              </p:ext>
            </p:extLst>
          </p:nvPr>
        </p:nvGraphicFramePr>
        <p:xfrm>
          <a:off x="626389" y="1674000"/>
          <a:ext cx="10779612" cy="400129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561701">
                  <a:extLst>
                    <a:ext uri="{9D8B030D-6E8A-4147-A177-3AD203B41FA5}">
                      <a16:colId xmlns:a16="http://schemas.microsoft.com/office/drawing/2014/main" val="4220246121"/>
                    </a:ext>
                  </a:extLst>
                </a:gridCol>
                <a:gridCol w="7217911">
                  <a:extLst>
                    <a:ext uri="{9D8B030D-6E8A-4147-A177-3AD203B41FA5}">
                      <a16:colId xmlns:a16="http://schemas.microsoft.com/office/drawing/2014/main" val="2829922116"/>
                    </a:ext>
                  </a:extLst>
                </a:gridCol>
              </a:tblGrid>
              <a:tr h="586255">
                <a:tc gridSpan="2"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2"/>
                          </a:solidFill>
                        </a:rPr>
                        <a:t>Методи за маркиране в</a:t>
                      </a:r>
                      <a:r>
                        <a:rPr lang="bg-BG" baseline="0" dirty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baseline="0" dirty="0">
                          <a:solidFill>
                            <a:schemeClr val="bg2"/>
                          </a:solidFill>
                        </a:rPr>
                        <a:t>Excel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317871"/>
                  </a:ext>
                </a:extLst>
              </a:tr>
              <a:tr h="673745">
                <a:tc>
                  <a:txBody>
                    <a:bodyPr/>
                    <a:lstStyle/>
                    <a:p>
                      <a:r>
                        <a:rPr lang="bg-BG" dirty="0"/>
                        <a:t>Една</a:t>
                      </a:r>
                      <a:r>
                        <a:rPr lang="bg-BG" baseline="0" dirty="0"/>
                        <a:t> клетк</a:t>
                      </a:r>
                      <a:r>
                        <a:rPr lang="en-US" baseline="0" dirty="0"/>
                        <a:t>a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Щраквате</a:t>
                      </a:r>
                      <a:r>
                        <a:rPr lang="bg-BG" baseline="0" dirty="0"/>
                        <a:t> върху нея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292097"/>
                  </a:ext>
                </a:extLst>
              </a:tr>
              <a:tr h="377989">
                <a:tc>
                  <a:txBody>
                    <a:bodyPr/>
                    <a:lstStyle/>
                    <a:p>
                      <a:pPr marL="0" marR="0" lvl="0" indent="0" algn="l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baseline="0" dirty="0"/>
                        <a:t>Област от клетки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Щраквате</a:t>
                      </a:r>
                      <a:r>
                        <a:rPr lang="bg-BG" baseline="0" dirty="0"/>
                        <a:t> с левия бутон на мишката върху началната </a:t>
                      </a:r>
                    </a:p>
                    <a:p>
                      <a:r>
                        <a:rPr lang="bg-BG" baseline="0" dirty="0"/>
                        <a:t>клетка и влачите до края на желаната област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410433"/>
                  </a:ext>
                </a:extLst>
              </a:tr>
              <a:tr h="377989">
                <a:tc>
                  <a:txBody>
                    <a:bodyPr/>
                    <a:lstStyle/>
                    <a:p>
                      <a:r>
                        <a:rPr lang="bg-BG" dirty="0"/>
                        <a:t>Несъседни</a:t>
                      </a:r>
                      <a:r>
                        <a:rPr lang="bg-BG" baseline="0" dirty="0"/>
                        <a:t> клетки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Маркирате</a:t>
                      </a:r>
                      <a:r>
                        <a:rPr lang="bg-BG" baseline="0" dirty="0"/>
                        <a:t> една по една всяка клетка, държейки </a:t>
                      </a:r>
                    </a:p>
                    <a:p>
                      <a:r>
                        <a:rPr lang="bg-BG" baseline="0" dirty="0"/>
                        <a:t>клавиша </a:t>
                      </a:r>
                      <a:r>
                        <a:rPr lang="en-US" baseline="0" dirty="0"/>
                        <a:t>[</a:t>
                      </a:r>
                      <a:r>
                        <a:rPr lang="en-US" b="1" baseline="0" dirty="0">
                          <a:solidFill>
                            <a:schemeClr val="bg1"/>
                          </a:solidFill>
                        </a:rPr>
                        <a:t>Ctrl</a:t>
                      </a:r>
                      <a:r>
                        <a:rPr lang="en-US" baseline="0" dirty="0"/>
                        <a:t>] </a:t>
                      </a:r>
                      <a:r>
                        <a:rPr lang="bg-BG" baseline="0" dirty="0"/>
                        <a:t>натиснат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215971"/>
                  </a:ext>
                </a:extLst>
              </a:tr>
              <a:tr h="377989">
                <a:tc>
                  <a:txBody>
                    <a:bodyPr/>
                    <a:lstStyle/>
                    <a:p>
                      <a:r>
                        <a:rPr lang="bg-BG" dirty="0"/>
                        <a:t>Ред</a:t>
                      </a:r>
                      <a:r>
                        <a:rPr lang="bg-BG" baseline="0" dirty="0"/>
                        <a:t> или колона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Щраквате</a:t>
                      </a:r>
                      <a:r>
                        <a:rPr lang="bg-BG" baseline="0" dirty="0"/>
                        <a:t> с мишката на селектора пред реда или</a:t>
                      </a:r>
                    </a:p>
                    <a:p>
                      <a:r>
                        <a:rPr lang="bg-BG" baseline="0" dirty="0"/>
                        <a:t>колоната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4891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56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2C87E2-F5B8-0461-7A9F-D712C3784D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415833-BA99-932A-C575-923CB9033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Маркиране на клетки</a:t>
            </a:r>
            <a:r>
              <a:rPr lang="en-US" sz="4000" dirty="0"/>
              <a:t> – </a:t>
            </a:r>
            <a:r>
              <a:rPr lang="bg-BG" sz="4000" dirty="0"/>
              <a:t>видео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72" y="1584000"/>
            <a:ext cx="11732257" cy="4698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2221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Въвеждането на данни </a:t>
            </a:r>
            <a:r>
              <a:rPr lang="bg-BG" dirty="0"/>
              <a:t>в ел. таблица се извършва в следната последователност:</a:t>
            </a:r>
          </a:p>
          <a:p>
            <a:pPr marL="957262" lvl="1" indent="-514350">
              <a:spcAft>
                <a:spcPts val="1200"/>
              </a:spcAft>
              <a:buFont typeface="+mj-lt"/>
              <a:buAutoNum type="arabicPeriod"/>
            </a:pPr>
            <a:r>
              <a:rPr lang="bg-BG" dirty="0"/>
              <a:t>͏</a:t>
            </a:r>
            <a:r>
              <a:rPr lang="bg-BG" b="1" dirty="0"/>
              <a:t>Маркирате клетката</a:t>
            </a:r>
            <a:r>
              <a:rPr lang="bg-BG" dirty="0"/>
              <a:t>, в която искате да въвеждате данните</a:t>
            </a:r>
          </a:p>
          <a:p>
            <a:pPr marL="957262" lvl="1" indent="-514350">
              <a:spcAft>
                <a:spcPts val="1200"/>
              </a:spcAft>
              <a:buFont typeface="+mj-lt"/>
              <a:buAutoNum type="arabicPeriod"/>
            </a:pPr>
            <a:r>
              <a:rPr lang="bg-BG" dirty="0"/>
              <a:t>͏</a:t>
            </a:r>
            <a:r>
              <a:rPr lang="bg-BG" b="1" dirty="0"/>
              <a:t>Въвеждате данните</a:t>
            </a:r>
          </a:p>
          <a:p>
            <a:pPr marL="957262" lvl="1" indent="-514350">
              <a:spcAft>
                <a:spcPts val="1200"/>
              </a:spcAft>
              <a:buFont typeface="+mj-lt"/>
              <a:buAutoNum type="arabicPeriod"/>
            </a:pPr>
            <a:r>
              <a:rPr lang="bg-BG" dirty="0"/>
              <a:t>͏</a:t>
            </a:r>
            <a:r>
              <a:rPr lang="bg-BG" b="1" dirty="0"/>
              <a:t>Потвърждавате</a:t>
            </a:r>
            <a:r>
              <a:rPr lang="bg-BG" dirty="0"/>
              <a:t> чрез клавиша </a:t>
            </a:r>
            <a:r>
              <a:rPr lang="en-US" dirty="0"/>
              <a:t>[</a:t>
            </a:r>
            <a:r>
              <a:rPr lang="en-US" b="1" dirty="0">
                <a:solidFill>
                  <a:schemeClr val="bg1"/>
                </a:solidFill>
              </a:rPr>
              <a:t>Enter</a:t>
            </a:r>
            <a:r>
              <a:rPr lang="en-US" dirty="0"/>
              <a:t>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Въвеждане на данни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71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Въвеждане на данни</a:t>
            </a:r>
            <a:r>
              <a:rPr lang="en-US" dirty="0"/>
              <a:t> – </a:t>
            </a:r>
            <a:r>
              <a:rPr lang="bg-BG" dirty="0"/>
              <a:t>видео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1255500"/>
            <a:ext cx="10424423" cy="553132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 6"/>
          <p:cNvSpPr/>
          <p:nvPr/>
        </p:nvSpPr>
        <p:spPr bwMode="auto">
          <a:xfrm>
            <a:off x="695999" y="6736500"/>
            <a:ext cx="10424423" cy="121500"/>
          </a:xfrm>
          <a:prstGeom prst="rect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830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800" dirty="0"/>
              <a:t>Редактиране на данни </a:t>
            </a:r>
            <a:r>
              <a:rPr lang="bg-BG" sz="3800" b="1" dirty="0"/>
              <a:t>включва</a:t>
            </a:r>
            <a:r>
              <a:rPr lang="bg-BG" sz="3800" dirty="0"/>
              <a:t>:</a:t>
            </a:r>
          </a:p>
          <a:p>
            <a:pPr lvl="1">
              <a:lnSpc>
                <a:spcPct val="110000"/>
              </a:lnSpc>
            </a:pPr>
            <a:r>
              <a:rPr lang="bg-BG" sz="3600" b="1" dirty="0"/>
              <a:t>Добавяне</a:t>
            </a:r>
            <a:r>
              <a:rPr lang="bg-BG" sz="3600" dirty="0"/>
              <a:t>, </a:t>
            </a:r>
            <a:r>
              <a:rPr lang="bg-BG" sz="3600" b="1" dirty="0"/>
              <a:t>изтриване</a:t>
            </a:r>
            <a:r>
              <a:rPr lang="bg-BG" sz="3600" dirty="0"/>
              <a:t> и </a:t>
            </a:r>
            <a:r>
              <a:rPr lang="bg-BG" sz="3600" b="1" dirty="0"/>
              <a:t>разместване</a:t>
            </a:r>
            <a:r>
              <a:rPr lang="bg-BG" sz="3600" dirty="0"/>
              <a:t> на символи</a:t>
            </a:r>
          </a:p>
          <a:p>
            <a:pPr>
              <a:lnSpc>
                <a:spcPct val="110000"/>
              </a:lnSpc>
            </a:pPr>
            <a:r>
              <a:rPr lang="bg-BG" sz="3800" dirty="0"/>
              <a:t>Редактирането на данни става чрез:</a:t>
            </a:r>
          </a:p>
          <a:p>
            <a:pPr lvl="1">
              <a:lnSpc>
                <a:spcPct val="110000"/>
              </a:lnSpc>
            </a:pPr>
            <a:r>
              <a:rPr lang="bg-BG" sz="3600" dirty="0"/>
              <a:t>Щракване </a:t>
            </a:r>
            <a:r>
              <a:rPr lang="bg-BG" sz="3600" b="1" dirty="0"/>
              <a:t>двукратно в клетката</a:t>
            </a:r>
          </a:p>
          <a:p>
            <a:pPr lvl="1">
              <a:lnSpc>
                <a:spcPct val="110000"/>
              </a:lnSpc>
            </a:pPr>
            <a:r>
              <a:rPr lang="bg-BG" sz="3600" dirty="0"/>
              <a:t>Писане в </a:t>
            </a:r>
            <a:r>
              <a:rPr lang="bg-BG" sz="3600" b="1" dirty="0"/>
              <a:t>реда за редактиране</a:t>
            </a:r>
          </a:p>
          <a:p>
            <a:pPr lvl="1">
              <a:lnSpc>
                <a:spcPct val="110000"/>
              </a:lnSpc>
            </a:pPr>
            <a:r>
              <a:rPr lang="bg-BG" sz="3600" b="1" dirty="0"/>
              <a:t>Натискане</a:t>
            </a:r>
            <a:r>
              <a:rPr lang="bg-BG" sz="3600" dirty="0"/>
              <a:t> на клавиша </a:t>
            </a:r>
            <a:r>
              <a:rPr lang="en-US" sz="3600" dirty="0"/>
              <a:t>[</a:t>
            </a:r>
            <a:r>
              <a:rPr lang="en-US" sz="3600" b="1" dirty="0">
                <a:solidFill>
                  <a:schemeClr val="bg1"/>
                </a:solidFill>
              </a:rPr>
              <a:t>F2</a:t>
            </a:r>
            <a:r>
              <a:rPr lang="en-US" sz="3600" dirty="0"/>
              <a:t>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данни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73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данни – видео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99" y="1255500"/>
            <a:ext cx="10424424" cy="553678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 6"/>
          <p:cNvSpPr/>
          <p:nvPr/>
        </p:nvSpPr>
        <p:spPr bwMode="auto">
          <a:xfrm>
            <a:off x="695999" y="6736500"/>
            <a:ext cx="10424423" cy="121500"/>
          </a:xfrm>
          <a:prstGeom prst="rect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99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/>
          <a:lstStyle/>
          <a:p>
            <a:r>
              <a:rPr lang="bg-BG" dirty="0"/>
              <a:t>͏</a:t>
            </a:r>
            <a:r>
              <a:rPr lang="bg-BG" b="1" dirty="0"/>
              <a:t>Електронни таблици</a:t>
            </a:r>
          </a:p>
          <a:p>
            <a:r>
              <a:rPr lang="bg-BG" dirty="0"/>
              <a:t>͏</a:t>
            </a:r>
            <a:r>
              <a:rPr lang="bg-BG" b="1" dirty="0"/>
              <a:t>Елементи</a:t>
            </a:r>
            <a:r>
              <a:rPr lang="bg-BG" dirty="0"/>
              <a:t> на електронна таблица</a:t>
            </a:r>
          </a:p>
          <a:p>
            <a:r>
              <a:rPr lang="en-US" dirty="0"/>
              <a:t>͏</a:t>
            </a:r>
            <a:r>
              <a:rPr lang="en-US" b="1" dirty="0"/>
              <a:t>Microsoft Excel</a:t>
            </a:r>
          </a:p>
          <a:p>
            <a:r>
              <a:rPr lang="bg-BG" dirty="0"/>
              <a:t>͏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въвеждане</a:t>
            </a:r>
            <a:r>
              <a:rPr lang="bg-BG" dirty="0"/>
              <a:t> на данни</a:t>
            </a:r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Данни</a:t>
            </a:r>
            <a:r>
              <a:rPr lang="bg-BG" sz="2800" dirty="0">
                <a:solidFill>
                  <a:schemeClr val="bg2"/>
                </a:solidFill>
              </a:rPr>
              <a:t> – </a:t>
            </a:r>
            <a:r>
              <a:rPr lang="bg-BG" sz="2800" b="1" dirty="0">
                <a:solidFill>
                  <a:schemeClr val="bg2"/>
                </a:solidFill>
              </a:rPr>
              <a:t>факти</a:t>
            </a:r>
            <a:r>
              <a:rPr lang="bg-BG" sz="2800" dirty="0">
                <a:solidFill>
                  <a:schemeClr val="bg2"/>
                </a:solidFill>
              </a:rPr>
              <a:t>, </a:t>
            </a:r>
            <a:r>
              <a:rPr lang="bg-BG" sz="2800" b="1" dirty="0">
                <a:solidFill>
                  <a:schemeClr val="bg2"/>
                </a:solidFill>
              </a:rPr>
              <a:t>понятия</a:t>
            </a:r>
            <a:r>
              <a:rPr lang="bg-BG" sz="2800" dirty="0">
                <a:solidFill>
                  <a:schemeClr val="bg2"/>
                </a:solidFill>
              </a:rPr>
              <a:t> или </a:t>
            </a:r>
            <a:r>
              <a:rPr lang="bg-BG" sz="2800" b="1" dirty="0">
                <a:solidFill>
                  <a:schemeClr val="bg2"/>
                </a:solidFill>
              </a:rPr>
              <a:t>указания</a:t>
            </a:r>
            <a:r>
              <a:rPr lang="bg-BG" sz="2800" dirty="0">
                <a:solidFill>
                  <a:schemeClr val="bg2"/>
                </a:solidFill>
              </a:rPr>
              <a:t>, които се обработват от човек или компютър</a:t>
            </a:r>
            <a:endParaRPr lang="bg-BG" sz="2800" b="1" dirty="0">
              <a:solidFill>
                <a:schemeClr val="bg2"/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Основни елементи на ел. таблица: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bg-BG" sz="2600" b="1" dirty="0">
                <a:solidFill>
                  <a:schemeClr val="bg2"/>
                </a:solidFill>
              </a:rPr>
              <a:t>Клетка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bg-BG" sz="2600" b="1" dirty="0">
                <a:solidFill>
                  <a:schemeClr val="bg2"/>
                </a:solidFill>
              </a:rPr>
              <a:t>Ред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bg-BG" sz="2600" b="1" dirty="0">
                <a:solidFill>
                  <a:schemeClr val="bg2"/>
                </a:solidFill>
              </a:rPr>
              <a:t>Колона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bg-BG" sz="2600" b="1" dirty="0">
                <a:solidFill>
                  <a:schemeClr val="bg2"/>
                </a:solidFill>
              </a:rPr>
              <a:t>Адрес на клетката</a:t>
            </a: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MS Excel </a:t>
            </a:r>
            <a:r>
              <a:rPr lang="en-US" sz="2800" dirty="0">
                <a:solidFill>
                  <a:schemeClr val="bg2"/>
                </a:solidFill>
              </a:rPr>
              <a:t>– </a:t>
            </a:r>
            <a:r>
              <a:rPr lang="bg-BG" sz="2800" dirty="0">
                <a:solidFill>
                  <a:schemeClr val="bg2"/>
                </a:solidFill>
              </a:rPr>
              <a:t>програма за </a:t>
            </a:r>
            <a:r>
              <a:rPr lang="bg-BG" sz="2800" b="1" dirty="0">
                <a:solidFill>
                  <a:schemeClr val="bg2"/>
                </a:solidFill>
              </a:rPr>
              <a:t>въвеждане</a:t>
            </a:r>
            <a:r>
              <a:rPr lang="bg-BG" sz="2800" dirty="0">
                <a:solidFill>
                  <a:schemeClr val="bg2"/>
                </a:solidFill>
              </a:rPr>
              <a:t> и </a:t>
            </a:r>
            <a:r>
              <a:rPr lang="bg-BG" sz="2800" b="1" dirty="0">
                <a:solidFill>
                  <a:schemeClr val="bg2"/>
                </a:solidFill>
              </a:rPr>
              <a:t>обработване</a:t>
            </a:r>
            <a:r>
              <a:rPr lang="bg-BG" sz="2800" dirty="0">
                <a:solidFill>
                  <a:schemeClr val="bg2"/>
                </a:solidFill>
              </a:rPr>
              <a:t> на информация в </a:t>
            </a:r>
            <a:r>
              <a:rPr lang="bg-BG" sz="2800" b="1" dirty="0">
                <a:solidFill>
                  <a:schemeClr val="bg2"/>
                </a:solidFill>
              </a:rPr>
              <a:t>табличен вид</a:t>
            </a: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Структуриране на данни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Електронни таблици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578" y="729000"/>
            <a:ext cx="3946842" cy="37638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1166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2577857"/>
          </a:xfrm>
        </p:spPr>
        <p:txBody>
          <a:bodyPr anchor="ctr"/>
          <a:lstStyle/>
          <a:p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bg-BG" dirty="0"/>
              <a:t> – </a:t>
            </a:r>
            <a:r>
              <a:rPr lang="bg-BG" b="1" dirty="0"/>
              <a:t>факти</a:t>
            </a:r>
            <a:r>
              <a:rPr lang="bg-BG" dirty="0"/>
              <a:t>, </a:t>
            </a:r>
            <a:r>
              <a:rPr lang="bg-BG" b="1" dirty="0"/>
              <a:t>понятия</a:t>
            </a:r>
            <a:r>
              <a:rPr lang="bg-BG" dirty="0"/>
              <a:t> или </a:t>
            </a:r>
            <a:r>
              <a:rPr lang="bg-BG" b="1" dirty="0"/>
              <a:t>указания</a:t>
            </a:r>
            <a:r>
              <a:rPr lang="bg-BG" dirty="0"/>
              <a:t>, които се използват и обработват от човек или компютър</a:t>
            </a:r>
          </a:p>
          <a:p>
            <a:pPr lvl="1"/>
            <a:r>
              <a:rPr lang="bg-BG" b="1" dirty="0"/>
              <a:t>Преобразуваните данни </a:t>
            </a:r>
            <a:r>
              <a:rPr lang="bg-BG" dirty="0"/>
              <a:t>се превръщат в </a:t>
            </a:r>
            <a:r>
              <a:rPr lang="bg-BG" b="1" dirty="0">
                <a:solidFill>
                  <a:schemeClr val="bg1"/>
                </a:solidFill>
              </a:rPr>
              <a:t>информация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Данни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000" y="3836739"/>
            <a:ext cx="3926992" cy="270526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7631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Електронни таблици</a:t>
            </a:r>
            <a:r>
              <a:rPr lang="bg-BG" b="1" dirty="0"/>
              <a:t> </a:t>
            </a:r>
            <a:r>
              <a:rPr lang="bg-BG" dirty="0"/>
              <a:t>– </a:t>
            </a:r>
            <a:r>
              <a:rPr lang="bg-BG" b="1" dirty="0"/>
              <a:t>структурирана</a:t>
            </a:r>
            <a:r>
              <a:rPr lang="bg-BG" dirty="0"/>
              <a:t> информация </a:t>
            </a:r>
          </a:p>
          <a:p>
            <a:r>
              <a:rPr lang="bg-BG" dirty="0"/>
              <a:t>Предимства:</a:t>
            </a:r>
          </a:p>
          <a:p>
            <a:pPr lvl="1"/>
            <a:r>
              <a:rPr lang="bg-BG" dirty="0"/>
              <a:t>Улесняват </a:t>
            </a:r>
            <a:r>
              <a:rPr lang="bg-BG" b="1" dirty="0"/>
              <a:t>четенето</a:t>
            </a:r>
            <a:r>
              <a:rPr lang="bg-BG" dirty="0"/>
              <a:t> и </a:t>
            </a:r>
            <a:r>
              <a:rPr lang="bg-BG" b="1" dirty="0"/>
              <a:t>възприемането</a:t>
            </a:r>
            <a:r>
              <a:rPr lang="bg-BG" dirty="0"/>
              <a:t> на информация</a:t>
            </a:r>
          </a:p>
          <a:p>
            <a:pPr lvl="1"/>
            <a:r>
              <a:rPr lang="bg-BG" dirty="0"/>
              <a:t>Позволяват извършване на </a:t>
            </a:r>
            <a:r>
              <a:rPr lang="bg-BG" b="1" dirty="0"/>
              <a:t>пресмятания</a:t>
            </a:r>
            <a:r>
              <a:rPr lang="bg-BG" dirty="0"/>
              <a:t> с помощта на </a:t>
            </a:r>
            <a:r>
              <a:rPr lang="bg-BG" b="1" dirty="0"/>
              <a:t>формули</a:t>
            </a:r>
          </a:p>
          <a:p>
            <a:pPr lvl="1"/>
            <a:r>
              <a:rPr lang="bg-BG" dirty="0"/>
              <a:t>При </a:t>
            </a:r>
            <a:r>
              <a:rPr lang="bg-BG" b="1" dirty="0"/>
              <a:t>промяна</a:t>
            </a:r>
            <a:r>
              <a:rPr lang="bg-BG" dirty="0"/>
              <a:t> на първоначално въведените данни компютърът </a:t>
            </a:r>
            <a:r>
              <a:rPr lang="bg-BG" b="1" dirty="0"/>
              <a:t>автоматично</a:t>
            </a:r>
            <a:r>
              <a:rPr lang="bg-BG" dirty="0"/>
              <a:t> </a:t>
            </a:r>
            <a:r>
              <a:rPr lang="bg-BG" b="1" dirty="0"/>
              <a:t>преизчислява</a:t>
            </a:r>
            <a:r>
              <a:rPr lang="bg-BG" dirty="0"/>
              <a:t> резултатите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Електронни таблици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99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225916"/>
            <a:ext cx="10961783" cy="768084"/>
          </a:xfrm>
        </p:spPr>
        <p:txBody>
          <a:bodyPr/>
          <a:lstStyle/>
          <a:p>
            <a:r>
              <a:rPr lang="bg-BG" dirty="0"/>
              <a:t>Елементи на електронна таблица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500" y="549000"/>
            <a:ext cx="4263000" cy="4263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9373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Клетка</a:t>
            </a:r>
            <a:r>
              <a:rPr lang="bg-BG" dirty="0"/>
              <a:t> – мястото, където се </a:t>
            </a:r>
            <a:r>
              <a:rPr lang="bg-BG" b="1" dirty="0"/>
              <a:t>въвеждат данните</a:t>
            </a:r>
          </a:p>
          <a:p>
            <a:r>
              <a:rPr lang="bg-BG" b="1" dirty="0"/>
              <a:t>Ред</a:t>
            </a:r>
            <a:r>
              <a:rPr lang="bg-BG" dirty="0"/>
              <a:t> – </a:t>
            </a:r>
            <a:r>
              <a:rPr lang="bg-BG" b="1" dirty="0"/>
              <a:t>хоризонтално</a:t>
            </a:r>
            <a:r>
              <a:rPr lang="bg-BG" dirty="0"/>
              <a:t> разположени клетки</a:t>
            </a:r>
          </a:p>
          <a:p>
            <a:pPr lvl="1"/>
            <a:r>
              <a:rPr lang="bg-BG" dirty="0"/>
              <a:t>Номерирани са с</a:t>
            </a:r>
            <a:r>
              <a:rPr lang="en-US" dirty="0"/>
              <a:t> </a:t>
            </a:r>
            <a:r>
              <a:rPr lang="bg-BG" b="1" dirty="0"/>
              <a:t>последователни числа </a:t>
            </a:r>
            <a:r>
              <a:rPr lang="bg-BG" dirty="0"/>
              <a:t>от </a:t>
            </a:r>
            <a:r>
              <a:rPr lang="bg-BG" b="1" dirty="0"/>
              <a:t>1</a:t>
            </a:r>
            <a:r>
              <a:rPr lang="bg-BG" dirty="0"/>
              <a:t> до </a:t>
            </a:r>
            <a:r>
              <a:rPr lang="en-US" b="1" dirty="0"/>
              <a:t>1 048 576 </a:t>
            </a:r>
            <a:endParaRPr lang="en-US" dirty="0"/>
          </a:p>
          <a:p>
            <a:r>
              <a:rPr lang="bg-BG" b="1" dirty="0"/>
              <a:t>Колона </a:t>
            </a:r>
            <a:r>
              <a:rPr lang="bg-BG" dirty="0"/>
              <a:t>–</a:t>
            </a:r>
            <a:r>
              <a:rPr lang="bg-BG" b="1" dirty="0"/>
              <a:t> вертикално</a:t>
            </a:r>
            <a:r>
              <a:rPr lang="bg-BG" dirty="0"/>
              <a:t> разположени клетки</a:t>
            </a:r>
          </a:p>
          <a:p>
            <a:pPr lvl="1"/>
            <a:r>
              <a:rPr lang="bg-BG" dirty="0"/>
              <a:t>Означават се с букви от </a:t>
            </a:r>
            <a:r>
              <a:rPr lang="bg-BG" b="1" dirty="0"/>
              <a:t>латинската азбука </a:t>
            </a:r>
            <a:r>
              <a:rPr lang="bg-BG" dirty="0"/>
              <a:t>(</a:t>
            </a:r>
            <a:r>
              <a:rPr lang="en-US" b="1" dirty="0"/>
              <a:t>A</a:t>
            </a:r>
            <a:r>
              <a:rPr lang="en-US" dirty="0"/>
              <a:t>, </a:t>
            </a:r>
            <a:r>
              <a:rPr lang="en-US" b="1" dirty="0"/>
              <a:t>B</a:t>
            </a:r>
            <a:r>
              <a:rPr lang="en-US" dirty="0"/>
              <a:t>…, </a:t>
            </a:r>
            <a:r>
              <a:rPr lang="en-US" b="1" dirty="0"/>
              <a:t>AA</a:t>
            </a:r>
            <a:r>
              <a:rPr lang="en-US" dirty="0"/>
              <a:t>, </a:t>
            </a:r>
            <a:r>
              <a:rPr lang="en-US" b="1" dirty="0"/>
              <a:t>AB</a:t>
            </a:r>
            <a:r>
              <a:rPr lang="en-US" dirty="0"/>
              <a:t>…</a:t>
            </a:r>
            <a:r>
              <a:rPr lang="bg-BG" dirty="0"/>
              <a:t>)</a:t>
            </a:r>
            <a:endParaRPr lang="en-US" dirty="0"/>
          </a:p>
          <a:p>
            <a:r>
              <a:rPr lang="bg-BG" b="1" dirty="0"/>
              <a:t>Адрес на клетка </a:t>
            </a:r>
            <a:r>
              <a:rPr lang="bg-BG" dirty="0"/>
              <a:t>– образува се от </a:t>
            </a:r>
            <a:r>
              <a:rPr lang="bg-BG" b="1" dirty="0"/>
              <a:t>пресичането</a:t>
            </a:r>
            <a:r>
              <a:rPr lang="bg-BG" dirty="0"/>
              <a:t> на колоните и редовете и имената им (</a:t>
            </a:r>
            <a:r>
              <a:rPr lang="en-US" b="1" dirty="0"/>
              <a:t>A1</a:t>
            </a:r>
            <a:r>
              <a:rPr lang="en-US" dirty="0"/>
              <a:t>, </a:t>
            </a:r>
            <a:r>
              <a:rPr lang="en-US" b="1" dirty="0"/>
              <a:t>AB42</a:t>
            </a:r>
            <a:r>
              <a:rPr lang="en-US" dirty="0"/>
              <a:t>…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елементи на ел. таблица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6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елементи на ел. таблица (2)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500" y="1784635"/>
            <a:ext cx="4455000" cy="411712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 bwMode="auto">
          <a:xfrm>
            <a:off x="7416523" y="2220733"/>
            <a:ext cx="1845000" cy="665805"/>
          </a:xfrm>
          <a:prstGeom prst="wedgeRoundRectCallout">
            <a:avLst>
              <a:gd name="adj1" fmla="val -91634"/>
              <a:gd name="adj2" fmla="val 1148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Клетка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781000" y="2394000"/>
            <a:ext cx="810000" cy="3507755"/>
            <a:chOff x="5781000" y="2394000"/>
            <a:chExt cx="810000" cy="3507755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5781000" y="2394000"/>
              <a:ext cx="0" cy="350775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591000" y="2394000"/>
              <a:ext cx="0" cy="350775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Rounded Rectangular Callout 10"/>
          <p:cNvSpPr/>
          <p:nvPr/>
        </p:nvSpPr>
        <p:spPr bwMode="auto">
          <a:xfrm>
            <a:off x="6321000" y="1232769"/>
            <a:ext cx="1800000" cy="621231"/>
          </a:xfrm>
          <a:prstGeom prst="wedgeRoundRectCallout">
            <a:avLst>
              <a:gd name="adj1" fmla="val -39701"/>
              <a:gd name="adj2" fmla="val 1110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Колона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3" name="Group 12"/>
          <p:cNvGrpSpPr/>
          <p:nvPr/>
        </p:nvGrpSpPr>
        <p:grpSpPr>
          <a:xfrm rot="16200000">
            <a:off x="5955474" y="1252028"/>
            <a:ext cx="281056" cy="4455001"/>
            <a:chOff x="5781000" y="2394000"/>
            <a:chExt cx="810000" cy="3507755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5781000" y="2394000"/>
              <a:ext cx="0" cy="350775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591000" y="2394000"/>
              <a:ext cx="0" cy="350775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Rounded Rectangular Callout 15"/>
          <p:cNvSpPr/>
          <p:nvPr/>
        </p:nvSpPr>
        <p:spPr bwMode="auto">
          <a:xfrm>
            <a:off x="718501" y="1289122"/>
            <a:ext cx="2835000" cy="709117"/>
          </a:xfrm>
          <a:prstGeom prst="wedgeRoundRectCallout">
            <a:avLst>
              <a:gd name="adj1" fmla="val 60747"/>
              <a:gd name="adj2" fmla="val 545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Адрес на клетка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2000999" y="2631699"/>
            <a:ext cx="1462501" cy="621231"/>
          </a:xfrm>
          <a:prstGeom prst="wedgeRoundRectCallout">
            <a:avLst>
              <a:gd name="adj1" fmla="val 69157"/>
              <a:gd name="adj2" fmla="val 927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Ред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781000" y="3339000"/>
            <a:ext cx="810000" cy="281056"/>
          </a:xfrm>
          <a:prstGeom prst="rect">
            <a:avLst/>
          </a:prstGeom>
          <a:solidFill>
            <a:schemeClr val="bg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464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6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Програма за създаване на ел. таблици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Microsoft Excel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000" y="1494000"/>
            <a:ext cx="2468572" cy="229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5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4029</TotalTime>
  <Words>670</Words>
  <Application>Microsoft Macintosh PowerPoint</Application>
  <PresentationFormat>Widescreen</PresentationFormat>
  <Paragraphs>117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Consolas</vt:lpstr>
      <vt:lpstr>Wingdings</vt:lpstr>
      <vt:lpstr>SoftUni</vt:lpstr>
      <vt:lpstr>Въведение в електронните таблици</vt:lpstr>
      <vt:lpstr>Съдържание</vt:lpstr>
      <vt:lpstr>Електронни таблици</vt:lpstr>
      <vt:lpstr>Данни</vt:lpstr>
      <vt:lpstr>Електронни таблици</vt:lpstr>
      <vt:lpstr>Елементи на електронна таблица</vt:lpstr>
      <vt:lpstr>Основни елементи на ел. таблица (1)</vt:lpstr>
      <vt:lpstr>Основни елементи на ел. таблица (2)</vt:lpstr>
      <vt:lpstr>Microsoft Excel</vt:lpstr>
      <vt:lpstr>Създаване на ел. таблица в Excel</vt:lpstr>
      <vt:lpstr>Елементи в Excel</vt:lpstr>
      <vt:lpstr>Запазване на документ в Excel</vt:lpstr>
      <vt:lpstr>Редактиране и въвеждане на данни</vt:lpstr>
      <vt:lpstr>Маркиране на клетки</vt:lpstr>
      <vt:lpstr>Маркиране на клетки – видео</vt:lpstr>
      <vt:lpstr>Въвеждане на данни</vt:lpstr>
      <vt:lpstr>Въвеждане на данни – видео</vt:lpstr>
      <vt:lpstr>Редактиране на данни</vt:lpstr>
      <vt:lpstr>Редактиране на данни – видео</vt:lpstr>
      <vt:lpstr>Какво научихме днес?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Въведение в електронните таблици</dc:title>
  <dc:subject>КМИТ - 5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Alexandrina Mehandzhiyska</cp:lastModifiedBy>
  <cp:revision>153</cp:revision>
  <dcterms:created xsi:type="dcterms:W3CDTF">2018-05-23T13:08:44Z</dcterms:created>
  <dcterms:modified xsi:type="dcterms:W3CDTF">2024-02-27T13:19:43Z</dcterms:modified>
  <cp:category/>
</cp:coreProperties>
</file>