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297" r:id="rId2"/>
    <p:sldId id="298" r:id="rId3"/>
    <p:sldId id="504" r:id="rId4"/>
    <p:sldId id="524" r:id="rId5"/>
    <p:sldId id="525" r:id="rId6"/>
    <p:sldId id="544" r:id="rId7"/>
    <p:sldId id="548" r:id="rId8"/>
    <p:sldId id="549" r:id="rId9"/>
    <p:sldId id="550" r:id="rId10"/>
    <p:sldId id="492" r:id="rId11"/>
    <p:sldId id="554" r:id="rId12"/>
    <p:sldId id="553" r:id="rId13"/>
    <p:sldId id="555" r:id="rId14"/>
    <p:sldId id="305" r:id="rId15"/>
    <p:sldId id="343" r:id="rId16"/>
    <p:sldId id="401" r:id="rId17"/>
    <p:sldId id="4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700BDB4-EB25-4458-9C38-D57E5CC4D9AF}">
          <p14:sldIdLst>
            <p14:sldId id="297"/>
            <p14:sldId id="298"/>
          </p14:sldIdLst>
        </p14:section>
        <p14:section name="Инстанциране на клас" id="{C9028C2C-EB66-4420-BF65-544B58DB94C2}">
          <p14:sldIdLst>
            <p14:sldId id="504"/>
            <p14:sldId id="524"/>
            <p14:sldId id="525"/>
          </p14:sldIdLst>
        </p14:section>
        <p14:section name="Множество конструктори" id="{7A74B0D9-9C31-449B-9E49-BCC3FCFBDC8B}">
          <p14:sldIdLst>
            <p14:sldId id="544"/>
            <p14:sldId id="548"/>
            <p14:sldId id="549"/>
          </p14:sldIdLst>
        </p14:section>
        <p14:section name="Списъци от обекти" id="{3559390C-6B12-4124-93E8-88C078E88DB8}">
          <p14:sldIdLst>
            <p14:sldId id="550"/>
            <p14:sldId id="492"/>
            <p14:sldId id="554"/>
            <p14:sldId id="553"/>
            <p14:sldId id="555"/>
            <p14:sldId id="305"/>
          </p14:sldIdLst>
        </p14:section>
        <p14:section name="Обобщение" id="{DD02C24B-513C-4CFA-9E95-574B842AE999}">
          <p14:sldIdLst>
            <p14:sldId id="343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4" autoAdjust="0"/>
    <p:restoredTop sz="95238" autoAdjust="0"/>
  </p:normalViewPr>
  <p:slideViewPr>
    <p:cSldViewPr showGuides="1">
      <p:cViewPr varScale="1">
        <p:scale>
          <a:sx n="113" d="100"/>
          <a:sy n="113" d="100"/>
        </p:scale>
        <p:origin x="200" y="3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17.05.23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89DF01-AF9C-4186-BC00-44F3F37E52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921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2748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2602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A069D5-D550-4E32-8F90-949CCE66A0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0804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ACDA92-A232-46BE-A6E3-30135B429D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56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18C5D-64E2-4134-AE2F-F0A300B4F5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541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19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39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96E02F-AF46-4AF6-80F4-2FDC4B8F1E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2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94BA0D-ACAC-4B1E-AE24-9DE7D7ABD8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2300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35C5E03-E567-4050-9C80-DB17E66B64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245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27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2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964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Класове и обекти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miro.medium.com/max/630/0*sJcCz-q5pIZbgmsK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00" y="1444585"/>
            <a:ext cx="5156992" cy="363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3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от обекти: </a:t>
            </a:r>
            <a:r>
              <a:rPr lang="en-US" dirty="0"/>
              <a:t>List&lt;T&gt;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954000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: </a:t>
            </a:r>
            <a:r>
              <a:rPr lang="bg-BG" dirty="0"/>
              <a:t>списък от обекти от даден тип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51236" y="1674000"/>
            <a:ext cx="9209764" cy="4921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using System.Collections.Generic;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9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Създаване на списък от стрингове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List&lt;string&gt;</a:t>
            </a:r>
            <a:r>
              <a:rPr lang="en-US" sz="2400" dirty="0">
                <a:solidFill>
                  <a:schemeClr val="tx1"/>
                </a:solidFill>
              </a:rPr>
              <a:t> names = </a:t>
            </a:r>
            <a:r>
              <a:rPr lang="en-US" sz="2400" dirty="0">
                <a:solidFill>
                  <a:schemeClr val="bg1"/>
                </a:solidFill>
              </a:rPr>
              <a:t>new List&lt;string&gt;()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Добавяне на няколко елемента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"Peter"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       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"Maria"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"George"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Отпечатване на елементите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foreach (var name in names)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Console.WriteLine(name);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0F4B57-29E4-6E07-96AD-58068133AC9F}"/>
              </a:ext>
            </a:extLst>
          </p:cNvPr>
          <p:cNvGrpSpPr/>
          <p:nvPr/>
        </p:nvGrpSpPr>
        <p:grpSpPr>
          <a:xfrm>
            <a:off x="7131000" y="3609000"/>
            <a:ext cx="3997382" cy="1417732"/>
            <a:chOff x="3503612" y="2523255"/>
            <a:chExt cx="2338654" cy="14913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B31024-5146-C64A-D296-A83DF95F7971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tx1"/>
                  </a:solidFill>
                </a:rPr>
                <a:t>Peter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F2F755-1C4B-BA0F-1464-B08A8CA56F6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chemeClr val="tx1"/>
                  </a:solidFill>
                </a:rPr>
                <a:t>Maria</a:t>
              </a:r>
              <a:endParaRPr lang="en-US" sz="2799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028A8-BDE7-F05D-B0DA-2DB45FA552DF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chemeClr val="tx1"/>
                  </a:solidFill>
                </a:rPr>
                <a:t>George</a:t>
              </a:r>
              <a:endParaRPr lang="en-US" sz="2799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3FA5C9-180D-090F-9CD4-9E08E1B6F1BF}"/>
                </a:ext>
              </a:extLst>
            </p:cNvPr>
            <p:cNvSpPr txBox="1"/>
            <p:nvPr/>
          </p:nvSpPr>
          <p:spPr>
            <a:xfrm>
              <a:off x="3752227" y="252325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/>
                <a:t>0</a:t>
              </a:r>
              <a:endParaRPr lang="en-US" sz="2999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7ACBCE-5718-E69C-CB09-33A3835CE87F}"/>
                </a:ext>
              </a:extLst>
            </p:cNvPr>
            <p:cNvSpPr txBox="1"/>
            <p:nvPr/>
          </p:nvSpPr>
          <p:spPr>
            <a:xfrm>
              <a:off x="4497750" y="2538679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/>
                <a:t>1</a:t>
              </a:r>
              <a:endParaRPr lang="en-US" sz="2999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CB8C3C-461C-77A0-8264-FA3D2CACF5F8}"/>
                </a:ext>
              </a:extLst>
            </p:cNvPr>
            <p:cNvSpPr txBox="1"/>
            <p:nvPr/>
          </p:nvSpPr>
          <p:spPr>
            <a:xfrm>
              <a:off x="5264895" y="2523255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/>
                <a:t>2</a:t>
              </a:r>
              <a:endParaRPr lang="en-US" sz="2999" dirty="0"/>
            </a:p>
          </p:txBody>
        </p:sp>
      </p:grpSp>
    </p:spTree>
    <p:extLst>
      <p:ext uri="{BB962C8B-B14F-4D97-AF65-F5344CB8AC3E}">
        <p14:creationId xmlns:p14="http://schemas.microsoft.com/office/powerpoint/2010/main" val="63233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Отпечатване на списъка с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Отпечатване на списъка със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Отпечатване на списък на конзолата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90964"/>
            <a:ext cx="10779088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list.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; i++)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Console.WriteLine("list[{0}] = {1}", i,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8770" y="4701777"/>
            <a:ext cx="9583695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И</a:t>
            </a:r>
            <a:r>
              <a:rPr lang="bg-BG" sz="2599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зход</a:t>
            </a:r>
            <a:r>
              <a:rPr lang="en-US" sz="2599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one; two; three; four; five; six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2E78B-31FB-4504-996D-78874EBE7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129" y="279000"/>
            <a:ext cx="2866278" cy="211399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6D364257-BE32-4CCC-90C9-95AE6FBD6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25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Примери: Списък от правоъгълници 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682" y="1539000"/>
            <a:ext cx="11153318" cy="4860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Създаване на списък с правоъгълници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List&lt;Rectangle&gt;</a:t>
            </a:r>
            <a:r>
              <a:rPr lang="en-US" sz="2400" dirty="0">
                <a:solidFill>
                  <a:schemeClr val="tx1"/>
                </a:solidFill>
              </a:rPr>
              <a:t> rects = </a:t>
            </a:r>
            <a:r>
              <a:rPr lang="en-US" sz="2400" dirty="0">
                <a:solidFill>
                  <a:schemeClr val="bg1"/>
                </a:solidFill>
              </a:rPr>
              <a:t>new List&lt;Rectangle&gt;()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Добавяне на елементи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new Rectangle(5, 3, "white")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new Rectangle(12, 8, "blue")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new Rectangle(6, 15, "red")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Отпечатване на правоъгълниците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foreach (var r in rects)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Console.WriteLine($"Rect({r.width},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{r.height},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{r.color})");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Примери: Списък от правоъгълници 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682" y="1374967"/>
            <a:ext cx="11153318" cy="52040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Премахване</a:t>
            </a:r>
            <a:r>
              <a:rPr lang="en-US" sz="2400" i="1" dirty="0">
                <a:solidFill>
                  <a:schemeClr val="accent2"/>
                </a:solidFill>
              </a:rPr>
              <a:t> / </a:t>
            </a:r>
            <a:r>
              <a:rPr lang="bg-BG" sz="2400" i="1" dirty="0">
                <a:solidFill>
                  <a:schemeClr val="accent2"/>
                </a:solidFill>
              </a:rPr>
              <a:t>вмъкване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bg-BG" sz="2400" i="1" dirty="0">
                <a:solidFill>
                  <a:schemeClr val="accent2"/>
                </a:solidFill>
              </a:rPr>
              <a:t>на няколко елемента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RemoveAt(</a:t>
            </a:r>
            <a:r>
              <a:rPr lang="en-US" sz="24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Insert(</a:t>
            </a:r>
            <a:r>
              <a:rPr lang="en-US" sz="2400" dirty="0">
                <a:solidFill>
                  <a:schemeClr val="tx1"/>
                </a:solidFill>
              </a:rPr>
              <a:t>0, new Rectangle(30, 20, "green")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Отпечатване на правоъгълниците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i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0; i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&lt;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rects.Count; i++)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Console.WriteLine($"Rect #{i}:"):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  Width: {rects[i].width}");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  Height: {rects[i].height}");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  Color: {rects[i].color}");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Сортиране на списък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64331" y="1277060"/>
            <a:ext cx="11263337" cy="5378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class Person</a:t>
            </a:r>
            <a:br>
              <a:rPr lang="en-US" sz="2600" noProof="1"/>
            </a:br>
            <a:r>
              <a:rPr lang="en-US" sz="2600" noProof="1"/>
              <a:t>{</a:t>
            </a:r>
            <a:br>
              <a:rPr lang="en-US" sz="2600" noProof="1"/>
            </a:br>
            <a:r>
              <a:rPr lang="en-US" sz="2600" noProof="1"/>
              <a:t>   public string Name { get; set; }</a:t>
            </a:r>
            <a:br>
              <a:rPr lang="en-US" sz="2600" noProof="1"/>
            </a:br>
            <a:r>
              <a:rPr lang="en-US" sz="2600" noProof="1"/>
              <a:t>   public int Age { get; set; }</a:t>
            </a:r>
            <a:br>
              <a:rPr lang="en-US" sz="2600" noProof="1"/>
            </a:br>
            <a:r>
              <a:rPr lang="en-US" sz="2600" noProof="1"/>
              <a:t>}</a:t>
            </a:r>
            <a:endParaRPr lang="bg-BG" sz="26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var people = new List&lt;Person&gt;();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{Name="Peter", Age=17});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{Name="Maria", Age=15});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{Name="Steve", Age=11});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var sortedPeople = people.</a:t>
            </a:r>
            <a:r>
              <a:rPr lang="en-US" sz="2600" noProof="1">
                <a:solidFill>
                  <a:schemeClr val="bg1"/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 =&gt; p.Age</a:t>
            </a:r>
            <a:r>
              <a:rPr lang="en-US" sz="2600" noProof="1"/>
              <a:t>).ToList();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26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>
                <a:solidFill>
                  <a:schemeClr val="accent2"/>
                </a:solidFill>
              </a:rPr>
              <a:t>// TODO: </a:t>
            </a:r>
            <a:r>
              <a:rPr lang="bg-BG" sz="2600" noProof="1">
                <a:solidFill>
                  <a:schemeClr val="accent2"/>
                </a:solidFill>
              </a:rPr>
              <a:t>Отпечатайте списъка</a:t>
            </a:r>
            <a:r>
              <a:rPr lang="en-US" sz="2600" noProof="1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1539A2-D6E7-4CBC-BF16-65E6C8C7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3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53276"/>
            <a:ext cx="10725084" cy="4853723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При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инстанцииране </a:t>
            </a:r>
            <a:r>
              <a:rPr lang="bg-BG" sz="3900" dirty="0">
                <a:solidFill>
                  <a:schemeClr val="bg2"/>
                </a:solidFill>
              </a:rPr>
              <a:t>на класа се създава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референция </a:t>
            </a:r>
            <a:r>
              <a:rPr lang="bg-BG" sz="3900" dirty="0">
                <a:solidFill>
                  <a:schemeClr val="bg2"/>
                </a:solidFill>
              </a:rPr>
              <a:t>към обекта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800" dirty="0">
                <a:solidFill>
                  <a:schemeClr val="bg2"/>
                </a:solidFill>
              </a:rPr>
              <a:t>Един клас може да има 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множество конструктори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800" dirty="0">
                <a:solidFill>
                  <a:schemeClr val="bg2"/>
                </a:solidFill>
              </a:rPr>
              <a:t>Списъци: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Създаване </a:t>
            </a:r>
            <a:r>
              <a:rPr lang="bg-BG" sz="3600" dirty="0">
                <a:solidFill>
                  <a:schemeClr val="bg2"/>
                </a:solidFill>
              </a:rPr>
              <a:t>на списъци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Добавяне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премахване</a:t>
            </a:r>
            <a:r>
              <a:rPr lang="bg-BG" sz="3600" dirty="0">
                <a:solidFill>
                  <a:schemeClr val="bg2"/>
                </a:solidFill>
              </a:rPr>
              <a:t> на елементи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Сортиране</a:t>
            </a:r>
            <a:r>
              <a:rPr lang="bg-BG" sz="3600" dirty="0">
                <a:solidFill>
                  <a:schemeClr val="bg2"/>
                </a:solidFill>
              </a:rPr>
              <a:t> и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отпечатване </a:t>
            </a:r>
            <a:r>
              <a:rPr lang="bg-BG" sz="3600" dirty="0">
                <a:solidFill>
                  <a:schemeClr val="bg2"/>
                </a:solidFill>
              </a:rPr>
              <a:t>на списъци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DF7888B-F1B3-45BC-A7B1-2A3F984CE2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9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765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B99331-148D-4BF9-81B1-48BCEE036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54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bg-BG" sz="4000" dirty="0"/>
              <a:t>Дистанциране на клас</a:t>
            </a:r>
            <a:endParaRPr lang="en-GB" sz="4000" dirty="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Множество конструктори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Списъци</a:t>
            </a:r>
            <a:endParaRPr lang="en-GB" sz="4000" dirty="0"/>
          </a:p>
          <a:p>
            <a:pPr marL="860733" lvl="1" indent="-571500">
              <a:buClr>
                <a:schemeClr val="tx1"/>
              </a:buClr>
            </a:pPr>
            <a:r>
              <a:rPr lang="bg-BG" sz="3800" dirty="0"/>
              <a:t>Създаване на списък</a:t>
            </a:r>
          </a:p>
          <a:p>
            <a:pPr marL="860733" lvl="1" indent="-571500">
              <a:buClr>
                <a:schemeClr val="tx1"/>
              </a:buClr>
            </a:pPr>
            <a:r>
              <a:rPr lang="bg-BG" sz="3800" dirty="0"/>
              <a:t>Добавяне и премахване на елементи</a:t>
            </a:r>
          </a:p>
          <a:p>
            <a:pPr marL="860733" lvl="1" indent="-571500">
              <a:buClr>
                <a:schemeClr val="tx1"/>
              </a:buClr>
            </a:pPr>
            <a:r>
              <a:rPr lang="bg-BG" sz="3800" dirty="0"/>
              <a:t>Сортиране и отпечатване на списък</a:t>
            </a:r>
            <a:endParaRPr lang="en-US" sz="3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86B665-40A1-4665-9152-E336968DEB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E4CE840-28DA-2E58-95E1-50D574EA5FB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Референция към обекта</a:t>
            </a:r>
            <a:endParaRPr lang="en-B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B18FE3-0649-439F-938A-D1385061D4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Инстанцииране на клас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6BC05-E836-4E1D-AAF8-AD5C1F8B7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089000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При всяко инстанцииране на класа се създава </a:t>
            </a:r>
            <a:r>
              <a:rPr lang="bg-BG" sz="3200" b="1" dirty="0">
                <a:solidFill>
                  <a:schemeClr val="bg1"/>
                </a:solidFill>
              </a:rPr>
              <a:t>референция</a:t>
            </a:r>
            <a:r>
              <a:rPr lang="bg-BG" sz="3200" dirty="0"/>
              <a:t> към обекта.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Референция към обекта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34291" y="2213056"/>
            <a:ext cx="11123418" cy="4448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class Program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public static void Main()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  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firstRect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/>
              <a:t>    </a:t>
            </a:r>
            <a:r>
              <a:rPr lang="en-US" sz="2999" noProof="1">
                <a:solidFill>
                  <a:schemeClr val="tx1"/>
                </a:solidFill>
              </a:rPr>
              <a:t>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secondRect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611000" y="5587910"/>
            <a:ext cx="3736200" cy="919090"/>
          </a:xfrm>
          <a:prstGeom prst="wedgeRoundRectCallout">
            <a:avLst>
              <a:gd name="adj1" fmla="val -62717"/>
              <a:gd name="adj2" fmla="val -61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Променливата пази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референция</a:t>
            </a:r>
            <a:r>
              <a:rPr lang="bg-BG" sz="2399" b="1" dirty="0">
                <a:solidFill>
                  <a:schemeClr val="bg2"/>
                </a:solidFill>
              </a:rPr>
              <a:t> към обекта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808896" y="3441310"/>
            <a:ext cx="3498178" cy="919090"/>
          </a:xfrm>
          <a:prstGeom prst="wedgeRoundRectCallout">
            <a:avLst>
              <a:gd name="adj1" fmla="val -61552"/>
              <a:gd name="adj2" fmla="val 56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Създаване на обект с ключовата дума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bg-BG" sz="2399" b="1" dirty="0">
                <a:solidFill>
                  <a:schemeClr val="bg2"/>
                </a:solidFill>
              </a:rPr>
              <a:t>.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9F43DE-AA6B-4710-A24C-A6885E078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222BFDB-0953-44FD-ACB0-8DD83257A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4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Декларирането на променлива създава </a:t>
            </a:r>
            <a:r>
              <a:rPr lang="bg-BG" sz="3200" b="1" dirty="0">
                <a:solidFill>
                  <a:schemeClr val="bg1"/>
                </a:solidFill>
              </a:rPr>
              <a:t>референция</a:t>
            </a:r>
            <a:r>
              <a:rPr lang="en-GB" sz="3200" dirty="0"/>
              <a:t> </a:t>
            </a:r>
            <a:r>
              <a:rPr lang="bg-BG" sz="3200" dirty="0"/>
              <a:t>в стека</a:t>
            </a:r>
            <a:endParaRPr lang="en-GB" sz="3200" dirty="0"/>
          </a:p>
          <a:p>
            <a:r>
              <a:rPr lang="bg-BG" sz="3200" dirty="0"/>
              <a:t>Ключовата дума</a:t>
            </a:r>
            <a:r>
              <a:rPr lang="en-GB" sz="3200" dirty="0"/>
              <a:t> new </a:t>
            </a:r>
            <a:r>
              <a:rPr lang="bg-BG" sz="3200" dirty="0"/>
              <a:t>заделя място</a:t>
            </a:r>
            <a:r>
              <a:rPr lang="en-GB" sz="3200" dirty="0"/>
              <a:t> </a:t>
            </a:r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динамичната памет </a:t>
            </a:r>
            <a:r>
              <a:rPr lang="bg-BG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heap</a:t>
            </a:r>
            <a:r>
              <a:rPr lang="en-US" sz="3200" dirty="0"/>
              <a:t>)</a:t>
            </a:r>
            <a:endParaRPr lang="en-GB" sz="3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Референция към обекта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267497" y="3114041"/>
            <a:ext cx="7657005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firstRect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tx1"/>
                </a:solidFill>
              </a:rPr>
              <a:t>=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new</a:t>
            </a:r>
            <a:r>
              <a:rPr lang="en-US" sz="25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>
                <a:solidFill>
                  <a:schemeClr val="tx1"/>
                </a:solidFill>
              </a:rPr>
              <a:t>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282204" y="4055318"/>
            <a:ext cx="7627590" cy="2451682"/>
            <a:chOff x="720662" y="3505199"/>
            <a:chExt cx="6014166" cy="20559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2055414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</a:rPr>
                <a:t>Heap</a:t>
              </a:r>
              <a:endParaRPr lang="en-US" sz="2799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199"/>
              <a:ext cx="3007412" cy="2055945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</a:rPr>
                <a:t>Stack</a:t>
              </a:r>
              <a:endParaRPr lang="en-US" sz="2799" b="1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827285" y="4149121"/>
              <a:ext cx="5574933" cy="1231526"/>
              <a:chOff x="5972435" y="1938829"/>
              <a:chExt cx="5574933" cy="12315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407653"/>
                <a:ext cx="1952991" cy="76270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399" b="1" noProof="1">
                    <a:solidFill>
                      <a:srgbClr val="FFFFFF"/>
                    </a:solidFill>
                  </a:rPr>
                  <a:t>firstRect</a:t>
                </a:r>
              </a:p>
              <a:p>
                <a:pPr algn="ctr"/>
                <a:r>
                  <a:rPr lang="en-GB" sz="2399" b="1" dirty="0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972435" y="1938829"/>
                <a:ext cx="1120395" cy="50641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b="1" dirty="0"/>
                  <a:t>object</a:t>
                </a:r>
                <a:endParaRPr lang="en-US" sz="2399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407650"/>
                <a:ext cx="1805402" cy="762704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399" b="1" dirty="0">
                    <a:solidFill>
                      <a:srgbClr val="FFFFFF"/>
                    </a:solidFill>
                  </a:rPr>
                  <a:t>Width = </a:t>
                </a:r>
                <a:r>
                  <a:rPr lang="bg-BG" sz="2399" b="1" dirty="0">
                    <a:solidFill>
                      <a:srgbClr val="FFFFFF"/>
                    </a:solidFill>
                  </a:rPr>
                  <a:t>0</a:t>
                </a:r>
                <a:endParaRPr lang="en-GB" sz="2399" b="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lang="en-US" sz="2399" b="1" dirty="0">
                    <a:solidFill>
                      <a:srgbClr val="FFFFFF"/>
                    </a:solidFill>
                  </a:rPr>
                  <a:t>Height</a:t>
                </a:r>
                <a:r>
                  <a:rPr lang="en-GB" sz="2399" b="1" dirty="0">
                    <a:solidFill>
                      <a:srgbClr val="FFFFFF"/>
                    </a:solidFill>
                  </a:rPr>
                  <a:t> = 0</a:t>
                </a:r>
                <a:endParaRPr lang="en-US" sz="23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98503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9" b="1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0550814-1DA3-44D9-936E-A5213CA3D1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6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37" y="1395599"/>
            <a:ext cx="2969731" cy="2219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8" y="762695"/>
            <a:ext cx="3669584" cy="3669584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40176D9-2BBD-0775-0D92-E52C23ED3C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Вериги от конструктори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0474CC-C911-40CF-93A2-91F807D99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Множество конструктори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Един клас може да има </a:t>
            </a:r>
            <a:r>
              <a:rPr lang="bg-BG" sz="3600" b="1" dirty="0">
                <a:solidFill>
                  <a:schemeClr val="bg1"/>
                </a:solidFill>
              </a:rPr>
              <a:t>множество</a:t>
            </a:r>
            <a:r>
              <a:rPr lang="bg-BG" dirty="0"/>
              <a:t> конструктори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конструктори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99556" y="1929854"/>
            <a:ext cx="6904294" cy="4795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public class Rectangle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 dirty="0">
                <a:solidFill>
                  <a:schemeClr val="tx1"/>
                </a:solidFill>
              </a:rPr>
              <a:t>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 dirty="0">
                <a:solidFill>
                  <a:schemeClr val="bg1"/>
                </a:solidFill>
              </a:rPr>
              <a:t>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this.color = "white";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/>
              <a:t> </a:t>
            </a:r>
            <a:r>
              <a:rPr lang="en-US" sz="2499" dirty="0">
                <a:solidFill>
                  <a:schemeClr val="tx1"/>
                </a:solidFill>
              </a:rPr>
              <a:t>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 dirty="0">
                <a:solidFill>
                  <a:schemeClr val="bg1"/>
                </a:solidFill>
              </a:rPr>
              <a:t>(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 dirty="0">
                <a:solidFill>
                  <a:schemeClr val="tx1"/>
                </a:solidFill>
              </a:rPr>
              <a:t> color</a:t>
            </a:r>
            <a:r>
              <a:rPr lang="en-US" sz="2499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963757" y="4035814"/>
            <a:ext cx="2789273" cy="1055333"/>
          </a:xfrm>
          <a:prstGeom prst="wedgeRoundRectCallout">
            <a:avLst>
              <a:gd name="adj1" fmla="val -67788"/>
              <a:gd name="adj2" fmla="val 392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097425" y="2414236"/>
            <a:ext cx="3280556" cy="1055298"/>
          </a:xfrm>
          <a:prstGeom prst="wedgeRoundRectCallout">
            <a:avLst>
              <a:gd name="adj1" fmla="val -63721"/>
              <a:gd name="adj2" fmla="val 331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без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A79ACE2-0BF0-4BCE-8C95-52F1D6A22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3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/>
          <a:lstStyle/>
          <a:p>
            <a:r>
              <a:rPr lang="bg-BG" dirty="0"/>
              <a:t>Единият конструктор може да извика другия (</a:t>
            </a:r>
            <a:r>
              <a:rPr lang="en-US" b="1" dirty="0">
                <a:solidFill>
                  <a:schemeClr val="bg1"/>
                </a:solidFill>
              </a:rPr>
              <a:t>constructor chaining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3721" y="1809423"/>
            <a:ext cx="6924558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public 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string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int</a:t>
            </a:r>
            <a:r>
              <a:rPr lang="en-US" sz="2499" dirty="0">
                <a:solidFill>
                  <a:schemeClr val="tx1"/>
                </a:solidFill>
              </a:rPr>
              <a:t> age;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</a:t>
            </a:r>
            <a:r>
              <a:rPr lang="en-US" sz="2499" dirty="0">
                <a:solidFill>
                  <a:schemeClr val="bg1"/>
                </a:solidFill>
              </a:rPr>
              <a:t>Person()</a:t>
            </a:r>
            <a:r>
              <a:rPr lang="en-US" sz="2499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noProof="1">
                <a:solidFill>
                  <a:schemeClr val="tx1"/>
                </a:solidFill>
              </a:rPr>
              <a:t>    this.age = 18;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Person(string name) : </a:t>
            </a:r>
            <a:r>
              <a:rPr lang="en-US" sz="2499" dirty="0">
                <a:solidFill>
                  <a:schemeClr val="bg1"/>
                </a:solidFill>
              </a:rPr>
              <a:t>this()</a:t>
            </a:r>
            <a:br>
              <a:rPr lang="bg-BG" sz="2499" dirty="0">
                <a:solidFill>
                  <a:schemeClr val="bg1"/>
                </a:solidFill>
              </a:rPr>
            </a:br>
            <a:r>
              <a:rPr lang="bg-BG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this.name =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780301" y="5221622"/>
            <a:ext cx="2895699" cy="1531882"/>
          </a:xfrm>
          <a:prstGeom prst="wedgeRoundRectCallout">
            <a:avLst>
              <a:gd name="adj1" fmla="val -57140"/>
              <a:gd name="adj2" fmla="val -654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Извиква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конструктора по подразбиране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8E92127-BCD9-4A3E-9CA5-631F0490560E}"/>
              </a:ext>
            </a:extLst>
          </p:cNvPr>
          <p:cNvSpPr/>
          <p:nvPr/>
        </p:nvSpPr>
        <p:spPr bwMode="auto">
          <a:xfrm rot="16200000">
            <a:off x="6568379" y="2352118"/>
            <a:ext cx="1484612" cy="2789273"/>
          </a:xfrm>
          <a:prstGeom prst="bentUpArrow">
            <a:avLst>
              <a:gd name="adj1" fmla="val 16393"/>
              <a:gd name="adj2" fmla="val 18379"/>
              <a:gd name="adj3" fmla="val 3360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51533B7-5A5A-47A5-9D36-01D79EE4E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52913-7F05-0402-99A5-90DD4536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bg-BG" dirty="0"/>
              <a:t>Множество конструктори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6003C90-12CA-398D-8798-28D0F6581E6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Как да използваме </a:t>
            </a:r>
            <a:r>
              <a:rPr lang="en-US" b="1" dirty="0"/>
              <a:t>List&lt;T&gt;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556FD9-B580-2E6F-BE7E-ADF1C99610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Списъци от обекти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C1072B-BEE6-06D3-3A9C-A8275C2C0EA2}"/>
              </a:ext>
            </a:extLst>
          </p:cNvPr>
          <p:cNvGrpSpPr/>
          <p:nvPr/>
        </p:nvGrpSpPr>
        <p:grpSpPr>
          <a:xfrm>
            <a:off x="4496651" y="1769070"/>
            <a:ext cx="3208718" cy="1338874"/>
            <a:chOff x="3503612" y="2606207"/>
            <a:chExt cx="3810000" cy="140838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40CBE4-A1DA-2303-E785-8092EFCFEEA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932731-AA9F-E13C-9C4A-9EC83A657636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FB66DC-4999-60C1-0123-C5CC0CE741EC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4470A4-264A-B287-0B86-BA4A22EE0B6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1C060A-F70B-B760-E5E7-EF8A022C9E61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A047C4-E6F9-5D1F-27CE-E30A4A521899}"/>
                </a:ext>
              </a:extLst>
            </p:cNvPr>
            <p:cNvSpPr txBox="1"/>
            <p:nvPr/>
          </p:nvSpPr>
          <p:spPr>
            <a:xfrm>
              <a:off x="3594616" y="2606208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0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75E931-CBA1-8EDA-E731-85F679CD1A53}"/>
                </a:ext>
              </a:extLst>
            </p:cNvPr>
            <p:cNvSpPr txBox="1"/>
            <p:nvPr/>
          </p:nvSpPr>
          <p:spPr>
            <a:xfrm>
              <a:off x="4340138" y="262163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1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9F48E8-C099-8E0F-1D5C-93B4F76A7874}"/>
                </a:ext>
              </a:extLst>
            </p:cNvPr>
            <p:cNvSpPr txBox="1"/>
            <p:nvPr/>
          </p:nvSpPr>
          <p:spPr>
            <a:xfrm>
              <a:off x="5107281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2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3302D9-980E-DE98-257A-CC19A08A96BF}"/>
                </a:ext>
              </a:extLst>
            </p:cNvPr>
            <p:cNvSpPr txBox="1"/>
            <p:nvPr/>
          </p:nvSpPr>
          <p:spPr>
            <a:xfrm>
              <a:off x="5880617" y="261051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3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E2D2D6-7753-2095-7C37-C94ABBC9BA0B}"/>
                </a:ext>
              </a:extLst>
            </p:cNvPr>
            <p:cNvSpPr txBox="1"/>
            <p:nvPr/>
          </p:nvSpPr>
          <p:spPr>
            <a:xfrm>
              <a:off x="6628960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4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03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3537</TotalTime>
  <Words>1233</Words>
  <Application>Microsoft Macintosh PowerPoint</Application>
  <PresentationFormat>Widescreen</PresentationFormat>
  <Paragraphs>205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</vt:lpstr>
      <vt:lpstr>Класове и обекти</vt:lpstr>
      <vt:lpstr>Съдържание</vt:lpstr>
      <vt:lpstr>Инстанцииране на клас</vt:lpstr>
      <vt:lpstr>Референция към обекта</vt:lpstr>
      <vt:lpstr>Референция към обекта</vt:lpstr>
      <vt:lpstr>Множество конструктори</vt:lpstr>
      <vt:lpstr>Множество конструктори</vt:lpstr>
      <vt:lpstr>Множество конструктори</vt:lpstr>
      <vt:lpstr>Списъци от обекти</vt:lpstr>
      <vt:lpstr>Списък от обекти: List&lt;T&gt;</vt:lpstr>
      <vt:lpstr>Отпечатване на списък на конзолата</vt:lpstr>
      <vt:lpstr>Примери: Списък от правоъгълници </vt:lpstr>
      <vt:lpstr>Примери: Списък от правоъгълници </vt:lpstr>
      <vt:lpstr>Сортиране на списък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Класове и обекти</dc:title>
  <dc:subject>Модул 1 - ООП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238</cp:revision>
  <dcterms:created xsi:type="dcterms:W3CDTF">2018-05-23T13:08:44Z</dcterms:created>
  <dcterms:modified xsi:type="dcterms:W3CDTF">2023-05-17T12:20:48Z</dcterms:modified>
  <cp:category>programming;education;software engineering;software development</cp:category>
</cp:coreProperties>
</file>