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52"/>
  </p:notesMasterIdLst>
  <p:handoutMasterIdLst>
    <p:handoutMasterId r:id="rId53"/>
  </p:handoutMasterIdLst>
  <p:sldIdLst>
    <p:sldId id="503" r:id="rId2"/>
    <p:sldId id="276" r:id="rId3"/>
    <p:sldId id="353" r:id="rId4"/>
    <p:sldId id="741" r:id="rId5"/>
    <p:sldId id="735" r:id="rId6"/>
    <p:sldId id="736" r:id="rId7"/>
    <p:sldId id="738" r:id="rId8"/>
    <p:sldId id="610" r:id="rId9"/>
    <p:sldId id="743" r:id="rId10"/>
    <p:sldId id="749" r:id="rId11"/>
    <p:sldId id="733" r:id="rId12"/>
    <p:sldId id="734" r:id="rId13"/>
    <p:sldId id="750" r:id="rId14"/>
    <p:sldId id="751" r:id="rId15"/>
    <p:sldId id="744" r:id="rId16"/>
    <p:sldId id="745" r:id="rId17"/>
    <p:sldId id="771" r:id="rId18"/>
    <p:sldId id="746" r:id="rId19"/>
    <p:sldId id="747" r:id="rId20"/>
    <p:sldId id="772" r:id="rId21"/>
    <p:sldId id="649" r:id="rId22"/>
    <p:sldId id="707" r:id="rId23"/>
    <p:sldId id="748" r:id="rId24"/>
    <p:sldId id="714" r:id="rId25"/>
    <p:sldId id="726" r:id="rId26"/>
    <p:sldId id="725" r:id="rId27"/>
    <p:sldId id="722" r:id="rId28"/>
    <p:sldId id="767" r:id="rId29"/>
    <p:sldId id="776" r:id="rId30"/>
    <p:sldId id="742" r:id="rId31"/>
    <p:sldId id="752" r:id="rId32"/>
    <p:sldId id="768" r:id="rId33"/>
    <p:sldId id="773" r:id="rId34"/>
    <p:sldId id="774" r:id="rId35"/>
    <p:sldId id="775" r:id="rId36"/>
    <p:sldId id="756" r:id="rId37"/>
    <p:sldId id="777" r:id="rId38"/>
    <p:sldId id="778" r:id="rId39"/>
    <p:sldId id="779" r:id="rId40"/>
    <p:sldId id="757" r:id="rId41"/>
    <p:sldId id="755" r:id="rId42"/>
    <p:sldId id="780" r:id="rId43"/>
    <p:sldId id="770" r:id="rId44"/>
    <p:sldId id="758" r:id="rId45"/>
    <p:sldId id="759" r:id="rId46"/>
    <p:sldId id="760" r:id="rId47"/>
    <p:sldId id="761" r:id="rId48"/>
    <p:sldId id="633" r:id="rId49"/>
    <p:sldId id="504" r:id="rId50"/>
    <p:sldId id="505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A0C7653D-1924-4F56-9E27-AA2B21F1DA92}">
          <p14:sldIdLst>
            <p14:sldId id="503"/>
            <p14:sldId id="276"/>
          </p14:sldIdLst>
        </p14:section>
        <p14:section name="CRUD операции с EF" id="{66DCFE1F-60FD-44F2-BE82-706DDBC14898}">
          <p14:sldIdLst>
            <p14:sldId id="353"/>
            <p14:sldId id="741"/>
            <p14:sldId id="735"/>
            <p14:sldId id="736"/>
            <p14:sldId id="738"/>
          </p14:sldIdLst>
        </p14:section>
        <p14:section name="Модални форми в Windows Forms" id="{EB44CA50-B176-0C4C-B0D0-5459023C7783}">
          <p14:sldIdLst>
            <p14:sldId id="610"/>
            <p14:sldId id="743"/>
            <p14:sldId id="749"/>
            <p14:sldId id="733"/>
            <p14:sldId id="734"/>
            <p14:sldId id="750"/>
            <p14:sldId id="751"/>
            <p14:sldId id="744"/>
            <p14:sldId id="745"/>
            <p14:sldId id="771"/>
            <p14:sldId id="746"/>
            <p14:sldId id="747"/>
            <p14:sldId id="772"/>
          </p14:sldIdLst>
        </p14:section>
        <p14:section name="Примерно приложение" id="{A764BDC4-FBCF-8642-9DA0-2A050F6690EB}">
          <p14:sldIdLst>
            <p14:sldId id="649"/>
            <p14:sldId id="707"/>
            <p14:sldId id="748"/>
            <p14:sldId id="714"/>
            <p14:sldId id="726"/>
            <p14:sldId id="725"/>
            <p14:sldId id="722"/>
            <p14:sldId id="767"/>
            <p14:sldId id="776"/>
            <p14:sldId id="742"/>
            <p14:sldId id="752"/>
            <p14:sldId id="768"/>
            <p14:sldId id="773"/>
            <p14:sldId id="774"/>
            <p14:sldId id="775"/>
            <p14:sldId id="756"/>
            <p14:sldId id="777"/>
            <p14:sldId id="778"/>
            <p14:sldId id="779"/>
            <p14:sldId id="757"/>
            <p14:sldId id="755"/>
            <p14:sldId id="780"/>
            <p14:sldId id="770"/>
            <p14:sldId id="758"/>
            <p14:sldId id="759"/>
            <p14:sldId id="760"/>
            <p14:sldId id="761"/>
          </p14:sldIdLst>
        </p14:section>
        <p14:section name="Заключение" id="{E19D07F1-86E2-47E9-B2AB-7ADC4F89DC12}">
          <p14:sldIdLst>
            <p14:sldId id="633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024" autoAdjust="0"/>
    <p:restoredTop sz="95188" autoAdjust="0"/>
  </p:normalViewPr>
  <p:slideViewPr>
    <p:cSldViewPr showGuides="1">
      <p:cViewPr varScale="1">
        <p:scale>
          <a:sx n="101" d="100"/>
          <a:sy n="101" d="100"/>
        </p:scale>
        <p:origin x="232" y="36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30.05.24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5/30/24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0985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714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8355021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7621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43FAF785-0C8D-730E-8E59-68198DC82CE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6893447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5903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844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buClr>
                <a:schemeClr val="tx1"/>
              </a:buClr>
              <a:defRPr/>
            </a:lvl1pPr>
            <a:lvl2pPr latinLnBrk="0">
              <a:buClr>
                <a:schemeClr val="tx1"/>
              </a:buClr>
              <a:defRPr/>
            </a:lvl2pPr>
            <a:lvl3pPr latinLnBrk="0">
              <a:buClr>
                <a:schemeClr val="tx1"/>
              </a:buClr>
              <a:defRPr/>
            </a:lvl3pPr>
            <a:lvl4pPr latinLnBrk="0">
              <a:buClr>
                <a:schemeClr val="tx1"/>
              </a:buClr>
              <a:defRPr/>
            </a:lvl4pPr>
            <a:lvl5pPr latinLnBrk="0">
              <a:buClr>
                <a:schemeClr val="tx1"/>
              </a:buClr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90120" y="6086106"/>
            <a:ext cx="5248260" cy="341313"/>
          </a:xfrm>
        </p:spPr>
        <p:txBody>
          <a:bodyPr>
            <a:normAutofit lnSpcReduction="10000"/>
          </a:bodyPr>
          <a:lstStyle/>
          <a:p>
            <a:r>
              <a:rPr lang="bg-BG" dirty="0"/>
              <a:t>Софтуерни и хардуерни науки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8DE66249-1FBD-414B-AF0D-550F7312AF7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390122" y="5698189"/>
            <a:ext cx="5248260" cy="374236"/>
          </a:xfrm>
        </p:spPr>
        <p:txBody>
          <a:bodyPr>
            <a:normAutofit lnSpcReduction="10000"/>
          </a:bodyPr>
          <a:lstStyle/>
          <a:p>
            <a:r>
              <a:rPr lang="bg-BG" dirty="0"/>
              <a:t>Курс “Информационни системи"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20F80DC-BAF0-05EE-2BC1-37C2321904F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4045" y="6085863"/>
            <a:ext cx="4751953" cy="341556"/>
          </a:xfrm>
        </p:spPr>
        <p:txBody>
          <a:bodyPr>
            <a:normAutofit lnSpcReduction="10000"/>
          </a:bodyPr>
          <a:lstStyle/>
          <a:p>
            <a:r>
              <a:rPr lang="en-US" dirty="0">
                <a:hlinkClick r:id="rId3"/>
              </a:rPr>
              <a:t>https://github.com/BG-IT-Edu</a:t>
            </a:r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E4D839B2-02D1-883A-3CE0-7CF25557FB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4046" y="5251106"/>
            <a:ext cx="4751954" cy="724904"/>
          </a:xfrm>
        </p:spPr>
        <p:txBody>
          <a:bodyPr>
            <a:normAutofit/>
          </a:bodyPr>
          <a:lstStyle/>
          <a:p>
            <a:r>
              <a:rPr lang="bg-BG" dirty="0"/>
              <a:t>Проект "Отворено учебно съдържание по програмиране и ИТ", СофтУни Фондация 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4746" y="1402942"/>
            <a:ext cx="11083636" cy="1306057"/>
          </a:xfrm>
        </p:spPr>
        <p:txBody>
          <a:bodyPr>
            <a:normAutofit/>
          </a:bodyPr>
          <a:lstStyle/>
          <a:p>
            <a:r>
              <a:rPr lang="bg-BG" sz="3200" dirty="0"/>
              <a:t>Добавяне, редактиране и изтриване на данни от таблица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746" y="321501"/>
            <a:ext cx="11083636" cy="971589"/>
          </a:xfrm>
        </p:spPr>
        <p:txBody>
          <a:bodyPr>
            <a:noAutofit/>
          </a:bodyPr>
          <a:lstStyle/>
          <a:p>
            <a:r>
              <a:rPr lang="en-US" sz="4400" dirty="0"/>
              <a:t>CRUD с Entity Framework </a:t>
            </a:r>
            <a:r>
              <a:rPr lang="bg-BG" sz="4400" dirty="0"/>
              <a:t>и </a:t>
            </a:r>
            <a:r>
              <a:rPr lang="en-US" sz="4400" dirty="0"/>
              <a:t>Windows Forms</a:t>
            </a:r>
            <a:endParaRPr lang="bg-BG" sz="4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C89CDB-9A69-7B24-74E6-10BF87DE1C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7097" y="3054314"/>
            <a:ext cx="1827780" cy="85270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A6C893F-B1FD-6B4A-369A-4E179B2193C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64534" y="2439000"/>
            <a:ext cx="4693419" cy="317455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357AA6-9AB1-98A3-42E6-D2B1166DCB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BAB14-7B4E-E9CC-8029-0617C12FEB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562628" cy="5528766"/>
          </a:xfrm>
        </p:spPr>
        <p:txBody>
          <a:bodyPr/>
          <a:lstStyle/>
          <a:p>
            <a:r>
              <a:rPr lang="bg-BG" sz="2400" dirty="0"/>
              <a:t>Добавяме нов файл с </a:t>
            </a:r>
            <a:r>
              <a:rPr lang="bg-BG" sz="2400" b="1" dirty="0"/>
              <a:t>десен бутон </a:t>
            </a:r>
            <a:r>
              <a:rPr lang="bg-BG" sz="2400" dirty="0"/>
              <a:t>върху </a:t>
            </a:r>
            <a:r>
              <a:rPr lang="bg-BG" sz="2400" b="1" dirty="0"/>
              <a:t>проекта</a:t>
            </a:r>
            <a:r>
              <a:rPr lang="bg-BG" sz="2400" dirty="0"/>
              <a:t> </a:t>
            </a:r>
            <a:r>
              <a:rPr lang="en-US" sz="2400" dirty="0"/>
              <a:t>-&gt; </a:t>
            </a:r>
            <a:r>
              <a:rPr lang="en-US" sz="2400" b="1" dirty="0">
                <a:solidFill>
                  <a:schemeClr val="bg1"/>
                </a:solidFill>
              </a:rPr>
              <a:t>Add New Item</a:t>
            </a:r>
            <a:endParaRPr lang="bg-BG" sz="2400" b="1" dirty="0">
              <a:solidFill>
                <a:schemeClr val="bg1"/>
              </a:solidFill>
            </a:endParaRPr>
          </a:p>
          <a:p>
            <a:r>
              <a:rPr lang="bg-BG" sz="2400" dirty="0"/>
              <a:t>Избираме от менюто със </a:t>
            </a:r>
            <a:r>
              <a:rPr lang="bg-BG" sz="2400" b="1" dirty="0"/>
              <a:t>шаблони</a:t>
            </a:r>
            <a:r>
              <a:rPr lang="bg-BG" sz="2400" dirty="0"/>
              <a:t> </a:t>
            </a:r>
            <a:r>
              <a:rPr lang="en-US" sz="2400" b="1" dirty="0">
                <a:solidFill>
                  <a:schemeClr val="bg1"/>
                </a:solidFill>
              </a:rPr>
              <a:t>Windows Forms</a:t>
            </a:r>
            <a:r>
              <a:rPr lang="en-US" sz="2400" dirty="0"/>
              <a:t> -&gt; </a:t>
            </a:r>
            <a:r>
              <a:rPr lang="en-US" sz="2400" b="1" dirty="0">
                <a:solidFill>
                  <a:schemeClr val="bg1"/>
                </a:solidFill>
              </a:rPr>
              <a:t>Form (Windows Forms)</a:t>
            </a:r>
          </a:p>
          <a:p>
            <a:r>
              <a:rPr lang="bg-BG" sz="2400" dirty="0"/>
              <a:t>Задаваме </a:t>
            </a:r>
            <a:r>
              <a:rPr lang="bg-BG" sz="2400" b="1" dirty="0"/>
              <a:t>подходящо име </a:t>
            </a:r>
            <a:r>
              <a:rPr lang="bg-BG" sz="2400" dirty="0"/>
              <a:t>и натискаме </a:t>
            </a:r>
            <a:r>
              <a:rPr lang="en-US" sz="2400" b="1" dirty="0">
                <a:solidFill>
                  <a:schemeClr val="bg1"/>
                </a:solidFill>
              </a:rPr>
              <a:t>Add</a:t>
            </a:r>
          </a:p>
          <a:p>
            <a:endParaRPr lang="en-BG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B83433-D566-B345-34F2-94254166B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Добавяне на модална форма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1A6736D-1781-40FB-33CD-66A0CBEC19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8740" y="2761200"/>
            <a:ext cx="6974520" cy="389647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618037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357AA6-9AB1-98A3-42E6-D2B1166DCB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BAB14-7B4E-E9CC-8029-0617C12FEB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1" y="1196125"/>
            <a:ext cx="11746335" cy="5528766"/>
          </a:xfrm>
        </p:spPr>
        <p:txBody>
          <a:bodyPr>
            <a:normAutofit/>
          </a:bodyPr>
          <a:lstStyle/>
          <a:p>
            <a:r>
              <a:rPr lang="bg-BG" sz="3200" dirty="0"/>
              <a:t>Добавяме </a:t>
            </a:r>
            <a:r>
              <a:rPr lang="bg-BG" sz="3200" b="1" dirty="0">
                <a:solidFill>
                  <a:schemeClr val="bg1"/>
                </a:solidFill>
              </a:rPr>
              <a:t>компоненти</a:t>
            </a:r>
            <a:r>
              <a:rPr lang="bg-BG" sz="3200" dirty="0"/>
              <a:t> за </a:t>
            </a:r>
            <a:r>
              <a:rPr lang="bg-BG" sz="3200" b="1" dirty="0">
                <a:solidFill>
                  <a:schemeClr val="bg1"/>
                </a:solidFill>
              </a:rPr>
              <a:t>създаване</a:t>
            </a:r>
            <a:r>
              <a:rPr lang="bg-BG" sz="3200" dirty="0"/>
              <a:t> на </a:t>
            </a:r>
            <a:r>
              <a:rPr lang="bg-BG" sz="3200" b="1" dirty="0"/>
              <a:t>нов</a:t>
            </a:r>
            <a:r>
              <a:rPr lang="bg-BG" sz="3200" dirty="0"/>
              <a:t> </a:t>
            </a:r>
            <a:r>
              <a:rPr lang="bg-BG" sz="3200" b="1" dirty="0"/>
              <a:t>ред</a:t>
            </a:r>
            <a:endParaRPr lang="en-US" sz="3200" b="1" dirty="0"/>
          </a:p>
          <a:p>
            <a:r>
              <a:rPr lang="bg-BG" sz="3200" dirty="0"/>
              <a:t>Променяме </a:t>
            </a:r>
            <a:r>
              <a:rPr lang="bg-BG" sz="3200" b="1" dirty="0">
                <a:solidFill>
                  <a:schemeClr val="bg1"/>
                </a:solidFill>
              </a:rPr>
              <a:t>заглавията </a:t>
            </a:r>
            <a:r>
              <a:rPr lang="bg-BG" sz="3200" dirty="0"/>
              <a:t>и</a:t>
            </a:r>
            <a:r>
              <a:rPr lang="bg-BG" sz="3200" b="1" dirty="0">
                <a:solidFill>
                  <a:schemeClr val="bg1"/>
                </a:solidFill>
              </a:rPr>
              <a:t> имената</a:t>
            </a:r>
            <a:endParaRPr lang="en-BG" sz="3600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B83433-D566-B345-34F2-94254166B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Модална форма за добавяне на ред в таблица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BC8BF32-3E1B-4C42-C4FA-58ADCD2DA4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964" y="3356820"/>
            <a:ext cx="4422252" cy="201328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C0E73C4-B5D3-1B3C-AC29-D3846B05C5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3786" y="3356820"/>
            <a:ext cx="4335432" cy="201328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0" name="Arrow: Right 10">
            <a:extLst>
              <a:ext uri="{FF2B5EF4-FFF2-40B4-BE49-F238E27FC236}">
                <a16:creationId xmlns:a16="http://schemas.microsoft.com/office/drawing/2014/main" id="{F3DE2A1E-7EB4-90A7-B5AC-C7E22C3918D9}"/>
              </a:ext>
            </a:extLst>
          </p:cNvPr>
          <p:cNvSpPr/>
          <p:nvPr/>
        </p:nvSpPr>
        <p:spPr>
          <a:xfrm>
            <a:off x="5601646" y="3960375"/>
            <a:ext cx="1024441" cy="69892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4190044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357AA6-9AB1-98A3-42E6-D2B1166DCB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BAB14-7B4E-E9CC-8029-0617C12FEB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5403956" cy="5528766"/>
          </a:xfrm>
        </p:spPr>
        <p:txBody>
          <a:bodyPr>
            <a:normAutofit/>
          </a:bodyPr>
          <a:lstStyle/>
          <a:p>
            <a:r>
              <a:rPr lang="bg-BG" sz="2800" dirty="0"/>
              <a:t>Променяме </a:t>
            </a:r>
            <a:r>
              <a:rPr lang="bg-BG" sz="2800" b="1" dirty="0">
                <a:solidFill>
                  <a:schemeClr val="bg1"/>
                </a:solidFill>
              </a:rPr>
              <a:t>основната</a:t>
            </a:r>
            <a:r>
              <a:rPr lang="bg-BG" sz="2800" dirty="0"/>
              <a:t> </a:t>
            </a:r>
            <a:r>
              <a:rPr lang="bg-BG" sz="2800" b="1" dirty="0">
                <a:solidFill>
                  <a:schemeClr val="bg1"/>
                </a:solidFill>
              </a:rPr>
              <a:t>форма</a:t>
            </a:r>
          </a:p>
          <a:p>
            <a:r>
              <a:rPr lang="bg-BG" sz="2800" dirty="0"/>
              <a:t>Добавяме </a:t>
            </a:r>
            <a:r>
              <a:rPr lang="bg-BG" sz="2800" b="1" dirty="0">
                <a:solidFill>
                  <a:schemeClr val="bg1"/>
                </a:solidFill>
              </a:rPr>
              <a:t>бутон</a:t>
            </a:r>
            <a:r>
              <a:rPr lang="bg-BG" sz="2800" dirty="0"/>
              <a:t> за </a:t>
            </a:r>
            <a:r>
              <a:rPr lang="bg-BG" sz="2800" b="1" dirty="0"/>
              <a:t>показване</a:t>
            </a:r>
            <a:r>
              <a:rPr lang="bg-BG" sz="2800" dirty="0"/>
              <a:t> на </a:t>
            </a:r>
            <a:r>
              <a:rPr lang="bg-BG" sz="2800" b="1" dirty="0">
                <a:solidFill>
                  <a:schemeClr val="bg1"/>
                </a:solidFill>
              </a:rPr>
              <a:t>новата</a:t>
            </a:r>
            <a:r>
              <a:rPr lang="bg-BG" sz="2800" dirty="0">
                <a:solidFill>
                  <a:schemeClr val="bg1"/>
                </a:solidFill>
              </a:rPr>
              <a:t> </a:t>
            </a:r>
            <a:r>
              <a:rPr lang="bg-BG" sz="2800" b="1" dirty="0">
                <a:solidFill>
                  <a:schemeClr val="bg1"/>
                </a:solidFill>
              </a:rPr>
              <a:t>форма</a:t>
            </a:r>
          </a:p>
          <a:p>
            <a:r>
              <a:rPr lang="bg-BG" sz="2800" dirty="0"/>
              <a:t>Добавяме </a:t>
            </a:r>
            <a:r>
              <a:rPr lang="bg-BG" sz="2800" b="1" dirty="0">
                <a:solidFill>
                  <a:schemeClr val="bg1"/>
                </a:solidFill>
              </a:rPr>
              <a:t>метод-обработчик </a:t>
            </a:r>
            <a:r>
              <a:rPr lang="bg-BG" sz="2800" dirty="0"/>
              <a:t>към </a:t>
            </a:r>
            <a:r>
              <a:rPr lang="bg-BG" sz="2800" b="1" dirty="0"/>
              <a:t>бутона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B83433-D566-B345-34F2-94254166B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Закачане на модална форма за бутон (</a:t>
            </a:r>
            <a:r>
              <a:rPr lang="en-US" dirty="0"/>
              <a:t>1)</a:t>
            </a:r>
            <a:endParaRPr lang="en-BG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5B4190D-BCBC-7719-55DC-D057B285D9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98411" y="1359000"/>
            <a:ext cx="6603187" cy="4680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17815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6BF1CF2-9605-EFB9-68D1-EDAFD0E2578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572F68-DC0F-0B17-4F40-8BC0C47184B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В </a:t>
            </a:r>
            <a:r>
              <a:rPr lang="bg-BG" b="1" dirty="0"/>
              <a:t>методът-обработчик</a:t>
            </a:r>
            <a:r>
              <a:rPr lang="bg-BG" dirty="0"/>
              <a:t> създаваме </a:t>
            </a:r>
            <a:r>
              <a:rPr lang="bg-BG" b="1" dirty="0">
                <a:solidFill>
                  <a:schemeClr val="bg1"/>
                </a:solidFill>
              </a:rPr>
              <a:t>инстанция </a:t>
            </a:r>
            <a:r>
              <a:rPr lang="bg-BG" dirty="0"/>
              <a:t>на </a:t>
            </a:r>
            <a:r>
              <a:rPr lang="bg-BG" b="1" dirty="0"/>
              <a:t>новата форма</a:t>
            </a:r>
          </a:p>
          <a:p>
            <a:r>
              <a:rPr lang="bg-BG" dirty="0"/>
              <a:t>За </a:t>
            </a:r>
            <a:r>
              <a:rPr lang="bg-BG" b="1" dirty="0"/>
              <a:t>визуализиране</a:t>
            </a:r>
            <a:r>
              <a:rPr lang="bg-BG" dirty="0"/>
              <a:t> на формата използваме </a:t>
            </a:r>
            <a:r>
              <a:rPr lang="en-US" b="1" dirty="0">
                <a:solidFill>
                  <a:schemeClr val="bg1"/>
                </a:solidFill>
              </a:rPr>
              <a:t>ShowDialog()</a:t>
            </a:r>
            <a:endParaRPr lang="en-BG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55631A6-44C8-40C3-212E-48F75BC40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Закачане на модална форма за бутон (</a:t>
            </a:r>
            <a:r>
              <a:rPr lang="en-US" dirty="0"/>
              <a:t>2)</a:t>
            </a:r>
            <a:endParaRPr lang="en-BG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1B4EAE49-ECFF-DE91-51A0-B26D30DFB47A}"/>
              </a:ext>
            </a:extLst>
          </p:cNvPr>
          <p:cNvSpPr txBox="1">
            <a:spLocks/>
          </p:cNvSpPr>
          <p:nvPr/>
        </p:nvSpPr>
        <p:spPr>
          <a:xfrm>
            <a:off x="651000" y="3564000"/>
            <a:ext cx="11090346" cy="17851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200" b="1" noProof="1">
                <a:latin typeface="Consolas" panose="020B0609020204030204" pitchFamily="49" charset="0"/>
              </a:rPr>
              <a:t>private void buttonShowFormAddTown_Click(object sender, EventArgs e)</a:t>
            </a:r>
          </a:p>
          <a:p>
            <a:pPr>
              <a:lnSpc>
                <a:spcPct val="100000"/>
              </a:lnSpc>
            </a:pPr>
            <a:r>
              <a:rPr lang="en-US" sz="2200" b="1" noProof="1"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US" sz="2200" b="1" noProof="1">
                <a:latin typeface="Consolas" panose="020B0609020204030204" pitchFamily="49" charset="0"/>
              </a:rPr>
              <a:t>    var formAddTown = </a:t>
            </a:r>
            <a:r>
              <a:rPr lang="en-US" sz="2200" b="1" noProof="1">
                <a:solidFill>
                  <a:schemeClr val="bg1"/>
                </a:solidFill>
                <a:latin typeface="Consolas" panose="020B0609020204030204" pitchFamily="49" charset="0"/>
              </a:rPr>
              <a:t>new FormAddTown()</a:t>
            </a:r>
            <a:r>
              <a:rPr lang="en-US" sz="2200" b="1" noProof="1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sz="2200" b="1" noProof="1">
                <a:latin typeface="Consolas" panose="020B0609020204030204" pitchFamily="49" charset="0"/>
              </a:rPr>
              <a:t>    formAddTown.</a:t>
            </a:r>
            <a:r>
              <a:rPr lang="en-US" sz="2200" b="1" noProof="1">
                <a:solidFill>
                  <a:schemeClr val="bg1"/>
                </a:solidFill>
                <a:latin typeface="Consolas" panose="020B0609020204030204" pitchFamily="49" charset="0"/>
              </a:rPr>
              <a:t>ShowDialog()</a:t>
            </a:r>
            <a:r>
              <a:rPr lang="en-US" sz="2200" b="1" noProof="1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sz="2200" b="1" noProof="1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AutoShape 7">
            <a:extLst>
              <a:ext uri="{FF2B5EF4-FFF2-40B4-BE49-F238E27FC236}">
                <a16:creationId xmlns:a16="http://schemas.microsoft.com/office/drawing/2014/main" id="{CC6A9D43-3800-1C81-A441-3B2346FF4E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1000" y="5711900"/>
            <a:ext cx="4425100" cy="510609"/>
          </a:xfrm>
          <a:prstGeom prst="wedgeRoundRectCallout">
            <a:avLst>
              <a:gd name="adj1" fmla="val -48130"/>
              <a:gd name="adj2" fmla="val -18693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399" b="1" noProof="1">
                <a:solidFill>
                  <a:schemeClr val="accent1"/>
                </a:solidFill>
              </a:rPr>
              <a:t>Визуализираме</a:t>
            </a:r>
            <a:r>
              <a:rPr lang="bg-BG" sz="2399" b="1" noProof="1">
                <a:solidFill>
                  <a:schemeClr val="bg2"/>
                </a:solidFill>
              </a:rPr>
              <a:t> формата</a:t>
            </a:r>
            <a:endParaRPr lang="en-US" sz="2399" b="1" noProof="1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752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6100994-502E-438A-276C-5E88053D969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04E6AB-C9CA-7348-5EB3-CACBC8F7F87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Добавяме </a:t>
            </a:r>
            <a:r>
              <a:rPr lang="bg-BG" b="1" dirty="0"/>
              <a:t>метод-обработчик</a:t>
            </a:r>
            <a:r>
              <a:rPr lang="bg-BG" dirty="0"/>
              <a:t> за </a:t>
            </a:r>
            <a:r>
              <a:rPr lang="bg-BG" b="1" dirty="0">
                <a:solidFill>
                  <a:schemeClr val="bg1"/>
                </a:solidFill>
              </a:rPr>
              <a:t>създаване</a:t>
            </a:r>
            <a:r>
              <a:rPr lang="bg-BG" dirty="0"/>
              <a:t> на </a:t>
            </a:r>
            <a:r>
              <a:rPr lang="bg-BG" b="1" dirty="0">
                <a:solidFill>
                  <a:schemeClr val="bg1"/>
                </a:solidFill>
              </a:rPr>
              <a:t>нов запис</a:t>
            </a:r>
          </a:p>
          <a:p>
            <a:r>
              <a:rPr lang="bg-BG" dirty="0"/>
              <a:t>Добавяме </a:t>
            </a:r>
            <a:r>
              <a:rPr lang="bg-BG" b="1" dirty="0"/>
              <a:t>новият</a:t>
            </a:r>
            <a:r>
              <a:rPr lang="bg-BG" dirty="0"/>
              <a:t> </a:t>
            </a:r>
            <a:r>
              <a:rPr lang="bg-BG" b="1" dirty="0"/>
              <a:t>запис</a:t>
            </a:r>
            <a:r>
              <a:rPr lang="bg-BG" dirty="0"/>
              <a:t> към </a:t>
            </a:r>
            <a:r>
              <a:rPr lang="bg-BG" b="1" dirty="0">
                <a:solidFill>
                  <a:schemeClr val="bg1"/>
                </a:solidFill>
              </a:rPr>
              <a:t>БД</a:t>
            </a:r>
            <a:endParaRPr lang="en-BG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0C941E6-356A-380B-490C-0B8E4FE68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Добавяне на ред в таблица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49C755-3E3F-A522-015E-7DECCC840316}"/>
              </a:ext>
            </a:extLst>
          </p:cNvPr>
          <p:cNvSpPr txBox="1">
            <a:spLocks/>
          </p:cNvSpPr>
          <p:nvPr/>
        </p:nvSpPr>
        <p:spPr>
          <a:xfrm>
            <a:off x="650999" y="2816404"/>
            <a:ext cx="11100557" cy="34778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private void buttonAddTown_Click(object sender, EventArgs e)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   var town = new Town()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   {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       Name = textBoxTownName.Text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   };</a:t>
            </a:r>
          </a:p>
          <a:p>
            <a:pPr>
              <a:lnSpc>
                <a:spcPct val="100000"/>
              </a:lnSpc>
            </a:pPr>
            <a:endParaRPr lang="en-US" sz="2000" b="1" noProof="1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   dbContext.Towns.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Add(town)</a:t>
            </a:r>
            <a:r>
              <a:rPr lang="en-US" sz="2000" b="1" noProof="1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   dbContext.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SaveChanges()</a:t>
            </a:r>
            <a:r>
              <a:rPr lang="en-US" sz="2000" b="1" noProof="1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  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this.Close();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39393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357AA6-9AB1-98A3-42E6-D2B1166DCB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BAB14-7B4E-E9CC-8029-0617C12FEB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930042" cy="5528766"/>
          </a:xfrm>
        </p:spPr>
        <p:txBody>
          <a:bodyPr>
            <a:normAutofit/>
          </a:bodyPr>
          <a:lstStyle/>
          <a:p>
            <a:r>
              <a:rPr lang="bg-BG" sz="2800" dirty="0"/>
              <a:t>Добавяме </a:t>
            </a:r>
            <a:r>
              <a:rPr lang="bg-BG" sz="2800" b="1" dirty="0">
                <a:solidFill>
                  <a:schemeClr val="bg1"/>
                </a:solidFill>
              </a:rPr>
              <a:t>компоненти</a:t>
            </a:r>
            <a:r>
              <a:rPr lang="bg-BG" sz="2800" dirty="0"/>
              <a:t> за </a:t>
            </a:r>
            <a:r>
              <a:rPr lang="bg-BG" sz="2800" b="1" dirty="0"/>
              <a:t>редактиране</a:t>
            </a:r>
            <a:r>
              <a:rPr lang="bg-BG" sz="2800" dirty="0"/>
              <a:t> на </a:t>
            </a:r>
            <a:r>
              <a:rPr lang="bg-BG" sz="2800" b="1" dirty="0"/>
              <a:t>нов</a:t>
            </a:r>
            <a:r>
              <a:rPr lang="bg-BG" sz="2800" dirty="0"/>
              <a:t> </a:t>
            </a:r>
            <a:r>
              <a:rPr lang="bg-BG" sz="2800" b="1" dirty="0"/>
              <a:t>ред</a:t>
            </a:r>
            <a:endParaRPr lang="en-US" sz="2800" b="1" dirty="0"/>
          </a:p>
          <a:p>
            <a:r>
              <a:rPr lang="bg-BG" sz="2800" dirty="0"/>
              <a:t>Променяме им </a:t>
            </a:r>
            <a:r>
              <a:rPr lang="bg-BG" sz="2800" b="1" dirty="0">
                <a:solidFill>
                  <a:schemeClr val="bg1"/>
                </a:solidFill>
              </a:rPr>
              <a:t>имената</a:t>
            </a:r>
            <a:r>
              <a:rPr lang="bg-BG" sz="2800" dirty="0"/>
              <a:t> и </a:t>
            </a:r>
            <a:r>
              <a:rPr lang="bg-BG" sz="2800" b="1" dirty="0">
                <a:solidFill>
                  <a:schemeClr val="bg1"/>
                </a:solidFill>
              </a:rPr>
              <a:t>заглавията</a:t>
            </a:r>
          </a:p>
          <a:p>
            <a:pPr marL="0" indent="0">
              <a:buNone/>
            </a:pPr>
            <a:endParaRPr lang="bg-BG" sz="28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bg-BG" sz="2800" b="1" dirty="0">
              <a:solidFill>
                <a:schemeClr val="bg1"/>
              </a:solidFill>
            </a:endParaRPr>
          </a:p>
          <a:p>
            <a:r>
              <a:rPr lang="bg-BG" sz="2800" dirty="0"/>
              <a:t>Свързваме </a:t>
            </a:r>
            <a:r>
              <a:rPr lang="bg-BG" sz="2800" b="1" dirty="0"/>
              <a:t>компонентите</a:t>
            </a:r>
            <a:r>
              <a:rPr lang="bg-BG" sz="2800" dirty="0"/>
              <a:t> със </a:t>
            </a:r>
            <a:r>
              <a:rPr lang="bg-BG" sz="2800" b="1" dirty="0">
                <a:solidFill>
                  <a:schemeClr val="bg1"/>
                </a:solidFill>
              </a:rPr>
              <a:t>съответстващите полета </a:t>
            </a:r>
            <a:r>
              <a:rPr lang="bg-BG" sz="2800" dirty="0"/>
              <a:t>от </a:t>
            </a:r>
            <a:r>
              <a:rPr lang="bg-BG" sz="2800" b="1" dirty="0">
                <a:solidFill>
                  <a:schemeClr val="bg1"/>
                </a:solidFill>
              </a:rPr>
              <a:t>БД</a:t>
            </a:r>
            <a:endParaRPr lang="en-BG" sz="3200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B83433-D566-B345-34F2-94254166B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Модална форма за редактиране на ред в таблица</a:t>
            </a:r>
            <a:endParaRPr lang="en-B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1C175D-7A58-6135-3691-4C7DDD361F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4550" y="2259000"/>
            <a:ext cx="3042900" cy="140441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A91F9EA-4107-6723-EBF7-231B344967A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277"/>
          <a:stretch/>
        </p:blipFill>
        <p:spPr>
          <a:xfrm>
            <a:off x="4391310" y="4090380"/>
            <a:ext cx="3528225" cy="263451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059371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357AA6-9AB1-98A3-42E6-D2B1166DCB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BAB14-7B4E-E9CC-8029-0617C12FEB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400" dirty="0"/>
              <a:t>Променяме </a:t>
            </a:r>
            <a:r>
              <a:rPr lang="bg-BG" sz="3400" b="1" dirty="0">
                <a:solidFill>
                  <a:schemeClr val="bg1"/>
                </a:solidFill>
              </a:rPr>
              <a:t>основната</a:t>
            </a:r>
            <a:r>
              <a:rPr lang="bg-BG" sz="3400" dirty="0"/>
              <a:t> </a:t>
            </a:r>
            <a:r>
              <a:rPr lang="bg-BG" sz="3400" b="1" dirty="0">
                <a:solidFill>
                  <a:schemeClr val="bg1"/>
                </a:solidFill>
              </a:rPr>
              <a:t>форма</a:t>
            </a:r>
          </a:p>
          <a:p>
            <a:r>
              <a:rPr lang="bg-BG" sz="3400" dirty="0"/>
              <a:t>Добавяме </a:t>
            </a:r>
            <a:r>
              <a:rPr lang="bg-BG" sz="3400" b="1" dirty="0">
                <a:solidFill>
                  <a:schemeClr val="bg1"/>
                </a:solidFill>
              </a:rPr>
              <a:t>бутон</a:t>
            </a:r>
            <a:r>
              <a:rPr lang="bg-BG" sz="3400" dirty="0"/>
              <a:t> за </a:t>
            </a:r>
            <a:r>
              <a:rPr lang="bg-BG" sz="3400" b="1" dirty="0"/>
              <a:t>показване</a:t>
            </a:r>
            <a:r>
              <a:rPr lang="bg-BG" sz="3400" dirty="0"/>
              <a:t> на </a:t>
            </a:r>
            <a:r>
              <a:rPr lang="bg-BG" sz="3400" b="1" dirty="0">
                <a:solidFill>
                  <a:schemeClr val="bg1"/>
                </a:solidFill>
              </a:rPr>
              <a:t>новата</a:t>
            </a:r>
            <a:r>
              <a:rPr lang="bg-BG" sz="3400" dirty="0">
                <a:solidFill>
                  <a:schemeClr val="bg1"/>
                </a:solidFill>
              </a:rPr>
              <a:t> </a:t>
            </a:r>
            <a:r>
              <a:rPr lang="bg-BG" sz="3400" b="1" dirty="0">
                <a:solidFill>
                  <a:schemeClr val="bg1"/>
                </a:solidFill>
              </a:rPr>
              <a:t>форма</a:t>
            </a:r>
          </a:p>
          <a:p>
            <a:r>
              <a:rPr lang="bg-BG" sz="3400" dirty="0"/>
              <a:t>Добавяме </a:t>
            </a:r>
            <a:r>
              <a:rPr lang="bg-BG" sz="3400" b="1" dirty="0">
                <a:solidFill>
                  <a:schemeClr val="bg1"/>
                </a:solidFill>
              </a:rPr>
              <a:t>метод-обработчик </a:t>
            </a:r>
            <a:r>
              <a:rPr lang="bg-BG" sz="3400" dirty="0"/>
              <a:t>към </a:t>
            </a:r>
            <a:r>
              <a:rPr lang="bg-BG" sz="3400" b="1" dirty="0"/>
              <a:t>бутона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B83433-D566-B345-34F2-94254166B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Закачане на модална форма за бутон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A6F35C-6BBA-2C6F-B2CD-92A8C4CFED36}"/>
              </a:ext>
            </a:extLst>
          </p:cNvPr>
          <p:cNvSpPr txBox="1">
            <a:spLocks/>
          </p:cNvSpPr>
          <p:nvPr/>
        </p:nvSpPr>
        <p:spPr>
          <a:xfrm>
            <a:off x="561000" y="3876771"/>
            <a:ext cx="11192030" cy="17851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200" b="1" noProof="1">
                <a:latin typeface="Consolas" panose="020B0609020204030204" pitchFamily="49" charset="0"/>
              </a:rPr>
              <a:t>private void buttonShowFormEditTown_Click(object sender, EventArgs e)</a:t>
            </a:r>
          </a:p>
          <a:p>
            <a:pPr>
              <a:lnSpc>
                <a:spcPct val="100000"/>
              </a:lnSpc>
            </a:pPr>
            <a:r>
              <a:rPr lang="en-US" sz="2200" b="1" noProof="1"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US" sz="2200" b="1" noProof="1">
                <a:latin typeface="Consolas" panose="020B0609020204030204" pitchFamily="49" charset="0"/>
              </a:rPr>
              <a:t>    var formEditTown = </a:t>
            </a:r>
            <a:r>
              <a:rPr lang="en-US" sz="2200" b="1" noProof="1">
                <a:solidFill>
                  <a:schemeClr val="bg1"/>
                </a:solidFill>
                <a:latin typeface="Consolas" panose="020B0609020204030204" pitchFamily="49" charset="0"/>
              </a:rPr>
              <a:t>new FormEditTown()</a:t>
            </a:r>
            <a:r>
              <a:rPr lang="en-US" sz="2200" b="1" noProof="1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sz="2200" b="1" noProof="1">
                <a:latin typeface="Consolas" panose="020B0609020204030204" pitchFamily="49" charset="0"/>
              </a:rPr>
              <a:t>    formEditTown.</a:t>
            </a:r>
            <a:r>
              <a:rPr lang="en-US" sz="2200" b="1" noProof="1">
                <a:solidFill>
                  <a:schemeClr val="bg1"/>
                </a:solidFill>
                <a:latin typeface="Consolas" panose="020B0609020204030204" pitchFamily="49" charset="0"/>
              </a:rPr>
              <a:t>ShowDialog()</a:t>
            </a:r>
            <a:r>
              <a:rPr lang="en-US" sz="2200" b="1" noProof="1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sz="2200" b="1" noProof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92264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6100994-502E-438A-276C-5E88053D969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04E6AB-C9CA-7348-5EB3-CACBC8F7F87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Добавяме </a:t>
            </a:r>
            <a:r>
              <a:rPr lang="bg-BG" sz="3200" b="1" dirty="0"/>
              <a:t>метод-обработчик</a:t>
            </a:r>
            <a:r>
              <a:rPr lang="bg-BG" sz="3200" dirty="0"/>
              <a:t> за </a:t>
            </a:r>
            <a:r>
              <a:rPr lang="bg-BG" sz="3200" b="1" dirty="0">
                <a:solidFill>
                  <a:schemeClr val="bg1"/>
                </a:solidFill>
              </a:rPr>
              <a:t>редактиране</a:t>
            </a:r>
            <a:r>
              <a:rPr lang="bg-BG" sz="3200" dirty="0"/>
              <a:t> на </a:t>
            </a:r>
            <a:r>
              <a:rPr lang="bg-BG" sz="3200" b="1" dirty="0">
                <a:solidFill>
                  <a:schemeClr val="bg1"/>
                </a:solidFill>
              </a:rPr>
              <a:t>съществуващ запис</a:t>
            </a:r>
          </a:p>
          <a:p>
            <a:r>
              <a:rPr lang="bg-BG" sz="3200" dirty="0"/>
              <a:t>Запазваме </a:t>
            </a:r>
            <a:r>
              <a:rPr lang="bg-BG" sz="3200" b="1" dirty="0"/>
              <a:t>променения</a:t>
            </a:r>
            <a:r>
              <a:rPr lang="bg-BG" sz="3200" dirty="0"/>
              <a:t> </a:t>
            </a:r>
            <a:r>
              <a:rPr lang="bg-BG" sz="3200" b="1" dirty="0"/>
              <a:t>запис</a:t>
            </a:r>
            <a:r>
              <a:rPr lang="bg-BG" sz="3200" dirty="0"/>
              <a:t> в </a:t>
            </a:r>
            <a:r>
              <a:rPr lang="bg-BG" sz="3200" b="1" dirty="0">
                <a:solidFill>
                  <a:schemeClr val="bg1"/>
                </a:solidFill>
              </a:rPr>
              <a:t>БД</a:t>
            </a:r>
            <a:endParaRPr lang="en-BG" sz="3200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0C941E6-356A-380B-490C-0B8E4FE68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Редактиране на ред в таблица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49C755-3E3F-A522-015E-7DECCC840316}"/>
              </a:ext>
            </a:extLst>
          </p:cNvPr>
          <p:cNvSpPr txBox="1">
            <a:spLocks/>
          </p:cNvSpPr>
          <p:nvPr/>
        </p:nvSpPr>
        <p:spPr>
          <a:xfrm>
            <a:off x="606000" y="3722883"/>
            <a:ext cx="11147030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private void buttonEditTown_Click(object sender, EventArgs e)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   dbContext.Towns.Find(town.Id).Name =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textBoxEditTownName.Text;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   dbContext.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SaveChanges()</a:t>
            </a:r>
            <a:r>
              <a:rPr lang="en-US" sz="2000" b="1" noProof="1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    this.Close();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08988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357AA6-9AB1-98A3-42E6-D2B1166DCB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BAB14-7B4E-E9CC-8029-0617C12FEB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600" dirty="0"/>
              <a:t>Добавяме </a:t>
            </a:r>
            <a:r>
              <a:rPr lang="bg-BG" sz="3600" b="1" dirty="0">
                <a:solidFill>
                  <a:schemeClr val="bg1"/>
                </a:solidFill>
              </a:rPr>
              <a:t>компоненти</a:t>
            </a:r>
            <a:r>
              <a:rPr lang="bg-BG" sz="3600" dirty="0"/>
              <a:t> за </a:t>
            </a:r>
            <a:r>
              <a:rPr lang="bg-BG" sz="3600" b="1" dirty="0"/>
              <a:t>изтриване</a:t>
            </a:r>
            <a:r>
              <a:rPr lang="bg-BG" sz="3600" dirty="0"/>
              <a:t> на </a:t>
            </a:r>
            <a:r>
              <a:rPr lang="bg-BG" sz="3600" b="1" dirty="0"/>
              <a:t>ред</a:t>
            </a:r>
            <a:endParaRPr lang="en-US" sz="3600" b="1" dirty="0"/>
          </a:p>
          <a:p>
            <a:r>
              <a:rPr lang="bg-BG" sz="3600" dirty="0"/>
              <a:t>Променяме </a:t>
            </a:r>
            <a:r>
              <a:rPr lang="bg-BG" sz="3600" b="1" dirty="0">
                <a:solidFill>
                  <a:schemeClr val="bg1"/>
                </a:solidFill>
              </a:rPr>
              <a:t>заглавията </a:t>
            </a:r>
            <a:r>
              <a:rPr lang="bg-BG" sz="3600" dirty="0"/>
              <a:t>и</a:t>
            </a:r>
            <a:r>
              <a:rPr lang="bg-BG" sz="3600" b="1" dirty="0">
                <a:solidFill>
                  <a:schemeClr val="bg1"/>
                </a:solidFill>
              </a:rPr>
              <a:t> имената</a:t>
            </a:r>
            <a:endParaRPr lang="en-BG" sz="4000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B83433-D566-B345-34F2-94254166B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Модална форма за изтриване на ред в таблица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5BF984C-250A-6588-DD08-282EAB6AF7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8870" y="3288605"/>
            <a:ext cx="6054260" cy="237327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79504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357AA6-9AB1-98A3-42E6-D2B1166DCB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BAB14-7B4E-E9CC-8029-0617C12FEB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400" dirty="0"/>
              <a:t>Променяме </a:t>
            </a:r>
            <a:r>
              <a:rPr lang="bg-BG" sz="3400" b="1" dirty="0">
                <a:solidFill>
                  <a:schemeClr val="bg1"/>
                </a:solidFill>
              </a:rPr>
              <a:t>основната</a:t>
            </a:r>
            <a:r>
              <a:rPr lang="bg-BG" sz="3400" dirty="0"/>
              <a:t> </a:t>
            </a:r>
            <a:r>
              <a:rPr lang="bg-BG" sz="3400" b="1" dirty="0">
                <a:solidFill>
                  <a:schemeClr val="bg1"/>
                </a:solidFill>
              </a:rPr>
              <a:t>форма</a:t>
            </a:r>
          </a:p>
          <a:p>
            <a:r>
              <a:rPr lang="bg-BG" sz="3400" dirty="0"/>
              <a:t>Добавяме </a:t>
            </a:r>
            <a:r>
              <a:rPr lang="bg-BG" sz="3400" b="1" dirty="0">
                <a:solidFill>
                  <a:schemeClr val="bg1"/>
                </a:solidFill>
              </a:rPr>
              <a:t>бутон</a:t>
            </a:r>
            <a:r>
              <a:rPr lang="bg-BG" sz="3400" dirty="0"/>
              <a:t> за </a:t>
            </a:r>
            <a:r>
              <a:rPr lang="bg-BG" sz="3400" b="1" dirty="0"/>
              <a:t>показване</a:t>
            </a:r>
            <a:r>
              <a:rPr lang="bg-BG" sz="3400" dirty="0"/>
              <a:t> на </a:t>
            </a:r>
            <a:r>
              <a:rPr lang="bg-BG" sz="3400" b="1" dirty="0">
                <a:solidFill>
                  <a:schemeClr val="bg1"/>
                </a:solidFill>
              </a:rPr>
              <a:t>новата</a:t>
            </a:r>
            <a:r>
              <a:rPr lang="bg-BG" sz="3400" dirty="0">
                <a:solidFill>
                  <a:schemeClr val="bg1"/>
                </a:solidFill>
              </a:rPr>
              <a:t> </a:t>
            </a:r>
            <a:r>
              <a:rPr lang="bg-BG" sz="3400" b="1" dirty="0">
                <a:solidFill>
                  <a:schemeClr val="bg1"/>
                </a:solidFill>
              </a:rPr>
              <a:t>форма</a:t>
            </a:r>
          </a:p>
          <a:p>
            <a:r>
              <a:rPr lang="bg-BG" sz="3400" dirty="0"/>
              <a:t>Добавяме </a:t>
            </a:r>
            <a:r>
              <a:rPr lang="bg-BG" sz="3400" b="1" dirty="0">
                <a:solidFill>
                  <a:schemeClr val="bg1"/>
                </a:solidFill>
              </a:rPr>
              <a:t>метод-обработчик </a:t>
            </a:r>
            <a:r>
              <a:rPr lang="bg-BG" sz="3400" dirty="0"/>
              <a:t>към </a:t>
            </a:r>
            <a:r>
              <a:rPr lang="bg-BG" sz="3400" b="1" dirty="0"/>
              <a:t>бутона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B83433-D566-B345-34F2-94254166B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Закачане на модална форма за бутон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598A0F-55ED-0F31-DD24-28F6ADB09A68}"/>
              </a:ext>
            </a:extLst>
          </p:cNvPr>
          <p:cNvSpPr txBox="1">
            <a:spLocks/>
          </p:cNvSpPr>
          <p:nvPr/>
        </p:nvSpPr>
        <p:spPr>
          <a:xfrm>
            <a:off x="571832" y="3854671"/>
            <a:ext cx="11181198" cy="17851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200" b="1" noProof="1">
                <a:latin typeface="Consolas" panose="020B0609020204030204" pitchFamily="49" charset="0"/>
              </a:rPr>
              <a:t>private void buttonShowFormDeleteTown_Click(object sender, EventArgs e)</a:t>
            </a:r>
          </a:p>
          <a:p>
            <a:pPr>
              <a:lnSpc>
                <a:spcPct val="100000"/>
              </a:lnSpc>
            </a:pPr>
            <a:r>
              <a:rPr lang="en-US" sz="2200" b="1" noProof="1"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US" sz="2200" b="1" noProof="1">
                <a:latin typeface="Consolas" panose="020B0609020204030204" pitchFamily="49" charset="0"/>
              </a:rPr>
              <a:t>    var formDeleteTown = </a:t>
            </a:r>
            <a:r>
              <a:rPr lang="en-US" sz="2200" b="1" noProof="1">
                <a:solidFill>
                  <a:schemeClr val="bg1"/>
                </a:solidFill>
                <a:latin typeface="Consolas" panose="020B0609020204030204" pitchFamily="49" charset="0"/>
              </a:rPr>
              <a:t>new FormDeleteTown()</a:t>
            </a:r>
            <a:r>
              <a:rPr lang="en-US" sz="2200" b="1" noProof="1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sz="2200" b="1" noProof="1">
                <a:latin typeface="Consolas" panose="020B0609020204030204" pitchFamily="49" charset="0"/>
              </a:rPr>
              <a:t>    formDeleteTown.</a:t>
            </a:r>
            <a:r>
              <a:rPr lang="en-US" sz="2200" b="1" noProof="1">
                <a:solidFill>
                  <a:schemeClr val="bg1"/>
                </a:solidFill>
                <a:latin typeface="Consolas" panose="020B0609020204030204" pitchFamily="49" charset="0"/>
              </a:rPr>
              <a:t>ShowDialog()</a:t>
            </a:r>
            <a:r>
              <a:rPr lang="en-US" sz="2200" b="1" noProof="1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sz="2200" b="1" noProof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51545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/>
          <a:p>
            <a:r>
              <a:rPr lang="bg-BG" dirty="0"/>
              <a:t>​</a:t>
            </a:r>
            <a:r>
              <a:rPr lang="en-US" b="1" dirty="0">
                <a:solidFill>
                  <a:schemeClr val="bg1"/>
                </a:solidFill>
              </a:rPr>
              <a:t>CRUD</a:t>
            </a:r>
            <a:r>
              <a:rPr lang="en-US" dirty="0"/>
              <a:t> </a:t>
            </a:r>
            <a:r>
              <a:rPr lang="bg-BG" dirty="0"/>
              <a:t>операции </a:t>
            </a:r>
            <a:r>
              <a:rPr lang="en-US" dirty="0"/>
              <a:t>​</a:t>
            </a:r>
            <a:r>
              <a:rPr lang="bg-BG" dirty="0"/>
              <a:t>с </a:t>
            </a:r>
            <a:r>
              <a:rPr lang="en-GB" b="1" dirty="0"/>
              <a:t>EF</a:t>
            </a:r>
            <a:endParaRPr lang="bg-BG" b="1" dirty="0"/>
          </a:p>
          <a:p>
            <a:pPr lvl="1"/>
            <a:r>
              <a:rPr lang="bg-BG" dirty="0"/>
              <a:t>Какво е </a:t>
            </a:r>
            <a:r>
              <a:rPr lang="en-US" b="1" dirty="0"/>
              <a:t>CRUD</a:t>
            </a:r>
            <a:r>
              <a:rPr lang="en-US" dirty="0"/>
              <a:t>?</a:t>
            </a:r>
            <a:endParaRPr lang="en-GB" dirty="0"/>
          </a:p>
          <a:p>
            <a:pPr lvl="1"/>
            <a:r>
              <a:rPr lang="bg-BG" sz="3200" b="1" dirty="0"/>
              <a:t>Добавяне</a:t>
            </a:r>
            <a:r>
              <a:rPr lang="bg-BG" sz="3200" dirty="0"/>
              <a:t>, </a:t>
            </a:r>
            <a:r>
              <a:rPr lang="bg-BG" sz="3200" b="1" dirty="0"/>
              <a:t>редактиране</a:t>
            </a:r>
            <a:r>
              <a:rPr lang="bg-BG" sz="3200" dirty="0"/>
              <a:t> и </a:t>
            </a:r>
            <a:r>
              <a:rPr lang="bg-BG" sz="3200" b="1" dirty="0"/>
              <a:t>изтриване</a:t>
            </a:r>
            <a:r>
              <a:rPr lang="bg-BG" sz="3200" dirty="0"/>
              <a:t> на данни</a:t>
            </a:r>
            <a:endParaRPr lang="en-GB" sz="3200" dirty="0"/>
          </a:p>
          <a:p>
            <a:r>
              <a:rPr lang="bg-BG" dirty="0"/>
              <a:t>​</a:t>
            </a:r>
            <a:r>
              <a:rPr lang="bg-BG" b="1" dirty="0">
                <a:solidFill>
                  <a:schemeClr val="bg1"/>
                </a:solidFill>
              </a:rPr>
              <a:t>Модални форми </a:t>
            </a:r>
            <a:r>
              <a:rPr lang="bg-BG" dirty="0"/>
              <a:t>в </a:t>
            </a:r>
            <a:r>
              <a:rPr lang="en-GB" b="1" dirty="0"/>
              <a:t>Windows Forms</a:t>
            </a:r>
            <a:endParaRPr lang="bg-BG" b="1" dirty="0"/>
          </a:p>
          <a:p>
            <a:pPr lvl="1"/>
            <a:r>
              <a:rPr lang="bg-BG" b="1" dirty="0"/>
              <a:t>C</a:t>
            </a:r>
            <a:r>
              <a:rPr lang="en-US" b="1" dirty="0"/>
              <a:t>RUD </a:t>
            </a:r>
            <a:r>
              <a:rPr lang="bg-BG" dirty="0"/>
              <a:t>с модални форми</a:t>
            </a:r>
          </a:p>
          <a:p>
            <a:pPr lvl="1"/>
            <a:r>
              <a:rPr lang="bg-BG" b="1" dirty="0"/>
              <a:t>Извикване</a:t>
            </a:r>
            <a:r>
              <a:rPr lang="bg-BG" dirty="0"/>
              <a:t> и </a:t>
            </a:r>
            <a:r>
              <a:rPr lang="bg-BG" b="1" dirty="0"/>
              <a:t>закачане</a:t>
            </a:r>
            <a:r>
              <a:rPr lang="bg-BG" dirty="0"/>
              <a:t> на модални форми</a:t>
            </a:r>
            <a:endParaRPr lang="en-GB" dirty="0"/>
          </a:p>
          <a:p>
            <a:pPr>
              <a:buClr>
                <a:schemeClr val="tx1"/>
              </a:buClr>
            </a:pPr>
            <a:r>
              <a:rPr lang="en-GB" dirty="0"/>
              <a:t>​</a:t>
            </a:r>
            <a:r>
              <a:rPr lang="bg-BG" dirty="0"/>
              <a:t>Примерно приложение:</a:t>
            </a:r>
            <a:r>
              <a:rPr lang="en-US" dirty="0"/>
              <a:t> </a:t>
            </a:r>
            <a:r>
              <a:rPr lang="bg-BG" dirty="0"/>
              <a:t>Списък с градове</a:t>
            </a:r>
            <a:endParaRPr lang="en-GB" dirty="0"/>
          </a:p>
          <a:p>
            <a:endParaRPr lang="bg-BG" sz="3200" dirty="0"/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/>
              <a:t>Съдържание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6100994-502E-438A-276C-5E88053D969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04E6AB-C9CA-7348-5EB3-CACBC8F7F87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400" dirty="0"/>
              <a:t>Добавяме </a:t>
            </a:r>
            <a:r>
              <a:rPr lang="bg-BG" sz="3400" b="1" dirty="0"/>
              <a:t>метод-обработчик</a:t>
            </a:r>
            <a:r>
              <a:rPr lang="bg-BG" sz="3400" dirty="0"/>
              <a:t> за </a:t>
            </a:r>
            <a:r>
              <a:rPr lang="bg-BG" sz="3400" b="1" dirty="0">
                <a:solidFill>
                  <a:schemeClr val="bg1"/>
                </a:solidFill>
              </a:rPr>
              <a:t>изтриване</a:t>
            </a:r>
            <a:r>
              <a:rPr lang="bg-BG" sz="3400" dirty="0"/>
              <a:t> на </a:t>
            </a:r>
            <a:r>
              <a:rPr lang="bg-BG" sz="3400" b="1" dirty="0">
                <a:solidFill>
                  <a:schemeClr val="bg1"/>
                </a:solidFill>
              </a:rPr>
              <a:t>съществуващ</a:t>
            </a:r>
            <a:r>
              <a:rPr lang="bg-BG" sz="3400" dirty="0"/>
              <a:t> </a:t>
            </a:r>
            <a:r>
              <a:rPr lang="bg-BG" sz="3400" b="1" dirty="0">
                <a:solidFill>
                  <a:schemeClr val="bg1"/>
                </a:solidFill>
              </a:rPr>
              <a:t>запис</a:t>
            </a:r>
          </a:p>
          <a:p>
            <a:r>
              <a:rPr lang="bg-BG" sz="3400" dirty="0"/>
              <a:t>Запазваме </a:t>
            </a:r>
            <a:r>
              <a:rPr lang="bg-BG" sz="3400" b="1" dirty="0"/>
              <a:t>промените</a:t>
            </a:r>
            <a:endParaRPr lang="en-BG" sz="3400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0C941E6-356A-380B-490C-0B8E4FE68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Изтриване на ред в таблица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49C755-3E3F-A522-015E-7DECCC840316}"/>
              </a:ext>
            </a:extLst>
          </p:cNvPr>
          <p:cNvSpPr txBox="1">
            <a:spLocks/>
          </p:cNvSpPr>
          <p:nvPr/>
        </p:nvSpPr>
        <p:spPr>
          <a:xfrm>
            <a:off x="610631" y="3538217"/>
            <a:ext cx="11142399" cy="21236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200" b="1" noProof="1">
                <a:latin typeface="Consolas" panose="020B0609020204030204" pitchFamily="49" charset="0"/>
              </a:rPr>
              <a:t>private void buttonConfirmDelete_Click(object sender, EventArgs e)</a:t>
            </a:r>
          </a:p>
          <a:p>
            <a:pPr>
              <a:lnSpc>
                <a:spcPct val="100000"/>
              </a:lnSpc>
            </a:pPr>
            <a:r>
              <a:rPr lang="en-US" sz="2200" b="1" noProof="1"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US" sz="2200" b="1" noProof="1">
                <a:latin typeface="Consolas" panose="020B0609020204030204" pitchFamily="49" charset="0"/>
              </a:rPr>
              <a:t>    this.dbContext.Towns.</a:t>
            </a:r>
            <a:r>
              <a:rPr lang="en-US" sz="2200" b="1" noProof="1">
                <a:solidFill>
                  <a:schemeClr val="bg1"/>
                </a:solidFill>
                <a:latin typeface="Consolas" panose="020B0609020204030204" pitchFamily="49" charset="0"/>
              </a:rPr>
              <a:t>Remove(this.town)</a:t>
            </a:r>
            <a:r>
              <a:rPr lang="en-US" sz="2200" b="1" noProof="1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sz="2200" b="1" noProof="1">
                <a:latin typeface="Consolas" panose="020B0609020204030204" pitchFamily="49" charset="0"/>
              </a:rPr>
              <a:t>    this.dbContext.</a:t>
            </a:r>
            <a:r>
              <a:rPr lang="en-US" sz="2200" b="1" noProof="1">
                <a:solidFill>
                  <a:schemeClr val="bg1"/>
                </a:solidFill>
                <a:latin typeface="Consolas" panose="020B0609020204030204" pitchFamily="49" charset="0"/>
              </a:rPr>
              <a:t>SaveChanges()</a:t>
            </a:r>
            <a:r>
              <a:rPr lang="en-US" sz="2200" b="1" noProof="1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sz="2200" b="1" noProof="1">
                <a:solidFill>
                  <a:schemeClr val="bg1"/>
                </a:solidFill>
                <a:latin typeface="Consolas" panose="020B0609020204030204" pitchFamily="49" charset="0"/>
              </a:rPr>
              <a:t>    this.Close()</a:t>
            </a:r>
            <a:r>
              <a:rPr lang="en-US" sz="2200" b="1" noProof="1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sz="2200" b="1" noProof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50915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Списък с градове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Примерно приложение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536028-379D-C435-D88D-5B1549A6832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149"/>
          <a:stretch/>
        </p:blipFill>
        <p:spPr>
          <a:xfrm>
            <a:off x="3261000" y="750993"/>
            <a:ext cx="5670000" cy="38408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27298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DF32E4F-E2EF-31D2-89A4-597E31CBAB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A95534-CDA4-8D4D-CB49-BAEE33A7F5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8560598" cy="5528766"/>
          </a:xfrm>
        </p:spPr>
        <p:txBody>
          <a:bodyPr>
            <a:normAutofit/>
          </a:bodyPr>
          <a:lstStyle/>
          <a:p>
            <a:r>
              <a:rPr lang="bg-BG" sz="3200" dirty="0"/>
              <a:t>Използваме </a:t>
            </a:r>
            <a:r>
              <a:rPr lang="bg-BG" sz="3200" b="1" dirty="0"/>
              <a:t>проекта</a:t>
            </a:r>
            <a:r>
              <a:rPr lang="bg-BG" sz="3200" dirty="0"/>
              <a:t> от </a:t>
            </a:r>
            <a:r>
              <a:rPr lang="bg-BG" sz="3200" b="1" dirty="0"/>
              <a:t>упражнението</a:t>
            </a:r>
            <a:r>
              <a:rPr lang="bg-BG" sz="3200" dirty="0"/>
              <a:t> към </a:t>
            </a:r>
            <a:r>
              <a:rPr lang="bg-BG" sz="3200" b="1" dirty="0"/>
              <a:t>предишния</a:t>
            </a:r>
            <a:r>
              <a:rPr lang="bg-BG" sz="3200" dirty="0"/>
              <a:t> </a:t>
            </a:r>
            <a:r>
              <a:rPr lang="bg-BG" sz="3200" b="1" dirty="0"/>
              <a:t>урок</a:t>
            </a:r>
            <a:r>
              <a:rPr lang="bg-BG" sz="3200" dirty="0"/>
              <a:t>:</a:t>
            </a:r>
          </a:p>
          <a:p>
            <a:pPr lvl="1"/>
            <a:r>
              <a:rPr lang="bg-BG" sz="3000" dirty="0"/>
              <a:t>Създаваме нов </a:t>
            </a:r>
            <a:r>
              <a:rPr lang="en-US" sz="3000" b="1" dirty="0">
                <a:solidFill>
                  <a:schemeClr val="bg1"/>
                </a:solidFill>
              </a:rPr>
              <a:t>WinForms</a:t>
            </a:r>
            <a:r>
              <a:rPr lang="en-US" sz="3000" dirty="0"/>
              <a:t> </a:t>
            </a:r>
            <a:r>
              <a:rPr lang="bg-BG" sz="3000" dirty="0"/>
              <a:t>проект</a:t>
            </a:r>
            <a:r>
              <a:rPr lang="en-US" sz="3000" dirty="0"/>
              <a:t> </a:t>
            </a:r>
            <a:r>
              <a:rPr lang="bg-BG" sz="3000" dirty="0"/>
              <a:t>и задаваме подходящо </a:t>
            </a:r>
            <a:r>
              <a:rPr lang="bg-BG" sz="3000" b="1" dirty="0"/>
              <a:t>име</a:t>
            </a:r>
            <a:r>
              <a:rPr lang="bg-BG" sz="3000" dirty="0"/>
              <a:t>, например </a:t>
            </a:r>
            <a:r>
              <a:rPr lang="en-US" sz="3000" dirty="0"/>
              <a:t>"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TownsApp</a:t>
            </a:r>
            <a:r>
              <a:rPr lang="en-US" sz="3000" dirty="0"/>
              <a:t>"</a:t>
            </a:r>
          </a:p>
          <a:p>
            <a:pPr lvl="1"/>
            <a:r>
              <a:rPr lang="bg-BG" dirty="0"/>
              <a:t>Свързваме се със сървъра</a:t>
            </a:r>
            <a:r>
              <a:rPr lang="en-US" dirty="0"/>
              <a:t> </a:t>
            </a:r>
            <a:r>
              <a:rPr lang="bg-BG" dirty="0"/>
              <a:t>и попълваме </a:t>
            </a:r>
            <a:r>
              <a:rPr lang="bg-BG" b="1" dirty="0"/>
              <a:t>името на новата база данни</a:t>
            </a:r>
            <a:r>
              <a:rPr lang="bg-BG" dirty="0"/>
              <a:t> </a:t>
            </a:r>
            <a:r>
              <a:rPr lang="en-US" dirty="0"/>
              <a:t>- "</a:t>
            </a:r>
            <a:r>
              <a:rPr lang="en-US" b="1" dirty="0">
                <a:solidFill>
                  <a:schemeClr val="bg1"/>
                </a:solidFill>
              </a:rPr>
              <a:t>TownsDb</a:t>
            </a:r>
            <a:r>
              <a:rPr lang="en-US" sz="3200" dirty="0"/>
              <a:t>" </a:t>
            </a:r>
            <a:r>
              <a:rPr lang="bg-BG" dirty="0"/>
              <a:t>Изпълняваме дадения </a:t>
            </a:r>
            <a:r>
              <a:rPr lang="en-US" b="1" dirty="0">
                <a:solidFill>
                  <a:schemeClr val="bg1"/>
                </a:solidFill>
              </a:rPr>
              <a:t>SQL </a:t>
            </a:r>
            <a:r>
              <a:rPr lang="bg-BG" b="1" dirty="0">
                <a:solidFill>
                  <a:schemeClr val="bg1"/>
                </a:solidFill>
              </a:rPr>
              <a:t>скрипт</a:t>
            </a:r>
            <a:endParaRPr lang="en-BG" dirty="0">
              <a:solidFill>
                <a:schemeClr val="bg1"/>
              </a:solidFill>
            </a:endParaRPr>
          </a:p>
          <a:p>
            <a:endParaRPr lang="en-BG" sz="3200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D3828FB-E08D-CB64-BD97-65FE8CABF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</a:t>
            </a:r>
            <a:r>
              <a:rPr lang="en-US" dirty="0"/>
              <a:t>WinForms </a:t>
            </a:r>
            <a:r>
              <a:rPr lang="bg-BG" dirty="0"/>
              <a:t>приложение</a:t>
            </a:r>
            <a:endParaRPr lang="en-B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30B4E3-D2F7-6A77-A021-BF3DDAC575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616000" y="1323345"/>
            <a:ext cx="2941737" cy="529805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7255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Инсталираме нужните </a:t>
            </a:r>
            <a:r>
              <a:rPr lang="en-US" sz="3200" b="1" dirty="0">
                <a:solidFill>
                  <a:schemeClr val="bg1"/>
                </a:solidFill>
              </a:rPr>
              <a:t>EF </a:t>
            </a:r>
            <a:r>
              <a:rPr lang="bg-BG" sz="3200" b="1" dirty="0">
                <a:solidFill>
                  <a:schemeClr val="bg1"/>
                </a:solidFill>
              </a:rPr>
              <a:t>пакети</a:t>
            </a:r>
          </a:p>
          <a:p>
            <a:endParaRPr lang="en-US" sz="3200" b="1" dirty="0">
              <a:solidFill>
                <a:schemeClr val="bg1"/>
              </a:solidFill>
            </a:endParaRPr>
          </a:p>
          <a:p>
            <a:endParaRPr lang="en-US" sz="3200" b="1" dirty="0">
              <a:solidFill>
                <a:schemeClr val="bg1"/>
              </a:solidFill>
            </a:endParaRPr>
          </a:p>
          <a:p>
            <a:endParaRPr lang="en-US" sz="3200" b="1" dirty="0">
              <a:solidFill>
                <a:schemeClr val="bg1"/>
              </a:solidFill>
            </a:endParaRPr>
          </a:p>
          <a:p>
            <a:r>
              <a:rPr lang="bg-BG" sz="3200" dirty="0"/>
              <a:t>Създаваме </a:t>
            </a:r>
            <a:r>
              <a:rPr lang="en-US" sz="3200" b="1" dirty="0">
                <a:solidFill>
                  <a:schemeClr val="bg1"/>
                </a:solidFill>
              </a:rPr>
              <a:t>EF </a:t>
            </a:r>
            <a:r>
              <a:rPr lang="bg-BG" sz="3200" b="1" dirty="0">
                <a:solidFill>
                  <a:schemeClr val="bg1"/>
                </a:solidFill>
              </a:rPr>
              <a:t>модели </a:t>
            </a:r>
            <a:r>
              <a:rPr lang="bg-BG" sz="3200" dirty="0"/>
              <a:t>по базата данни:</a:t>
            </a:r>
            <a:endParaRPr lang="en-BG" sz="3200" dirty="0"/>
          </a:p>
          <a:p>
            <a:endParaRPr lang="en-BG" sz="3200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Инсталиране на </a:t>
            </a:r>
            <a:r>
              <a:rPr lang="en-US" dirty="0"/>
              <a:t>EF </a:t>
            </a:r>
            <a:r>
              <a:rPr lang="bg-BG" dirty="0"/>
              <a:t>пакети и </a:t>
            </a:r>
            <a:r>
              <a:rPr lang="en-US" dirty="0"/>
              <a:t>Scaffold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43B2C0-86BC-D2B6-ADA2-7C9EB4C3C34C}"/>
              </a:ext>
            </a:extLst>
          </p:cNvPr>
          <p:cNvSpPr txBox="1">
            <a:spLocks/>
          </p:cNvSpPr>
          <p:nvPr/>
        </p:nvSpPr>
        <p:spPr>
          <a:xfrm>
            <a:off x="575463" y="1893875"/>
            <a:ext cx="11311114" cy="461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399" b="1" noProof="1">
                <a:latin typeface="Consolas" panose="020B0609020204030204" pitchFamily="49" charset="0"/>
              </a:rPr>
              <a:t>Install-Package Microsoft.EntityFrameworkCore.Tools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46EDBF80-DF00-037C-AB4E-F1F72A547D47}"/>
              </a:ext>
            </a:extLst>
          </p:cNvPr>
          <p:cNvSpPr txBox="1">
            <a:spLocks/>
          </p:cNvSpPr>
          <p:nvPr/>
        </p:nvSpPr>
        <p:spPr>
          <a:xfrm>
            <a:off x="575463" y="2523711"/>
            <a:ext cx="11311114" cy="461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399" b="1" noProof="1">
                <a:latin typeface="Consolas" panose="020B0609020204030204" pitchFamily="49" charset="0"/>
              </a:rPr>
              <a:t>Install-Package Microsoft.EntityFrameworkCore.SqlServer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F17DAE15-CD39-2C96-4388-862D51876DF9}"/>
              </a:ext>
            </a:extLst>
          </p:cNvPr>
          <p:cNvSpPr txBox="1">
            <a:spLocks/>
          </p:cNvSpPr>
          <p:nvPr/>
        </p:nvSpPr>
        <p:spPr>
          <a:xfrm>
            <a:off x="575463" y="3164943"/>
            <a:ext cx="11311114" cy="461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399" b="1" noProof="1">
                <a:latin typeface="Consolas" panose="020B0609020204030204" pitchFamily="49" charset="0"/>
              </a:rPr>
              <a:t>Install-Package Microsoft.EntityFrameworkCore.SqlServer.Design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5BA66875-6ED9-186B-E61A-B9002BD6A96E}"/>
              </a:ext>
            </a:extLst>
          </p:cNvPr>
          <p:cNvSpPr txBox="1">
            <a:spLocks/>
          </p:cNvSpPr>
          <p:nvPr/>
        </p:nvSpPr>
        <p:spPr>
          <a:xfrm>
            <a:off x="597884" y="4576218"/>
            <a:ext cx="11311114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Scaffold-DbContext -Connection "Server=(localdb)\MSSQLLocalDB;Database=&lt;и</a:t>
            </a:r>
            <a:r>
              <a:rPr lang="bg-BG" sz="2000" b="1" noProof="1">
                <a:latin typeface="Consolas" panose="020B0609020204030204" pitchFamily="49" charset="0"/>
              </a:rPr>
              <a:t>ме на БД&gt;</a:t>
            </a:r>
            <a:r>
              <a:rPr lang="en-US" sz="2000" b="1" noProof="1">
                <a:latin typeface="Consolas" panose="020B0609020204030204" pitchFamily="49" charset="0"/>
              </a:rPr>
              <a:t>;Integrated Security=True;" -Provider Microsoft.EntityFrameworkCore.SqlServer -OutputDir Data/Models</a:t>
            </a:r>
          </a:p>
        </p:txBody>
      </p:sp>
    </p:spTree>
    <p:extLst>
      <p:ext uri="{BB962C8B-B14F-4D97-AF65-F5344CB8AC3E}">
        <p14:creationId xmlns:p14="http://schemas.microsoft.com/office/powerpoint/2010/main" val="3069768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7885598" cy="5528766"/>
          </a:xfrm>
        </p:spPr>
        <p:txBody>
          <a:bodyPr>
            <a:normAutofit/>
          </a:bodyPr>
          <a:lstStyle/>
          <a:p>
            <a:r>
              <a:rPr lang="bg-BG" b="1" dirty="0">
                <a:solidFill>
                  <a:schemeClr val="bg1"/>
                </a:solidFill>
              </a:rPr>
              <a:t>Структурираме</a:t>
            </a:r>
            <a:r>
              <a:rPr lang="bg-BG" dirty="0"/>
              <a:t> проекта</a:t>
            </a:r>
          </a:p>
          <a:p>
            <a:r>
              <a:rPr lang="bg-BG" sz="3400" dirty="0"/>
              <a:t>Добавяме </a:t>
            </a:r>
            <a:r>
              <a:rPr lang="en-US" sz="3400" b="1" dirty="0">
                <a:solidFill>
                  <a:schemeClr val="bg1"/>
                </a:solidFill>
              </a:rPr>
              <a:t>DataGridView</a:t>
            </a:r>
            <a:r>
              <a:rPr lang="en-US" sz="3400" dirty="0"/>
              <a:t> </a:t>
            </a:r>
            <a:r>
              <a:rPr lang="bg-BG" sz="3400" dirty="0"/>
              <a:t>контролата</a:t>
            </a:r>
          </a:p>
          <a:p>
            <a:pPr lvl="1"/>
            <a:r>
              <a:rPr lang="bg-BG" sz="3000" dirty="0"/>
              <a:t>Променяме ѝ </a:t>
            </a:r>
            <a:r>
              <a:rPr lang="bg-BG" sz="3000" b="1" dirty="0"/>
              <a:t>името</a:t>
            </a:r>
          </a:p>
          <a:p>
            <a:r>
              <a:rPr lang="bg-BG" sz="3200" b="1" dirty="0"/>
              <a:t>Билдваме</a:t>
            </a:r>
            <a:r>
              <a:rPr lang="bg-BG" sz="3200" dirty="0"/>
              <a:t> проекта</a:t>
            </a:r>
            <a:r>
              <a:rPr lang="en-US" sz="3200" dirty="0"/>
              <a:t> </a:t>
            </a:r>
            <a:r>
              <a:rPr lang="bg-BG" sz="3200" dirty="0"/>
              <a:t>с </a:t>
            </a:r>
            <a:r>
              <a:rPr lang="en-US" sz="3200" b="1" dirty="0">
                <a:solidFill>
                  <a:schemeClr val="bg1"/>
                </a:solidFill>
              </a:rPr>
              <a:t>[Ctrl + Shift + B]</a:t>
            </a:r>
            <a:endParaRPr lang="bg-BG" sz="3200" b="1" dirty="0">
              <a:solidFill>
                <a:schemeClr val="bg1"/>
              </a:solidFill>
            </a:endParaRPr>
          </a:p>
          <a:p>
            <a:r>
              <a:rPr lang="bg-BG" dirty="0"/>
              <a:t>Добавяме </a:t>
            </a:r>
            <a:r>
              <a:rPr lang="en-US" b="1" dirty="0"/>
              <a:t>Data Source</a:t>
            </a:r>
            <a:r>
              <a:rPr lang="en-US" dirty="0"/>
              <a:t> </a:t>
            </a:r>
            <a:r>
              <a:rPr lang="bg-BG" dirty="0"/>
              <a:t>към </a:t>
            </a:r>
            <a:r>
              <a:rPr lang="bg-BG" b="1" dirty="0"/>
              <a:t>контролата</a:t>
            </a:r>
          </a:p>
          <a:p>
            <a:pPr lvl="1"/>
            <a:r>
              <a:rPr lang="en-US" b="1" dirty="0">
                <a:solidFill>
                  <a:schemeClr val="bg1"/>
                </a:solidFill>
              </a:rPr>
              <a:t>Add new Object</a:t>
            </a:r>
            <a:r>
              <a:rPr lang="bg-BG" dirty="0">
                <a:solidFill>
                  <a:schemeClr val="bg1"/>
                </a:solidFill>
              </a:rPr>
              <a:t> </a:t>
            </a:r>
            <a:r>
              <a:rPr lang="en-US" dirty="0"/>
              <a:t>-&gt; </a:t>
            </a:r>
            <a:r>
              <a:rPr lang="en-US" b="1" dirty="0">
                <a:solidFill>
                  <a:schemeClr val="bg1"/>
                </a:solidFill>
              </a:rPr>
              <a:t>Towns</a:t>
            </a:r>
            <a:endParaRPr lang="en-BG" sz="2800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Свързване на данни</a:t>
            </a:r>
            <a:endParaRPr lang="en-B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EE9986A-E7AC-7FF8-07BD-F29E547329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376" y="1210620"/>
            <a:ext cx="3912278" cy="502381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966053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DA344CE-837B-5474-434A-D67C35E3F1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E203A2-8BC8-9F89-C7BB-B38BA62936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200" b="1" dirty="0"/>
              <a:t>Забраняваме</a:t>
            </a:r>
            <a:r>
              <a:rPr lang="bg-BG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редактирането</a:t>
            </a:r>
            <a:r>
              <a:rPr lang="bg-BG" sz="3200" dirty="0"/>
              <a:t> на колоната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Id</a:t>
            </a:r>
            <a:r>
              <a:rPr lang="bg-BG" sz="3200" dirty="0"/>
              <a:t> (</a:t>
            </a:r>
            <a:r>
              <a:rPr lang="en-US" sz="3200" b="1" dirty="0">
                <a:solidFill>
                  <a:schemeClr val="bg1"/>
                </a:solidFill>
              </a:rPr>
              <a:t>ReadOnly</a:t>
            </a:r>
            <a:r>
              <a:rPr lang="en-US" sz="3200" dirty="0"/>
              <a:t> = </a:t>
            </a:r>
            <a:r>
              <a:rPr lang="en-US" sz="3200" b="1" dirty="0">
                <a:solidFill>
                  <a:schemeClr val="bg1"/>
                </a:solidFill>
              </a:rPr>
              <a:t>True</a:t>
            </a:r>
            <a:r>
              <a:rPr lang="en-US" sz="3200" dirty="0"/>
              <a:t>)</a:t>
            </a:r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FCCDF28-545F-C540-77CF-FBF02016C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Забраняване на редактиране на</a:t>
            </a:r>
            <a:r>
              <a:rPr lang="en-US" dirty="0"/>
              <a:t> </a:t>
            </a:r>
            <a:r>
              <a:rPr lang="bg-BG" dirty="0"/>
              <a:t>колона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3F3CB08-DEDB-6C19-53B4-4505EF43C6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69750" y="1990486"/>
            <a:ext cx="6052500" cy="451145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567521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4939758" cy="5528766"/>
          </a:xfrm>
        </p:spPr>
        <p:txBody>
          <a:bodyPr/>
          <a:lstStyle/>
          <a:p>
            <a:r>
              <a:rPr lang="bg-BG" sz="2800" dirty="0"/>
              <a:t>Навигираме до </a:t>
            </a:r>
            <a:r>
              <a:rPr lang="bg-BG" sz="2800" b="1" dirty="0"/>
              <a:t>кода</a:t>
            </a:r>
            <a:r>
              <a:rPr lang="bg-BG" sz="2800" dirty="0"/>
              <a:t> на </a:t>
            </a:r>
            <a:r>
              <a:rPr lang="bg-BG" sz="2800" b="1" dirty="0"/>
              <a:t>формата</a:t>
            </a:r>
            <a:endParaRPr lang="en-US" sz="2800" b="1" dirty="0"/>
          </a:p>
          <a:p>
            <a:r>
              <a:rPr lang="bg-BG" sz="2800" dirty="0"/>
              <a:t>Добавяме</a:t>
            </a:r>
            <a:r>
              <a:rPr lang="en-US" sz="2800" dirty="0"/>
              <a:t> </a:t>
            </a:r>
            <a:r>
              <a:rPr lang="en-US" sz="2800" b="1" dirty="0"/>
              <a:t>private</a:t>
            </a:r>
            <a:r>
              <a:rPr lang="bg-BG" sz="2800" dirty="0"/>
              <a:t> </a:t>
            </a:r>
            <a:r>
              <a:rPr lang="bg-BG" sz="2800" b="1" dirty="0"/>
              <a:t>поле</a:t>
            </a:r>
            <a:r>
              <a:rPr lang="bg-BG" sz="2800" dirty="0"/>
              <a:t> за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DbContext</a:t>
            </a:r>
          </a:p>
          <a:p>
            <a:endParaRPr lang="en-US" dirty="0"/>
          </a:p>
          <a:p>
            <a:r>
              <a:rPr lang="bg-BG" sz="2800" dirty="0"/>
              <a:t>Пренаписваме </a:t>
            </a:r>
            <a:r>
              <a:rPr lang="en-US" sz="2800" dirty="0"/>
              <a:t>(</a:t>
            </a:r>
            <a:r>
              <a:rPr lang="en-US" sz="2800" b="1" dirty="0"/>
              <a:t>override</a:t>
            </a:r>
            <a:r>
              <a:rPr lang="en-US" sz="2800" dirty="0"/>
              <a:t>)</a:t>
            </a:r>
            <a:r>
              <a:rPr lang="bg-BG" sz="2800" dirty="0"/>
              <a:t> методите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OnLoad()</a:t>
            </a:r>
            <a:r>
              <a:rPr lang="bg-BG" sz="2800" dirty="0"/>
              <a:t> и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OnClosing()</a:t>
            </a:r>
          </a:p>
          <a:p>
            <a:endParaRPr lang="bg-BG" dirty="0"/>
          </a:p>
          <a:p>
            <a:endParaRPr lang="bg-BG" dirty="0"/>
          </a:p>
          <a:p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Свързване с </a:t>
            </a:r>
            <a:r>
              <a:rPr lang="en-US" dirty="0"/>
              <a:t>EF Core</a:t>
            </a:r>
            <a:endParaRPr lang="en-BG" dirty="0"/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A75336D9-1A18-7285-174D-DC094A474A5C}"/>
              </a:ext>
            </a:extLst>
          </p:cNvPr>
          <p:cNvSpPr txBox="1">
            <a:spLocks/>
          </p:cNvSpPr>
          <p:nvPr/>
        </p:nvSpPr>
        <p:spPr>
          <a:xfrm>
            <a:off x="613253" y="3429000"/>
            <a:ext cx="4516907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private 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TownsDbContext? dbContext;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1AFC33-2AD7-3569-6F3E-9CE38F5422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6000" y="1344516"/>
            <a:ext cx="6715598" cy="45383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856985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F76B5AE-571E-0C37-5F18-187DF3088AF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600" b="1" dirty="0">
                <a:solidFill>
                  <a:schemeClr val="bg1"/>
                </a:solidFill>
              </a:rPr>
              <a:t>Стартираме</a:t>
            </a:r>
            <a:r>
              <a:rPr lang="bg-BG" sz="3600" b="1" dirty="0"/>
              <a:t> </a:t>
            </a:r>
            <a:r>
              <a:rPr lang="bg-BG" sz="3600" dirty="0"/>
              <a:t>приложението с </a:t>
            </a:r>
            <a:r>
              <a:rPr lang="bg-BG" sz="3600" dirty="0">
                <a:solidFill>
                  <a:schemeClr val="bg1"/>
                </a:solidFill>
              </a:rPr>
              <a:t>[</a:t>
            </a:r>
            <a:r>
              <a:rPr lang="en-US" sz="3600" b="1" dirty="0">
                <a:solidFill>
                  <a:schemeClr val="bg1"/>
                </a:solidFill>
              </a:rPr>
              <a:t>Ctrl+F5</a:t>
            </a:r>
            <a:r>
              <a:rPr lang="en-US" sz="3600" dirty="0">
                <a:solidFill>
                  <a:schemeClr val="bg1"/>
                </a:solidFill>
              </a:rPr>
              <a:t>]</a:t>
            </a:r>
            <a:endParaRPr lang="en-BG" sz="3600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Стартиране на приложението</a:t>
            </a:r>
            <a:endParaRPr lang="en-BG" dirty="0"/>
          </a:p>
        </p:txBody>
      </p:sp>
      <p:sp>
        <p:nvSpPr>
          <p:cNvPr id="15" name="Arrow: Right 10">
            <a:extLst>
              <a:ext uri="{FF2B5EF4-FFF2-40B4-BE49-F238E27FC236}">
                <a16:creationId xmlns:a16="http://schemas.microsoft.com/office/drawing/2014/main" id="{95E14401-A651-6818-B6BC-949171DDB558}"/>
              </a:ext>
            </a:extLst>
          </p:cNvPr>
          <p:cNvSpPr/>
          <p:nvPr/>
        </p:nvSpPr>
        <p:spPr>
          <a:xfrm>
            <a:off x="7119121" y="3552012"/>
            <a:ext cx="1101370" cy="81699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DA10D23-BBEB-7696-952E-1BFA5308FD4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4767" y="1196125"/>
            <a:ext cx="2096298" cy="543619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8902822-0007-9F12-2C47-962106E0266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678" y="1935028"/>
            <a:ext cx="5900167" cy="469729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974075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AC36650-F949-37D6-BCC8-C3C66249910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F421F2-7A25-167C-6544-9FFC407E9F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Добавяме </a:t>
            </a:r>
            <a:r>
              <a:rPr lang="bg-BG" b="1" dirty="0">
                <a:solidFill>
                  <a:schemeClr val="bg1"/>
                </a:solidFill>
              </a:rPr>
              <a:t>три бутона</a:t>
            </a:r>
          </a:p>
          <a:p>
            <a:pPr lvl="1"/>
            <a:r>
              <a:rPr lang="bg-BG" b="1" dirty="0"/>
              <a:t>Добави</a:t>
            </a:r>
            <a:r>
              <a:rPr lang="en-US" b="1" dirty="0"/>
              <a:t> </a:t>
            </a:r>
            <a:r>
              <a:rPr lang="bg-BG" b="1" dirty="0"/>
              <a:t>град</a:t>
            </a:r>
          </a:p>
          <a:p>
            <a:pPr lvl="1"/>
            <a:r>
              <a:rPr lang="bg-BG" b="1" dirty="0"/>
              <a:t>Редактирай град</a:t>
            </a:r>
          </a:p>
          <a:p>
            <a:pPr lvl="1"/>
            <a:r>
              <a:rPr lang="bg-BG" b="1" dirty="0"/>
              <a:t>Изтрий град</a:t>
            </a:r>
            <a:endParaRPr lang="en-US" b="1" dirty="0"/>
          </a:p>
          <a:p>
            <a:r>
              <a:rPr lang="bg-BG" dirty="0"/>
              <a:t>Променяме </a:t>
            </a:r>
            <a:r>
              <a:rPr lang="bg-BG" b="1" dirty="0">
                <a:solidFill>
                  <a:schemeClr val="bg1"/>
                </a:solidFill>
              </a:rPr>
              <a:t>заглавията</a:t>
            </a:r>
            <a:r>
              <a:rPr lang="bg-BG" dirty="0"/>
              <a:t> и </a:t>
            </a:r>
            <a:r>
              <a:rPr lang="bg-BG" b="1" dirty="0">
                <a:solidFill>
                  <a:schemeClr val="bg1"/>
                </a:solidFill>
              </a:rPr>
              <a:t>имената</a:t>
            </a:r>
          </a:p>
          <a:p>
            <a:pPr lvl="1"/>
            <a:r>
              <a:rPr lang="en-US" b="1" dirty="0"/>
              <a:t>button1</a:t>
            </a:r>
            <a:r>
              <a:rPr lang="en-US" dirty="0"/>
              <a:t> -&gt; </a:t>
            </a:r>
            <a:r>
              <a:rPr lang="en-US" b="1" dirty="0"/>
              <a:t>buttonShowFormAddTown</a:t>
            </a:r>
          </a:p>
          <a:p>
            <a:pPr lvl="1"/>
            <a:r>
              <a:rPr lang="en-US" b="1" dirty="0"/>
              <a:t>button2</a:t>
            </a:r>
            <a:r>
              <a:rPr lang="en-US" dirty="0"/>
              <a:t> -&gt; </a:t>
            </a:r>
            <a:r>
              <a:rPr lang="en-US" b="1" dirty="0"/>
              <a:t>buttonShowFormEditTown</a:t>
            </a:r>
          </a:p>
          <a:p>
            <a:pPr lvl="1"/>
            <a:r>
              <a:rPr lang="en-US" b="1" dirty="0"/>
              <a:t>button3</a:t>
            </a:r>
            <a:r>
              <a:rPr lang="en-US" dirty="0"/>
              <a:t> -&gt; </a:t>
            </a:r>
            <a:r>
              <a:rPr lang="en-US" b="1" dirty="0"/>
              <a:t>buttonShowFormDeleteTown</a:t>
            </a:r>
            <a:endParaRPr lang="en-BG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86DD11E-E935-5D7C-7A01-DE975CB5A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Добавяне на бутони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CE102E-EBE0-E5DA-58A5-3BEE85B587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6000" y="1196125"/>
            <a:ext cx="4670737" cy="337883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468963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AC36650-F949-37D6-BCC8-C3C66249910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F421F2-7A25-167C-6544-9FFC407E9F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600" dirty="0"/>
              <a:t>Добавяме </a:t>
            </a:r>
            <a:r>
              <a:rPr lang="bg-BG" sz="3600" b="1" dirty="0">
                <a:solidFill>
                  <a:schemeClr val="bg1"/>
                </a:solidFill>
              </a:rPr>
              <a:t>методи-обработчици</a:t>
            </a:r>
          </a:p>
          <a:p>
            <a:pPr lvl="1"/>
            <a:r>
              <a:rPr lang="en-GB" sz="3200" b="1" dirty="0">
                <a:effectLst/>
                <a:cs typeface="Calibri" panose="020F0502020204030204" pitchFamily="34" charset="0"/>
              </a:rPr>
              <a:t>buttonShowFormAddTown_Click</a:t>
            </a:r>
          </a:p>
          <a:p>
            <a:pPr lvl="1"/>
            <a:r>
              <a:rPr lang="en-GB" sz="3200" b="1" dirty="0">
                <a:effectLst/>
                <a:cs typeface="Calibri" panose="020F0502020204030204" pitchFamily="34" charset="0"/>
              </a:rPr>
              <a:t>buttonShowFormEditTown_Click</a:t>
            </a:r>
          </a:p>
          <a:p>
            <a:pPr lvl="1"/>
            <a:r>
              <a:rPr lang="en-GB" sz="3200" b="1" dirty="0">
                <a:effectLst/>
                <a:cs typeface="Calibri" panose="020F0502020204030204" pitchFamily="34" charset="0"/>
              </a:rPr>
              <a:t>buttonShowFormDeleteTown_Click</a:t>
            </a:r>
          </a:p>
          <a:p>
            <a:pPr lvl="1"/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86DD11E-E935-5D7C-7A01-DE975CB5A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Добавяне на методи-обработчици</a:t>
            </a:r>
            <a:endParaRPr lang="en-B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724A30-8608-CFEF-08B0-B1B5546254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499"/>
          <a:stretch/>
        </p:blipFill>
        <p:spPr>
          <a:xfrm>
            <a:off x="1522410" y="3966571"/>
            <a:ext cx="9147180" cy="243549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376682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Добавяне, редактиране и изтриване на данни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z="4400" dirty="0"/>
              <a:t>CRUD </a:t>
            </a:r>
            <a:r>
              <a:rPr lang="bg-BG" sz="4400" dirty="0"/>
              <a:t>операции с </a:t>
            </a:r>
            <a:r>
              <a:rPr lang="en-US" sz="4400" dirty="0"/>
              <a:t>Entity Framework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F647B8E-2E35-A3E7-A258-91721C458D94}"/>
              </a:ext>
            </a:extLst>
          </p:cNvPr>
          <p:cNvSpPr txBox="1"/>
          <p:nvPr/>
        </p:nvSpPr>
        <p:spPr>
          <a:xfrm>
            <a:off x="4572795" y="1677313"/>
            <a:ext cx="3351054" cy="1760901"/>
          </a:xfrm>
          <a:prstGeom prst="rect">
            <a:avLst/>
          </a:prstGeom>
          <a:noFill/>
          <a:ln w="12700">
            <a:noFill/>
          </a:ln>
          <a:scene3d>
            <a:camera prst="perspectiveHeroicExtremeRightFacing"/>
            <a:lightRig rig="threePt" dir="t"/>
          </a:scene3d>
        </p:spPr>
        <p:txBody>
          <a:bodyPr vert="horz" wrap="square" lIns="143926" tIns="107944" rIns="143926" bIns="107944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9594" b="1" i="1" dirty="0">
                <a:solidFill>
                  <a:schemeClr val="bg2"/>
                </a:solidFill>
              </a:rPr>
              <a:t>CRUD</a:t>
            </a:r>
          </a:p>
        </p:txBody>
      </p:sp>
    </p:spTree>
    <p:extLst>
      <p:ext uri="{BB962C8B-B14F-4D97-AF65-F5344CB8AC3E}">
        <p14:creationId xmlns:p14="http://schemas.microsoft.com/office/powerpoint/2010/main" val="882194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модални форми</a:t>
            </a:r>
            <a:endParaRPr lang="en-BG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9BC6CAE-D957-A61C-8CAB-24768F49A252}"/>
              </a:ext>
            </a:extLst>
          </p:cNvPr>
          <p:cNvSpPr txBox="1">
            <a:spLocks/>
          </p:cNvSpPr>
          <p:nvPr/>
        </p:nvSpPr>
        <p:spPr>
          <a:xfrm>
            <a:off x="196923" y="1206979"/>
            <a:ext cx="11818096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3600" dirty="0"/>
              <a:t>Добавяме </a:t>
            </a:r>
            <a:r>
              <a:rPr lang="bg-BG" sz="3600" b="1" dirty="0">
                <a:solidFill>
                  <a:schemeClr val="bg1"/>
                </a:solidFill>
              </a:rPr>
              <a:t>три нови форми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endParaRPr lang="bg-BG" sz="3600" b="1" dirty="0">
              <a:solidFill>
                <a:schemeClr val="bg1"/>
              </a:solidFill>
            </a:endParaRPr>
          </a:p>
          <a:p>
            <a:pPr lvl="1"/>
            <a:r>
              <a:rPr lang="en-US" sz="3200" b="1" dirty="0"/>
              <a:t>FormAddTown</a:t>
            </a:r>
          </a:p>
          <a:p>
            <a:pPr lvl="1"/>
            <a:r>
              <a:rPr lang="en-US" sz="3200" b="1" dirty="0"/>
              <a:t>FormEditTown</a:t>
            </a:r>
          </a:p>
          <a:p>
            <a:pPr lvl="1"/>
            <a:r>
              <a:rPr lang="en-US" sz="3200" b="1" dirty="0"/>
              <a:t>FormDeleteTown</a:t>
            </a:r>
            <a:endParaRPr lang="bg-BG" sz="32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0F775A8-F9FE-262A-5125-C068D37676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91000" y="1267951"/>
            <a:ext cx="2697909" cy="538511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236333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Добавяне на компоненти за нов запис</a:t>
            </a:r>
            <a:endParaRPr lang="en-BG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9BC6CAE-D957-A61C-8CAB-24768F49A252}"/>
              </a:ext>
            </a:extLst>
          </p:cNvPr>
          <p:cNvSpPr txBox="1">
            <a:spLocks/>
          </p:cNvSpPr>
          <p:nvPr/>
        </p:nvSpPr>
        <p:spPr>
          <a:xfrm>
            <a:off x="196923" y="1206979"/>
            <a:ext cx="11818096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2800" dirty="0"/>
              <a:t>Добавяме </a:t>
            </a:r>
            <a:r>
              <a:rPr lang="bg-BG" sz="2800" b="1" dirty="0">
                <a:solidFill>
                  <a:schemeClr val="bg1"/>
                </a:solidFill>
              </a:rPr>
              <a:t>компоненти</a:t>
            </a:r>
            <a:r>
              <a:rPr lang="bg-BG" sz="2800" dirty="0"/>
              <a:t> за </a:t>
            </a:r>
            <a:r>
              <a:rPr lang="bg-BG" sz="2800" b="1" dirty="0">
                <a:solidFill>
                  <a:schemeClr val="bg1"/>
                </a:solidFill>
              </a:rPr>
              <a:t>създаване</a:t>
            </a:r>
            <a:r>
              <a:rPr lang="bg-BG" sz="2800" dirty="0"/>
              <a:t> на </a:t>
            </a:r>
            <a:r>
              <a:rPr lang="bg-BG" sz="2800" b="1" dirty="0"/>
              <a:t>нов град</a:t>
            </a:r>
          </a:p>
          <a:p>
            <a:r>
              <a:rPr lang="bg-BG" sz="2800" dirty="0"/>
              <a:t>Променяме </a:t>
            </a:r>
            <a:r>
              <a:rPr lang="bg-BG" sz="2800" b="1" dirty="0">
                <a:solidFill>
                  <a:schemeClr val="bg1"/>
                </a:solidFill>
              </a:rPr>
              <a:t>заглавията</a:t>
            </a:r>
            <a:r>
              <a:rPr lang="bg-BG" sz="2800" dirty="0"/>
              <a:t> и </a:t>
            </a:r>
            <a:r>
              <a:rPr lang="bg-BG" sz="2800" b="1" dirty="0">
                <a:solidFill>
                  <a:schemeClr val="bg1"/>
                </a:solidFill>
              </a:rPr>
              <a:t>имената</a:t>
            </a:r>
          </a:p>
          <a:p>
            <a:pPr lvl="1"/>
            <a:r>
              <a:rPr lang="en-US" sz="2600" b="1" dirty="0"/>
              <a:t>label1</a:t>
            </a:r>
            <a:r>
              <a:rPr lang="en-US" sz="2600" dirty="0"/>
              <a:t> -&gt; </a:t>
            </a:r>
            <a:r>
              <a:rPr lang="en-US" sz="2600" b="1" dirty="0"/>
              <a:t>labelAddTownName</a:t>
            </a:r>
            <a:endParaRPr lang="bg-BG" sz="2600" b="1" dirty="0"/>
          </a:p>
          <a:p>
            <a:pPr lvl="1"/>
            <a:r>
              <a:rPr lang="en-US" sz="2600" b="1" dirty="0"/>
              <a:t>textBox1</a:t>
            </a:r>
            <a:r>
              <a:rPr lang="en-US" sz="2600" dirty="0"/>
              <a:t> -&gt; </a:t>
            </a:r>
            <a:r>
              <a:rPr lang="en-US" sz="2600" b="1" dirty="0"/>
              <a:t>textBoxAddTownName</a:t>
            </a:r>
          </a:p>
          <a:p>
            <a:pPr lvl="1"/>
            <a:r>
              <a:rPr lang="en-US" sz="2600" b="1" dirty="0"/>
              <a:t>button1</a:t>
            </a:r>
            <a:r>
              <a:rPr lang="en-US" sz="2600" dirty="0"/>
              <a:t> -&gt; </a:t>
            </a:r>
            <a:r>
              <a:rPr lang="en-US" sz="2600" b="1" dirty="0"/>
              <a:t>buttonAddTown</a:t>
            </a:r>
          </a:p>
          <a:p>
            <a:pPr lvl="1"/>
            <a:endParaRPr lang="en-US" sz="26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D7883FB-EFEE-4ECE-81C4-F5D81EE9DC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997" y="4336284"/>
            <a:ext cx="4422252" cy="201328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C877CC4-BBD2-2074-88FE-CC1EDDCA67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8753" y="4336284"/>
            <a:ext cx="4335432" cy="201328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96AA930C-D7E2-C7FB-E591-D5CBFF97155C}"/>
              </a:ext>
            </a:extLst>
          </p:cNvPr>
          <p:cNvSpPr/>
          <p:nvPr/>
        </p:nvSpPr>
        <p:spPr>
          <a:xfrm>
            <a:off x="5593750" y="4952093"/>
            <a:ext cx="1024441" cy="69892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1390047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Модална форма за добавяне на нов ред</a:t>
            </a:r>
            <a:endParaRPr lang="en-BG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9BC6CAE-D957-A61C-8CAB-24768F49A252}"/>
              </a:ext>
            </a:extLst>
          </p:cNvPr>
          <p:cNvSpPr txBox="1">
            <a:spLocks/>
          </p:cNvSpPr>
          <p:nvPr/>
        </p:nvSpPr>
        <p:spPr>
          <a:xfrm>
            <a:off x="196923" y="1206979"/>
            <a:ext cx="5838886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3200" dirty="0"/>
              <a:t>Задаваме </a:t>
            </a:r>
            <a:r>
              <a:rPr lang="en-US" sz="3200" b="1" dirty="0">
                <a:solidFill>
                  <a:schemeClr val="bg1"/>
                </a:solidFill>
              </a:rPr>
              <a:t>Dialog Result = OK </a:t>
            </a:r>
            <a:r>
              <a:rPr lang="bg-BG" sz="3200" dirty="0"/>
              <a:t>при </a:t>
            </a:r>
            <a:r>
              <a:rPr lang="bg-BG" sz="3200" b="1" dirty="0"/>
              <a:t>бутона</a:t>
            </a:r>
            <a:r>
              <a:rPr lang="bg-BG" sz="3200" dirty="0"/>
              <a:t> за </a:t>
            </a:r>
            <a:r>
              <a:rPr lang="bg-BG" sz="3200" b="1" dirty="0"/>
              <a:t>добавяне</a:t>
            </a:r>
            <a:r>
              <a:rPr lang="bg-BG" sz="3200" dirty="0"/>
              <a:t> на нов град</a:t>
            </a:r>
          </a:p>
          <a:p>
            <a:r>
              <a:rPr lang="bg-BG" sz="3200" dirty="0"/>
              <a:t>Добавяме </a:t>
            </a:r>
            <a:r>
              <a:rPr lang="bg-BG" sz="3200" b="1" dirty="0"/>
              <a:t>метод-обработчик</a:t>
            </a:r>
            <a:r>
              <a:rPr lang="bg-BG" sz="3200" dirty="0"/>
              <a:t> на бутона</a:t>
            </a:r>
          </a:p>
          <a:p>
            <a:pPr lvl="1"/>
            <a:r>
              <a:rPr lang="en-US" sz="3200" b="1" noProof="1"/>
              <a:t>buttonAddTown_Click</a:t>
            </a:r>
            <a:endParaRPr lang="bg-BG" sz="2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B3DD2C9-065B-D06D-B03B-1F593AFAFD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05723" y="1224379"/>
            <a:ext cx="4547307" cy="359483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95854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Добавяне на нов ред </a:t>
            </a:r>
            <a:r>
              <a:rPr lang="en-US" dirty="0"/>
              <a:t>(1)</a:t>
            </a:r>
            <a:endParaRPr lang="en-BG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9BC6CAE-D957-A61C-8CAB-24768F49A252}"/>
              </a:ext>
            </a:extLst>
          </p:cNvPr>
          <p:cNvSpPr txBox="1">
            <a:spLocks/>
          </p:cNvSpPr>
          <p:nvPr/>
        </p:nvSpPr>
        <p:spPr>
          <a:xfrm>
            <a:off x="196923" y="1206979"/>
            <a:ext cx="11818096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3200" dirty="0"/>
              <a:t>Инициализираме </a:t>
            </a:r>
            <a:r>
              <a:rPr lang="bg-BG" sz="3200" b="1" dirty="0"/>
              <a:t>нова</a:t>
            </a:r>
            <a:r>
              <a:rPr lang="bg-BG" sz="3200" dirty="0"/>
              <a:t> </a:t>
            </a:r>
            <a:r>
              <a:rPr lang="bg-BG" sz="3200" b="1" dirty="0"/>
              <a:t>инстанция</a:t>
            </a:r>
            <a:r>
              <a:rPr lang="bg-BG" sz="3200" dirty="0"/>
              <a:t> на </a:t>
            </a:r>
            <a:r>
              <a:rPr lang="en-US" sz="3200" b="1" dirty="0">
                <a:solidFill>
                  <a:schemeClr val="bg1"/>
                </a:solidFill>
              </a:rPr>
              <a:t>DbContext</a:t>
            </a:r>
            <a:r>
              <a:rPr lang="en-US" sz="3200" dirty="0"/>
              <a:t> </a:t>
            </a:r>
            <a:r>
              <a:rPr lang="bg-BG" sz="3200" dirty="0"/>
              <a:t>и модела </a:t>
            </a:r>
            <a:r>
              <a:rPr lang="bg-BG" sz="3200" b="1" dirty="0">
                <a:solidFill>
                  <a:schemeClr val="bg1"/>
                </a:solidFill>
              </a:rPr>
              <a:t>град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892F99-C268-2403-B0AA-7676E0AA9217}"/>
              </a:ext>
            </a:extLst>
          </p:cNvPr>
          <p:cNvSpPr txBox="1">
            <a:spLocks/>
          </p:cNvSpPr>
          <p:nvPr/>
        </p:nvSpPr>
        <p:spPr>
          <a:xfrm>
            <a:off x="605999" y="2169000"/>
            <a:ext cx="11157325" cy="37856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public partial class FormAddTown : Form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{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    private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TownsDbContext dbContext</a:t>
            </a:r>
            <a:r>
              <a:rPr lang="en-US" sz="2000" b="1" noProof="1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    private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Town town</a:t>
            </a:r>
            <a:r>
              <a:rPr lang="en-US" sz="2000" b="1" noProof="1">
                <a:latin typeface="Consolas" panose="020B0609020204030204" pitchFamily="49" charset="0"/>
              </a:rPr>
              <a:t>;</a:t>
            </a:r>
            <a:br>
              <a:rPr lang="en-US" sz="2000" b="1" noProof="1">
                <a:latin typeface="Consolas" panose="020B0609020204030204" pitchFamily="49" charset="0"/>
              </a:rPr>
            </a:br>
            <a:endParaRPr lang="en-US" sz="2000" b="1" noProof="1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    public FormAddTown()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    {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        InitializeComponent();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        this.dbContext =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new TownsDbContext()</a:t>
            </a:r>
            <a:r>
              <a:rPr lang="en-US" sz="2000" b="1" noProof="1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        this.town =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new Town()</a:t>
            </a:r>
            <a:r>
              <a:rPr lang="en-US" sz="2000" b="1" noProof="1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    }</a:t>
            </a:r>
            <a:endParaRPr lang="bg-BG" sz="2000" b="1" noProof="1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bg-BG" sz="2000" b="1" noProof="1">
                <a:latin typeface="Consolas" panose="020B0609020204030204" pitchFamily="49" charset="0"/>
              </a:rPr>
              <a:t>...</a:t>
            </a:r>
            <a:endParaRPr lang="en-US" sz="2000" b="1" noProof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6316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Добавяне на нов ред </a:t>
            </a:r>
            <a:r>
              <a:rPr lang="en-US" dirty="0"/>
              <a:t>(2)</a:t>
            </a:r>
            <a:endParaRPr lang="en-BG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9BC6CAE-D957-A61C-8CAB-24768F49A252}"/>
              </a:ext>
            </a:extLst>
          </p:cNvPr>
          <p:cNvSpPr txBox="1">
            <a:spLocks/>
          </p:cNvSpPr>
          <p:nvPr/>
        </p:nvSpPr>
        <p:spPr>
          <a:xfrm>
            <a:off x="196923" y="1206979"/>
            <a:ext cx="11818096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3200" dirty="0"/>
              <a:t>Добавяме </a:t>
            </a:r>
            <a:r>
              <a:rPr lang="bg-BG" sz="3200" b="1" dirty="0">
                <a:solidFill>
                  <a:schemeClr val="bg1"/>
                </a:solidFill>
              </a:rPr>
              <a:t>нов град </a:t>
            </a:r>
            <a:r>
              <a:rPr lang="bg-BG" sz="3200" dirty="0"/>
              <a:t>към </a:t>
            </a:r>
            <a:r>
              <a:rPr lang="bg-BG" sz="3200" b="1" dirty="0"/>
              <a:t>БД</a:t>
            </a:r>
            <a:r>
              <a:rPr lang="bg-BG" sz="3200" dirty="0"/>
              <a:t> при </a:t>
            </a:r>
            <a:r>
              <a:rPr lang="bg-BG" sz="3200" b="1" dirty="0"/>
              <a:t>метода-обработчик</a:t>
            </a:r>
            <a:r>
              <a:rPr lang="bg-BG" sz="3200" dirty="0"/>
              <a:t> на бутона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892F99-C268-2403-B0AA-7676E0AA9217}"/>
              </a:ext>
            </a:extLst>
          </p:cNvPr>
          <p:cNvSpPr txBox="1">
            <a:spLocks/>
          </p:cNvSpPr>
          <p:nvPr/>
        </p:nvSpPr>
        <p:spPr>
          <a:xfrm>
            <a:off x="606000" y="2184000"/>
            <a:ext cx="11155528" cy="34778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bg-BG" sz="2000" b="1" noProof="1">
                <a:latin typeface="Consolas" panose="020B0609020204030204" pitchFamily="49" charset="0"/>
              </a:rPr>
              <a:t>...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private void buttonAddTown_Click(object sender, EventArgs e)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   if (textBoxAddTownName.Text != null)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   {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      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town.Name</a:t>
            </a:r>
            <a:r>
              <a:rPr lang="en-US" sz="2000" b="1" noProof="1">
                <a:latin typeface="Consolas" panose="020B0609020204030204" pitchFamily="49" charset="0"/>
              </a:rPr>
              <a:t> =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textBoxAddTownName.Text;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       this.dbContext.Towns.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Add(town)</a:t>
            </a:r>
            <a:r>
              <a:rPr lang="en-US" sz="2000" b="1" noProof="1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       dbContext.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SaveChanges()</a:t>
            </a:r>
            <a:r>
              <a:rPr lang="en-US" sz="2000" b="1" noProof="1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       this.Close();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   }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90208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Визуализиране на форма за добавяне</a:t>
            </a:r>
            <a:endParaRPr lang="en-BG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9BC6CAE-D957-A61C-8CAB-24768F49A252}"/>
              </a:ext>
            </a:extLst>
          </p:cNvPr>
          <p:cNvSpPr txBox="1">
            <a:spLocks/>
          </p:cNvSpPr>
          <p:nvPr/>
        </p:nvSpPr>
        <p:spPr>
          <a:xfrm>
            <a:off x="196923" y="1206979"/>
            <a:ext cx="11818096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2800" dirty="0"/>
              <a:t>Добавяме метод-обработчик в </a:t>
            </a:r>
            <a:r>
              <a:rPr lang="bg-BG" sz="2800" b="1" dirty="0"/>
              <a:t>основната форма </a:t>
            </a:r>
            <a:r>
              <a:rPr lang="bg-BG" sz="2800" dirty="0"/>
              <a:t>за </a:t>
            </a:r>
            <a:r>
              <a:rPr lang="bg-BG" sz="2800" b="1" dirty="0">
                <a:solidFill>
                  <a:schemeClr val="bg1"/>
                </a:solidFill>
              </a:rPr>
              <a:t>визуализиране</a:t>
            </a:r>
            <a:r>
              <a:rPr lang="bg-BG" sz="2800" dirty="0"/>
              <a:t> на </a:t>
            </a:r>
            <a:r>
              <a:rPr lang="en-US" sz="2800" b="1" dirty="0">
                <a:solidFill>
                  <a:schemeClr val="bg1"/>
                </a:solidFill>
              </a:rPr>
              <a:t>FormAddTown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892F99-C268-2403-B0AA-7676E0AA9217}"/>
              </a:ext>
            </a:extLst>
          </p:cNvPr>
          <p:cNvSpPr txBox="1">
            <a:spLocks/>
          </p:cNvSpPr>
          <p:nvPr/>
        </p:nvSpPr>
        <p:spPr>
          <a:xfrm>
            <a:off x="662400" y="2872640"/>
            <a:ext cx="11090630" cy="317009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GB" sz="2000" b="1" noProof="1">
                <a:latin typeface="Consolas" panose="020B0609020204030204" pitchFamily="49" charset="0"/>
              </a:rPr>
              <a:t> private void buttonShowFormAddTown_Click(object sender, EventArgs e)</a:t>
            </a:r>
          </a:p>
          <a:p>
            <a:pPr>
              <a:lnSpc>
                <a:spcPct val="100000"/>
              </a:lnSpc>
            </a:pPr>
            <a:r>
              <a:rPr lang="en-GB" sz="2000" b="1" noProof="1">
                <a:latin typeface="Consolas" panose="020B0609020204030204" pitchFamily="49" charset="0"/>
              </a:rPr>
              <a:t> {</a:t>
            </a:r>
          </a:p>
          <a:p>
            <a:pPr>
              <a:lnSpc>
                <a:spcPct val="100000"/>
              </a:lnSpc>
            </a:pPr>
            <a:r>
              <a:rPr lang="en-GB" sz="2000" b="1" noProof="1">
                <a:latin typeface="Consolas" panose="020B0609020204030204" pitchFamily="49" charset="0"/>
              </a:rPr>
              <a:t>     using (FormAddTown formAddTown = </a:t>
            </a:r>
            <a:r>
              <a:rPr lang="en-GB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new FormAddTown()</a:t>
            </a:r>
            <a:r>
              <a:rPr lang="en-GB" sz="2000" b="1" noProof="1"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GB" sz="2000" b="1" noProof="1">
                <a:latin typeface="Consolas" panose="020B0609020204030204" pitchFamily="49" charset="0"/>
              </a:rPr>
              <a:t>     {</a:t>
            </a:r>
          </a:p>
          <a:p>
            <a:pPr>
              <a:lnSpc>
                <a:spcPct val="100000"/>
              </a:lnSpc>
            </a:pPr>
            <a:r>
              <a:rPr lang="en-GB" sz="2000" b="1" noProof="1">
                <a:latin typeface="Consolas" panose="020B0609020204030204" pitchFamily="49" charset="0"/>
              </a:rPr>
              <a:t>         if (formAddTown.</a:t>
            </a:r>
            <a:r>
              <a:rPr lang="en-GB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ShowDialog() </a:t>
            </a:r>
            <a:r>
              <a:rPr lang="en-GB" sz="2000" b="1" noProof="1">
                <a:latin typeface="Consolas" panose="020B0609020204030204" pitchFamily="49" charset="0"/>
              </a:rPr>
              <a:t>== DialogResult.OK)</a:t>
            </a:r>
          </a:p>
          <a:p>
            <a:pPr>
              <a:lnSpc>
                <a:spcPct val="100000"/>
              </a:lnSpc>
            </a:pPr>
            <a:r>
              <a:rPr lang="en-GB" sz="2000" b="1" noProof="1">
                <a:latin typeface="Consolas" panose="020B0609020204030204" pitchFamily="49" charset="0"/>
              </a:rPr>
              <a:t>         {</a:t>
            </a:r>
          </a:p>
          <a:p>
            <a:pPr>
              <a:lnSpc>
                <a:spcPct val="100000"/>
              </a:lnSpc>
            </a:pPr>
            <a:r>
              <a:rPr lang="en-GB" sz="2000" b="1" noProof="1">
                <a:latin typeface="Consolas" panose="020B0609020204030204" pitchFamily="49" charset="0"/>
              </a:rPr>
              <a:t>             </a:t>
            </a:r>
            <a:r>
              <a:rPr lang="en-GB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townBindingSource.DataSource </a:t>
            </a:r>
            <a:r>
              <a:rPr lang="en-GB" sz="2000" b="1" noProof="1">
                <a:latin typeface="Consolas" panose="020B0609020204030204" pitchFamily="49" charset="0"/>
              </a:rPr>
              <a:t>=</a:t>
            </a:r>
            <a:r>
              <a:rPr lang="en-GB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 dbContext.Towns.ToList()</a:t>
            </a:r>
            <a:r>
              <a:rPr lang="en-GB" sz="2000" b="1" noProof="1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GB" sz="2000" b="1" noProof="1">
                <a:latin typeface="Consolas" panose="020B0609020204030204" pitchFamily="49" charset="0"/>
              </a:rPr>
              <a:t>         }</a:t>
            </a:r>
          </a:p>
          <a:p>
            <a:pPr>
              <a:lnSpc>
                <a:spcPct val="100000"/>
              </a:lnSpc>
            </a:pPr>
            <a:r>
              <a:rPr lang="en-GB" sz="2000" b="1" noProof="1">
                <a:latin typeface="Consolas" panose="020B0609020204030204" pitchFamily="49" charset="0"/>
              </a:rPr>
              <a:t>     }</a:t>
            </a:r>
          </a:p>
          <a:p>
            <a:pPr>
              <a:lnSpc>
                <a:spcPct val="100000"/>
              </a:lnSpc>
            </a:pPr>
            <a:r>
              <a:rPr lang="en-GB" sz="2000" b="1" noProof="1">
                <a:latin typeface="Consolas" panose="020B0609020204030204" pitchFamily="49" charset="0"/>
              </a:rPr>
              <a:t> }</a:t>
            </a:r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BC67D10C-4B8D-27EF-1A10-90ACC23E84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9265" y="5872334"/>
            <a:ext cx="3731735" cy="783166"/>
          </a:xfrm>
          <a:prstGeom prst="wedgeRoundRectCallout">
            <a:avLst>
              <a:gd name="adj1" fmla="val -53141"/>
              <a:gd name="adj2" fmla="val -13798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000" b="1" noProof="1">
                <a:solidFill>
                  <a:schemeClr val="bg2"/>
                </a:solidFill>
              </a:rPr>
              <a:t>Обновяваме </a:t>
            </a:r>
            <a:r>
              <a:rPr lang="bg-BG" sz="2000" b="1" noProof="1">
                <a:solidFill>
                  <a:schemeClr val="accent1"/>
                </a:solidFill>
              </a:rPr>
              <a:t>визуализацията</a:t>
            </a:r>
            <a:r>
              <a:rPr lang="bg-BG" sz="2000" b="1" noProof="1">
                <a:solidFill>
                  <a:schemeClr val="bg2"/>
                </a:solidFill>
              </a:rPr>
              <a:t> на </a:t>
            </a:r>
            <a:r>
              <a:rPr lang="bg-BG" sz="2000" b="1" noProof="1">
                <a:solidFill>
                  <a:schemeClr val="accent1"/>
                </a:solidFill>
              </a:rPr>
              <a:t>данните</a:t>
            </a:r>
            <a:r>
              <a:rPr lang="bg-BG" sz="2000" b="1" noProof="1">
                <a:solidFill>
                  <a:schemeClr val="bg2"/>
                </a:solidFill>
              </a:rPr>
              <a:t> в реално време</a:t>
            </a:r>
            <a:endParaRPr lang="en-US" sz="2000" b="1" noProof="1">
              <a:solidFill>
                <a:schemeClr val="bg2"/>
              </a:solidFill>
            </a:endParaRP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D7FB3613-4E20-7B5F-9A50-5A4A8AB67D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6000" y="1983114"/>
            <a:ext cx="2547672" cy="783166"/>
          </a:xfrm>
          <a:prstGeom prst="wedgeRoundRectCallout">
            <a:avLst>
              <a:gd name="adj1" fmla="val -58533"/>
              <a:gd name="adj2" fmla="val 22164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000" b="1" noProof="1">
                <a:solidFill>
                  <a:schemeClr val="accent1"/>
                </a:solidFill>
              </a:rPr>
              <a:t>Визуализираме</a:t>
            </a:r>
            <a:r>
              <a:rPr lang="bg-BG" sz="2000" b="1" noProof="1">
                <a:solidFill>
                  <a:schemeClr val="bg2"/>
                </a:solidFill>
              </a:rPr>
              <a:t> новата форма </a:t>
            </a:r>
            <a:endParaRPr lang="en-US" sz="2000" b="1" noProof="1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9261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Добавяне на компоненти за редактиране</a:t>
            </a:r>
            <a:endParaRPr lang="en-BG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9BC6CAE-D957-A61C-8CAB-24768F49A252}"/>
              </a:ext>
            </a:extLst>
          </p:cNvPr>
          <p:cNvSpPr txBox="1">
            <a:spLocks/>
          </p:cNvSpPr>
          <p:nvPr/>
        </p:nvSpPr>
        <p:spPr>
          <a:xfrm>
            <a:off x="196923" y="1206979"/>
            <a:ext cx="6259078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3200" dirty="0"/>
              <a:t>Добавяме </a:t>
            </a:r>
            <a:r>
              <a:rPr lang="bg-BG" sz="3200" b="1" dirty="0">
                <a:solidFill>
                  <a:schemeClr val="bg1"/>
                </a:solidFill>
              </a:rPr>
              <a:t>компоненти</a:t>
            </a:r>
            <a:r>
              <a:rPr lang="bg-BG" sz="3200" dirty="0"/>
              <a:t> за </a:t>
            </a:r>
            <a:r>
              <a:rPr lang="bg-BG" sz="3200" b="1" dirty="0">
                <a:solidFill>
                  <a:schemeClr val="bg1"/>
                </a:solidFill>
              </a:rPr>
              <a:t>редактиране</a:t>
            </a:r>
            <a:r>
              <a:rPr lang="bg-BG" sz="3200" dirty="0"/>
              <a:t> на </a:t>
            </a:r>
            <a:r>
              <a:rPr lang="bg-BG" sz="3200" b="1" dirty="0"/>
              <a:t>съществуващ запис</a:t>
            </a:r>
          </a:p>
          <a:p>
            <a:r>
              <a:rPr lang="bg-BG" sz="3200" dirty="0"/>
              <a:t>Променяме </a:t>
            </a:r>
            <a:r>
              <a:rPr lang="bg-BG" sz="3200" b="1" dirty="0">
                <a:solidFill>
                  <a:schemeClr val="bg1"/>
                </a:solidFill>
              </a:rPr>
              <a:t>заглавията</a:t>
            </a:r>
            <a:r>
              <a:rPr lang="bg-BG" sz="3200" dirty="0"/>
              <a:t> и </a:t>
            </a:r>
            <a:r>
              <a:rPr lang="bg-BG" sz="3200" b="1" dirty="0">
                <a:solidFill>
                  <a:schemeClr val="bg1"/>
                </a:solidFill>
              </a:rPr>
              <a:t>имената</a:t>
            </a:r>
            <a:endParaRPr lang="en-US" sz="3200" b="1" dirty="0">
              <a:solidFill>
                <a:schemeClr val="bg1"/>
              </a:solidFill>
            </a:endParaRPr>
          </a:p>
          <a:p>
            <a:pPr lvl="1"/>
            <a:r>
              <a:rPr lang="en-US" sz="2800" b="1" dirty="0"/>
              <a:t>label1</a:t>
            </a:r>
            <a:r>
              <a:rPr lang="en-US" sz="2800" dirty="0"/>
              <a:t> -&gt; </a:t>
            </a:r>
            <a:r>
              <a:rPr lang="en-US" sz="2800" b="1" dirty="0"/>
              <a:t>labelEditTownName</a:t>
            </a:r>
          </a:p>
          <a:p>
            <a:pPr lvl="1"/>
            <a:r>
              <a:rPr lang="en-GB" sz="2800" b="1" dirty="0"/>
              <a:t>textBox1</a:t>
            </a:r>
            <a:r>
              <a:rPr lang="en-GB" sz="2800" dirty="0"/>
              <a:t> -&gt; </a:t>
            </a:r>
            <a:r>
              <a:rPr lang="en-GB" sz="2800" b="1" dirty="0"/>
              <a:t>textBoxEditTownName</a:t>
            </a:r>
          </a:p>
          <a:p>
            <a:pPr lvl="1"/>
            <a:r>
              <a:rPr lang="en-US" sz="2800" b="1" dirty="0"/>
              <a:t>button1</a:t>
            </a:r>
            <a:r>
              <a:rPr lang="en-US" sz="2800" dirty="0"/>
              <a:t> -&gt; </a:t>
            </a:r>
            <a:r>
              <a:rPr lang="en-US" sz="2800" b="1" dirty="0"/>
              <a:t>buttonEditTown</a:t>
            </a:r>
            <a:endParaRPr lang="bg-BG" sz="28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F7AEAB5-FA2A-CF98-4AD5-BBDE8C877F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9479" y="2606898"/>
            <a:ext cx="5393551" cy="248933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911940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357AA6-9AB1-98A3-42E6-D2B1166DCB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BAB14-7B4E-E9CC-8029-0617C12FEB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1" y="1196125"/>
            <a:ext cx="11710599" cy="5528766"/>
          </a:xfrm>
        </p:spPr>
        <p:txBody>
          <a:bodyPr>
            <a:normAutofit/>
          </a:bodyPr>
          <a:lstStyle/>
          <a:p>
            <a:r>
              <a:rPr lang="bg-BG" sz="2800" dirty="0"/>
              <a:t>Задаваме </a:t>
            </a:r>
            <a:r>
              <a:rPr lang="en-US" sz="2800" b="1" dirty="0">
                <a:solidFill>
                  <a:schemeClr val="bg1"/>
                </a:solidFill>
              </a:rPr>
              <a:t>Dialog Result = OK </a:t>
            </a:r>
            <a:r>
              <a:rPr lang="bg-BG" sz="2800" dirty="0"/>
              <a:t>при </a:t>
            </a:r>
            <a:r>
              <a:rPr lang="bg-BG" sz="2800" b="1" dirty="0"/>
              <a:t>бутона</a:t>
            </a:r>
            <a:r>
              <a:rPr lang="bg-BG" sz="2800" dirty="0"/>
              <a:t> за </a:t>
            </a:r>
            <a:r>
              <a:rPr lang="bg-BG" sz="2800" b="1" dirty="0"/>
              <a:t>редактиране</a:t>
            </a:r>
            <a:r>
              <a:rPr lang="bg-BG" sz="2800" dirty="0"/>
              <a:t> на съществуващ град</a:t>
            </a:r>
            <a:endParaRPr lang="en-US" sz="2800" dirty="0"/>
          </a:p>
          <a:p>
            <a:r>
              <a:rPr lang="bg-BG" sz="2800" dirty="0"/>
              <a:t>Добавяме </a:t>
            </a:r>
            <a:r>
              <a:rPr lang="bg-BG" sz="2800" b="1" dirty="0"/>
              <a:t>метод-обработчик</a:t>
            </a:r>
            <a:r>
              <a:rPr lang="bg-BG" sz="2800" dirty="0"/>
              <a:t> на бутона</a:t>
            </a:r>
          </a:p>
          <a:p>
            <a:r>
              <a:rPr lang="bg-BG" sz="2800" dirty="0"/>
              <a:t>Свързваме </a:t>
            </a:r>
            <a:r>
              <a:rPr lang="bg-BG" sz="2800" b="1" dirty="0"/>
              <a:t>компонентите</a:t>
            </a:r>
            <a:r>
              <a:rPr lang="bg-BG" sz="2800" dirty="0"/>
              <a:t> със </a:t>
            </a:r>
            <a:r>
              <a:rPr lang="bg-BG" sz="2800" b="1" dirty="0">
                <a:solidFill>
                  <a:schemeClr val="bg1"/>
                </a:solidFill>
              </a:rPr>
              <a:t>съответстващите полета </a:t>
            </a:r>
            <a:r>
              <a:rPr lang="bg-BG" sz="2800" dirty="0"/>
              <a:t>от </a:t>
            </a:r>
            <a:r>
              <a:rPr lang="bg-BG" sz="2800" b="1" dirty="0">
                <a:solidFill>
                  <a:schemeClr val="bg1"/>
                </a:solidFill>
              </a:rPr>
              <a:t>БД</a:t>
            </a:r>
            <a:endParaRPr lang="en-BG" sz="2800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B83433-D566-B345-34F2-94254166B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Модална форма за редактиране на ред в таблица</a:t>
            </a:r>
            <a:endParaRPr lang="en-BG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EB3F20F-DDBE-7657-202F-5793AD70A0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31000" y="3411654"/>
            <a:ext cx="3712144" cy="301221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DFA2431-E030-0690-29B3-7D13ED3876E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277"/>
          <a:stretch/>
        </p:blipFill>
        <p:spPr>
          <a:xfrm>
            <a:off x="6748858" y="3397433"/>
            <a:ext cx="4072144" cy="304065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776478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Редактиране на ред в таблица </a:t>
            </a:r>
            <a:r>
              <a:rPr lang="en-US" dirty="0"/>
              <a:t>(1)</a:t>
            </a:r>
            <a:endParaRPr lang="en-BG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9BC6CAE-D957-A61C-8CAB-24768F49A252}"/>
              </a:ext>
            </a:extLst>
          </p:cNvPr>
          <p:cNvSpPr txBox="1">
            <a:spLocks/>
          </p:cNvSpPr>
          <p:nvPr/>
        </p:nvSpPr>
        <p:spPr>
          <a:xfrm>
            <a:off x="196923" y="1206979"/>
            <a:ext cx="11818096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3200" dirty="0"/>
              <a:t>Инициализираме </a:t>
            </a:r>
            <a:r>
              <a:rPr lang="bg-BG" sz="3200" b="1" dirty="0"/>
              <a:t>нова инстанция </a:t>
            </a:r>
            <a:r>
              <a:rPr lang="bg-BG" sz="3200" dirty="0"/>
              <a:t>на </a:t>
            </a:r>
            <a:r>
              <a:rPr lang="en-US" sz="3200" b="1" dirty="0">
                <a:solidFill>
                  <a:schemeClr val="bg1"/>
                </a:solidFill>
              </a:rPr>
              <a:t>DbContext</a:t>
            </a:r>
            <a:r>
              <a:rPr lang="en-US" sz="3200" dirty="0"/>
              <a:t> </a:t>
            </a:r>
            <a:r>
              <a:rPr lang="bg-BG" sz="3200" dirty="0"/>
              <a:t>и модела </a:t>
            </a:r>
            <a:r>
              <a:rPr lang="bg-BG" sz="3200" b="1" dirty="0">
                <a:solidFill>
                  <a:schemeClr val="bg1"/>
                </a:solidFill>
              </a:rPr>
              <a:t>град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892F99-C268-2403-B0AA-7676E0AA9217}"/>
              </a:ext>
            </a:extLst>
          </p:cNvPr>
          <p:cNvSpPr txBox="1">
            <a:spLocks/>
          </p:cNvSpPr>
          <p:nvPr/>
        </p:nvSpPr>
        <p:spPr>
          <a:xfrm>
            <a:off x="606000" y="2169000"/>
            <a:ext cx="11157324" cy="4401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public partial class FormEditTown : Form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{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    private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TownsDbContext dbContext</a:t>
            </a:r>
            <a:r>
              <a:rPr lang="en-US" sz="2000" b="1" noProof="1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    private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Town town</a:t>
            </a:r>
            <a:r>
              <a:rPr lang="en-US" sz="2000" b="1" noProof="1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</a:pPr>
            <a:br>
              <a:rPr lang="en-US" sz="2000" b="1" noProof="1">
                <a:latin typeface="Consolas" panose="020B0609020204030204" pitchFamily="49" charset="0"/>
              </a:rPr>
            </a:br>
            <a:endParaRPr lang="en-US" sz="2000" b="1" noProof="1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    public FormEditTown(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Town town</a:t>
            </a:r>
            <a:r>
              <a:rPr lang="en-US" sz="2000" b="1" noProof="1"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    {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        InitializeComponent();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        this.dbContext =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new TownsDbContext()</a:t>
            </a:r>
            <a:r>
              <a:rPr lang="en-US" sz="2000" b="1" noProof="1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        this.town =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town</a:t>
            </a:r>
            <a:r>
              <a:rPr lang="en-US" sz="2000" b="1" noProof="1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       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townBindingSource.DataSource </a:t>
            </a:r>
            <a:r>
              <a:rPr lang="en-US" sz="2000" b="1" noProof="1">
                <a:latin typeface="Consolas" panose="020B0609020204030204" pitchFamily="49" charset="0"/>
              </a:rPr>
              <a:t>=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town</a:t>
            </a:r>
            <a:r>
              <a:rPr lang="en-US" sz="2000" b="1" noProof="1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    }</a:t>
            </a:r>
          </a:p>
          <a:p>
            <a:pPr>
              <a:lnSpc>
                <a:spcPct val="100000"/>
              </a:lnSpc>
            </a:pPr>
            <a:r>
              <a:rPr lang="bg-BG" sz="2000" b="1" noProof="1">
                <a:latin typeface="Consolas" panose="020B0609020204030204" pitchFamily="49" charset="0"/>
              </a:rPr>
              <a:t>...</a:t>
            </a:r>
            <a:endParaRPr lang="en-US" sz="2000" b="1" noProof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9971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200" dirty="0"/>
              <a:t>Редактираме </a:t>
            </a:r>
            <a:r>
              <a:rPr lang="bg-BG" sz="3200" b="1" dirty="0">
                <a:solidFill>
                  <a:schemeClr val="bg1"/>
                </a:solidFill>
              </a:rPr>
              <a:t>съществуващ град </a:t>
            </a:r>
            <a:r>
              <a:rPr lang="bg-BG" sz="3200" dirty="0"/>
              <a:t>към </a:t>
            </a:r>
            <a:r>
              <a:rPr lang="bg-BG" sz="3200" b="1" dirty="0"/>
              <a:t>БД</a:t>
            </a:r>
            <a:r>
              <a:rPr lang="bg-BG" sz="3200" dirty="0"/>
              <a:t> при </a:t>
            </a:r>
            <a:r>
              <a:rPr lang="bg-BG" sz="3200" b="1" dirty="0"/>
              <a:t>метода-обработчик</a:t>
            </a:r>
            <a:r>
              <a:rPr lang="bg-BG" sz="3200" dirty="0"/>
              <a:t> на бутона</a:t>
            </a:r>
          </a:p>
          <a:p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Редактиране на ред в таблица </a:t>
            </a:r>
            <a:r>
              <a:rPr lang="en-US" dirty="0"/>
              <a:t>(2)</a:t>
            </a:r>
            <a:endParaRPr lang="en-BG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9BC6CAE-D957-A61C-8CAB-24768F49A252}"/>
              </a:ext>
            </a:extLst>
          </p:cNvPr>
          <p:cNvSpPr txBox="1">
            <a:spLocks/>
          </p:cNvSpPr>
          <p:nvPr/>
        </p:nvSpPr>
        <p:spPr>
          <a:xfrm>
            <a:off x="196923" y="1206979"/>
            <a:ext cx="11818096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bg-BG" sz="28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892F99-C268-2403-B0AA-7676E0AA9217}"/>
              </a:ext>
            </a:extLst>
          </p:cNvPr>
          <p:cNvSpPr txBox="1">
            <a:spLocks/>
          </p:cNvSpPr>
          <p:nvPr/>
        </p:nvSpPr>
        <p:spPr>
          <a:xfrm>
            <a:off x="642502" y="2619000"/>
            <a:ext cx="11110528" cy="317009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bg-BG" sz="2000" b="1" noProof="1">
                <a:latin typeface="Consolas" panose="020B0609020204030204" pitchFamily="49" charset="0"/>
              </a:rPr>
              <a:t>...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private void buttonEditTown_Click(object sender, EventArgs e)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{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    if (dbContext.Towns.Find(town.Id) != null)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    {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       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dbContext.Towns.Find(town.Id).Name </a:t>
            </a:r>
            <a:r>
              <a:rPr lang="en-US" sz="2000" b="1" noProof="1">
                <a:latin typeface="Consolas" panose="020B0609020204030204" pitchFamily="49" charset="0"/>
              </a:rPr>
              <a:t>=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 textBoxEditTownName.Text</a:t>
            </a:r>
            <a:r>
              <a:rPr lang="en-US" sz="2000" b="1" noProof="1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        dbContext.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SaveChanges()</a:t>
            </a:r>
            <a:r>
              <a:rPr lang="en-US" sz="2000" b="1" noProof="1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        this.Close();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    }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}</a:t>
            </a:r>
          </a:p>
        </p:txBody>
      </p:sp>
    </p:spTree>
    <p:extLst>
      <p:ext uri="{BB962C8B-B14F-4D97-AF65-F5344CB8AC3E}">
        <p14:creationId xmlns:p14="http://schemas.microsoft.com/office/powerpoint/2010/main" val="3825041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367921-F078-03B6-1871-8074AB730CB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b="1" dirty="0">
                <a:solidFill>
                  <a:schemeClr val="bg1"/>
                </a:solidFill>
              </a:rPr>
              <a:t>C</a:t>
            </a:r>
            <a:r>
              <a:rPr lang="en-GB" dirty="0"/>
              <a:t>reate (</a:t>
            </a:r>
            <a:r>
              <a:rPr lang="bg-BG" dirty="0"/>
              <a:t>Създаване)</a:t>
            </a:r>
            <a:endParaRPr lang="en-US" dirty="0"/>
          </a:p>
          <a:p>
            <a:r>
              <a:rPr lang="en-GB" b="1" dirty="0">
                <a:solidFill>
                  <a:schemeClr val="bg1"/>
                </a:solidFill>
              </a:rPr>
              <a:t>R</a:t>
            </a:r>
            <a:r>
              <a:rPr lang="en-GB" dirty="0"/>
              <a:t>ead (</a:t>
            </a:r>
            <a:r>
              <a:rPr lang="bg-BG" dirty="0"/>
              <a:t>Четене)</a:t>
            </a:r>
            <a:endParaRPr lang="en-US" dirty="0"/>
          </a:p>
          <a:p>
            <a:r>
              <a:rPr lang="en-GB" b="1" dirty="0">
                <a:solidFill>
                  <a:schemeClr val="bg1"/>
                </a:solidFill>
              </a:rPr>
              <a:t>U</a:t>
            </a:r>
            <a:r>
              <a:rPr lang="en-GB" dirty="0"/>
              <a:t>pdate (</a:t>
            </a:r>
            <a:r>
              <a:rPr lang="bg-BG" dirty="0"/>
              <a:t>Актуализиране)</a:t>
            </a:r>
            <a:endParaRPr lang="en-US" dirty="0"/>
          </a:p>
          <a:p>
            <a:r>
              <a:rPr lang="en-GB" b="1" dirty="0">
                <a:solidFill>
                  <a:schemeClr val="bg1"/>
                </a:solidFill>
              </a:rPr>
              <a:t>D</a:t>
            </a:r>
            <a:r>
              <a:rPr lang="en-GB" dirty="0"/>
              <a:t>elete (</a:t>
            </a:r>
            <a:r>
              <a:rPr lang="bg-BG" dirty="0"/>
              <a:t>Изтриване)</a:t>
            </a:r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е </a:t>
            </a:r>
            <a:r>
              <a:rPr lang="en-BG" dirty="0"/>
              <a:t>CRUD</a:t>
            </a:r>
            <a:r>
              <a:rPr lang="bg-BG" dirty="0"/>
              <a:t>?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51BC785-824C-7B8A-D75D-AFC6F56A57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6000" y="1359000"/>
            <a:ext cx="6738465" cy="497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226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Визуализиране на форма за редактиране</a:t>
            </a:r>
            <a:endParaRPr lang="en-BG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9BC6CAE-D957-A61C-8CAB-24768F49A252}"/>
              </a:ext>
            </a:extLst>
          </p:cNvPr>
          <p:cNvSpPr txBox="1">
            <a:spLocks/>
          </p:cNvSpPr>
          <p:nvPr/>
        </p:nvSpPr>
        <p:spPr>
          <a:xfrm>
            <a:off x="196923" y="1206979"/>
            <a:ext cx="11818096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3000" dirty="0"/>
              <a:t>Добавяме метод-обработчик в </a:t>
            </a:r>
            <a:r>
              <a:rPr lang="bg-BG" sz="3000" b="1" dirty="0"/>
              <a:t>основната форма </a:t>
            </a:r>
            <a:r>
              <a:rPr lang="bg-BG" sz="3000" dirty="0"/>
              <a:t>за </a:t>
            </a:r>
            <a:r>
              <a:rPr lang="bg-BG" sz="3000" b="1" dirty="0">
                <a:solidFill>
                  <a:schemeClr val="bg1"/>
                </a:solidFill>
              </a:rPr>
              <a:t>визуализиране</a:t>
            </a:r>
            <a:r>
              <a:rPr lang="bg-BG" sz="3000" dirty="0"/>
              <a:t> на </a:t>
            </a:r>
            <a:r>
              <a:rPr lang="en-US" sz="3000" b="1" dirty="0">
                <a:solidFill>
                  <a:schemeClr val="bg1"/>
                </a:solidFill>
              </a:rPr>
              <a:t>FormEditTown</a:t>
            </a:r>
          </a:p>
          <a:p>
            <a:endParaRPr lang="bg-BG" sz="26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05993C-C45E-30E7-E2FA-E5412EAE1866}"/>
              </a:ext>
            </a:extLst>
          </p:cNvPr>
          <p:cNvSpPr txBox="1">
            <a:spLocks/>
          </p:cNvSpPr>
          <p:nvPr/>
        </p:nvSpPr>
        <p:spPr>
          <a:xfrm>
            <a:off x="664340" y="3011310"/>
            <a:ext cx="11330737" cy="2554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600" b="1" noProof="1">
                <a:latin typeface="Consolas" panose="020B0609020204030204" pitchFamily="49" charset="0"/>
              </a:rPr>
              <a:t>private void buttonShowFormEditTown_Click(object sender, EventArgs e)</a:t>
            </a:r>
          </a:p>
          <a:p>
            <a:pPr>
              <a:lnSpc>
                <a:spcPct val="100000"/>
              </a:lnSpc>
            </a:pPr>
            <a:r>
              <a:rPr lang="en-GB" sz="1600" b="1" noProof="1"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GB" sz="1600" b="1" noProof="1">
                <a:latin typeface="Consolas" panose="020B0609020204030204" pitchFamily="49" charset="0"/>
              </a:rPr>
              <a:t>    using (FormEditTown formEditTown = </a:t>
            </a:r>
            <a:r>
              <a:rPr lang="en-GB" sz="1600" b="1" noProof="1">
                <a:solidFill>
                  <a:schemeClr val="bg1"/>
                </a:solidFill>
                <a:latin typeface="Consolas" panose="020B0609020204030204" pitchFamily="49" charset="0"/>
              </a:rPr>
              <a:t>new FormEditTown((Town)townBindingSource.Current)</a:t>
            </a:r>
            <a:r>
              <a:rPr lang="en-GB" sz="1600" b="1" noProof="1"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GB" sz="1600" b="1" noProof="1">
                <a:latin typeface="Consolas" panose="020B0609020204030204" pitchFamily="49" charset="0"/>
              </a:rPr>
              <a:t>    {</a:t>
            </a:r>
          </a:p>
          <a:p>
            <a:pPr>
              <a:lnSpc>
                <a:spcPct val="100000"/>
              </a:lnSpc>
            </a:pPr>
            <a:r>
              <a:rPr lang="en-GB" sz="1600" b="1" noProof="1">
                <a:latin typeface="Consolas" panose="020B0609020204030204" pitchFamily="49" charset="0"/>
              </a:rPr>
              <a:t>        if (formEditTown.</a:t>
            </a:r>
            <a:r>
              <a:rPr lang="en-GB" sz="1600" b="1" noProof="1">
                <a:solidFill>
                  <a:schemeClr val="bg1"/>
                </a:solidFill>
                <a:latin typeface="Consolas" panose="020B0609020204030204" pitchFamily="49" charset="0"/>
              </a:rPr>
              <a:t>ShowDialog() </a:t>
            </a:r>
            <a:r>
              <a:rPr lang="en-GB" sz="1600" b="1" noProof="1">
                <a:latin typeface="Consolas" panose="020B0609020204030204" pitchFamily="49" charset="0"/>
              </a:rPr>
              <a:t>== DialogResult.OK)</a:t>
            </a:r>
          </a:p>
          <a:p>
            <a:pPr>
              <a:lnSpc>
                <a:spcPct val="100000"/>
              </a:lnSpc>
            </a:pPr>
            <a:r>
              <a:rPr lang="en-GB" sz="1600" b="1" noProof="1">
                <a:latin typeface="Consolas" panose="020B0609020204030204" pitchFamily="49" charset="0"/>
              </a:rPr>
              <a:t>        {</a:t>
            </a:r>
          </a:p>
          <a:p>
            <a:pPr>
              <a:lnSpc>
                <a:spcPct val="100000"/>
              </a:lnSpc>
            </a:pPr>
            <a:r>
              <a:rPr lang="en-GB" sz="1600" b="1" noProof="1">
                <a:latin typeface="Consolas" panose="020B0609020204030204" pitchFamily="49" charset="0"/>
              </a:rPr>
              <a:t>            </a:t>
            </a:r>
            <a:r>
              <a:rPr lang="en-GB" sz="1600" b="1" noProof="1">
                <a:solidFill>
                  <a:schemeClr val="bg1"/>
                </a:solidFill>
                <a:latin typeface="Consolas" panose="020B0609020204030204" pitchFamily="49" charset="0"/>
              </a:rPr>
              <a:t>townBindingSource.DataSource </a:t>
            </a:r>
            <a:r>
              <a:rPr lang="en-GB" sz="1600" b="1" noProof="1">
                <a:latin typeface="Consolas" panose="020B0609020204030204" pitchFamily="49" charset="0"/>
              </a:rPr>
              <a:t>= </a:t>
            </a:r>
            <a:r>
              <a:rPr lang="en-GB" sz="1600" b="1" noProof="1">
                <a:solidFill>
                  <a:schemeClr val="bg1"/>
                </a:solidFill>
                <a:latin typeface="Consolas" panose="020B0609020204030204" pitchFamily="49" charset="0"/>
              </a:rPr>
              <a:t>dbContext.Towns.ToList()</a:t>
            </a:r>
            <a:r>
              <a:rPr lang="en-GB" sz="1600" b="1" noProof="1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GB" sz="1600" b="1" noProof="1">
                <a:latin typeface="Consolas" panose="020B0609020204030204" pitchFamily="49" charset="0"/>
              </a:rPr>
              <a:t>        }</a:t>
            </a:r>
          </a:p>
          <a:p>
            <a:pPr>
              <a:lnSpc>
                <a:spcPct val="100000"/>
              </a:lnSpc>
            </a:pPr>
            <a:r>
              <a:rPr lang="en-GB" sz="1600" b="1" noProof="1">
                <a:latin typeface="Consolas" panose="020B0609020204030204" pitchFamily="49" charset="0"/>
              </a:rPr>
              <a:t>    }</a:t>
            </a:r>
          </a:p>
          <a:p>
            <a:pPr>
              <a:lnSpc>
                <a:spcPct val="100000"/>
              </a:lnSpc>
            </a:pPr>
            <a:r>
              <a:rPr lang="en-GB" sz="1600" b="1" noProof="1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E07568A3-6420-46FE-70D0-5AC34FF974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25565" y="2341911"/>
            <a:ext cx="3402672" cy="442648"/>
          </a:xfrm>
          <a:prstGeom prst="wedgeRoundRectCallout">
            <a:avLst>
              <a:gd name="adj1" fmla="val 4843"/>
              <a:gd name="adj2" fmla="val 18110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000" b="1" noProof="1">
                <a:solidFill>
                  <a:schemeClr val="bg2"/>
                </a:solidFill>
              </a:rPr>
              <a:t>Подаваме </a:t>
            </a:r>
            <a:r>
              <a:rPr lang="bg-BG" sz="2000" b="1" noProof="1">
                <a:solidFill>
                  <a:schemeClr val="accent1"/>
                </a:solidFill>
              </a:rPr>
              <a:t>текущия</a:t>
            </a:r>
            <a:r>
              <a:rPr lang="bg-BG" sz="2000" b="1" noProof="1">
                <a:solidFill>
                  <a:schemeClr val="bg2"/>
                </a:solidFill>
              </a:rPr>
              <a:t> елемент</a:t>
            </a:r>
            <a:endParaRPr lang="en-US" sz="2000" b="1" noProof="1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9899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6220598" cy="5528766"/>
          </a:xfrm>
        </p:spPr>
        <p:txBody>
          <a:bodyPr/>
          <a:lstStyle/>
          <a:p>
            <a:r>
              <a:rPr lang="bg-BG" sz="3200" dirty="0"/>
              <a:t>Добавяме </a:t>
            </a:r>
            <a:r>
              <a:rPr lang="bg-BG" sz="3200" b="1" dirty="0">
                <a:solidFill>
                  <a:schemeClr val="bg1"/>
                </a:solidFill>
              </a:rPr>
              <a:t>компоненти</a:t>
            </a:r>
            <a:r>
              <a:rPr lang="bg-BG" sz="3200" dirty="0"/>
              <a:t> за </a:t>
            </a:r>
            <a:r>
              <a:rPr lang="bg-BG" sz="3200" b="1" dirty="0">
                <a:solidFill>
                  <a:schemeClr val="bg1"/>
                </a:solidFill>
              </a:rPr>
              <a:t>изтриване</a:t>
            </a:r>
            <a:r>
              <a:rPr lang="bg-BG" sz="3200" dirty="0"/>
              <a:t> на </a:t>
            </a:r>
            <a:r>
              <a:rPr lang="bg-BG" sz="3200" b="1" dirty="0"/>
              <a:t>съществуващ запис</a:t>
            </a:r>
          </a:p>
          <a:p>
            <a:r>
              <a:rPr lang="bg-BG" sz="3200" dirty="0"/>
              <a:t>Променяме</a:t>
            </a:r>
            <a:r>
              <a:rPr lang="bg-BG" sz="3200" b="1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заглавията</a:t>
            </a:r>
            <a:r>
              <a:rPr lang="bg-BG" sz="3200" b="1" dirty="0"/>
              <a:t> </a:t>
            </a:r>
            <a:r>
              <a:rPr lang="bg-BG" sz="3200" dirty="0"/>
              <a:t>и</a:t>
            </a:r>
            <a:r>
              <a:rPr lang="bg-BG" sz="3200" b="1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имената</a:t>
            </a:r>
            <a:endParaRPr lang="en-US" sz="3200" b="1" dirty="0">
              <a:solidFill>
                <a:schemeClr val="bg1"/>
              </a:solidFill>
            </a:endParaRPr>
          </a:p>
          <a:p>
            <a:pPr lvl="1"/>
            <a:r>
              <a:rPr lang="en-US" sz="3000" b="1" dirty="0"/>
              <a:t>label1</a:t>
            </a:r>
            <a:r>
              <a:rPr lang="en-US" sz="3000" dirty="0"/>
              <a:t> -&gt; </a:t>
            </a:r>
            <a:r>
              <a:rPr lang="en-US" sz="3000" b="1" dirty="0"/>
              <a:t>labelConfirmDelete</a:t>
            </a:r>
          </a:p>
          <a:p>
            <a:pPr lvl="1"/>
            <a:r>
              <a:rPr lang="en-US" sz="3000" b="1" dirty="0"/>
              <a:t>button1</a:t>
            </a:r>
            <a:r>
              <a:rPr lang="en-US" sz="3000" dirty="0"/>
              <a:t> -&gt; </a:t>
            </a:r>
            <a:r>
              <a:rPr lang="en-US" sz="3000" b="1" dirty="0"/>
              <a:t>buttonConfirmDelete</a:t>
            </a:r>
          </a:p>
          <a:p>
            <a:pPr lvl="1"/>
            <a:r>
              <a:rPr lang="en-US" sz="3000" b="1" dirty="0"/>
              <a:t>button2</a:t>
            </a:r>
            <a:r>
              <a:rPr lang="en-US" sz="3000" dirty="0"/>
              <a:t> -&gt; </a:t>
            </a:r>
            <a:r>
              <a:rPr lang="en-US" sz="3000" b="1" dirty="0"/>
              <a:t>buttonCancelDelete</a:t>
            </a:r>
            <a:endParaRPr lang="en-BG" sz="30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Добавяне на компоненти за изтриване</a:t>
            </a:r>
            <a:endParaRPr lang="en-BG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9BC6CAE-D957-A61C-8CAB-24768F49A252}"/>
              </a:ext>
            </a:extLst>
          </p:cNvPr>
          <p:cNvSpPr txBox="1">
            <a:spLocks/>
          </p:cNvSpPr>
          <p:nvPr/>
        </p:nvSpPr>
        <p:spPr>
          <a:xfrm>
            <a:off x="196923" y="1206979"/>
            <a:ext cx="11818096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bg-BG" sz="2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52F6CC6-D808-97E9-0DF2-440133665A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3980" y="2529000"/>
            <a:ext cx="5739796" cy="2250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178385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Модална форма за изтриване на ред в таблица</a:t>
            </a:r>
            <a:endParaRPr lang="en-BG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9BC6CAE-D957-A61C-8CAB-24768F49A252}"/>
              </a:ext>
            </a:extLst>
          </p:cNvPr>
          <p:cNvSpPr txBox="1">
            <a:spLocks/>
          </p:cNvSpPr>
          <p:nvPr/>
        </p:nvSpPr>
        <p:spPr>
          <a:xfrm>
            <a:off x="196922" y="1206979"/>
            <a:ext cx="11818095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3200" dirty="0"/>
              <a:t>Задаваме </a:t>
            </a:r>
            <a:r>
              <a:rPr lang="en-US" sz="3200" b="1" dirty="0">
                <a:solidFill>
                  <a:schemeClr val="bg1"/>
                </a:solidFill>
              </a:rPr>
              <a:t>Dialog Result = OK </a:t>
            </a:r>
            <a:r>
              <a:rPr lang="bg-BG" sz="3200" dirty="0"/>
              <a:t>при </a:t>
            </a:r>
            <a:r>
              <a:rPr lang="bg-BG" sz="3200" b="1" dirty="0"/>
              <a:t>бутона</a:t>
            </a:r>
            <a:r>
              <a:rPr lang="bg-BG" sz="3200" dirty="0"/>
              <a:t> за </a:t>
            </a:r>
            <a:r>
              <a:rPr lang="bg-BG" sz="3200" b="1" dirty="0"/>
              <a:t>изтриване</a:t>
            </a:r>
            <a:r>
              <a:rPr lang="bg-BG" sz="3200" dirty="0"/>
              <a:t> на съществуващ град</a:t>
            </a:r>
            <a:endParaRPr lang="bg-BG" sz="2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B3DD2C9-065B-D06D-B03B-1F593AFAFD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579126" y="2619000"/>
            <a:ext cx="5053685" cy="375906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323362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2800" dirty="0"/>
              <a:t>Добавяме </a:t>
            </a:r>
            <a:r>
              <a:rPr lang="bg-BG" sz="2800" b="1" dirty="0">
                <a:solidFill>
                  <a:schemeClr val="bg1"/>
                </a:solidFill>
              </a:rPr>
              <a:t>методи-обработчици</a:t>
            </a:r>
            <a:r>
              <a:rPr lang="bg-BG" sz="2800" dirty="0"/>
              <a:t> на </a:t>
            </a:r>
            <a:r>
              <a:rPr lang="bg-BG" sz="2800" b="1" dirty="0"/>
              <a:t>бутоните</a:t>
            </a:r>
          </a:p>
          <a:p>
            <a:pPr lvl="1"/>
            <a:r>
              <a:rPr lang="en-US" sz="2400" b="1" dirty="0"/>
              <a:t>buttonConfirmDelete_Click</a:t>
            </a:r>
          </a:p>
          <a:p>
            <a:pPr lvl="1"/>
            <a:r>
              <a:rPr lang="en-US" sz="2400" b="1" dirty="0"/>
              <a:t>buttonCancelDelete_Click</a:t>
            </a:r>
            <a:endParaRPr lang="bg-BG" sz="2400" b="1" dirty="0"/>
          </a:p>
          <a:p>
            <a:pPr lvl="1"/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Изтриване на ред в таблица</a:t>
            </a:r>
            <a:endParaRPr lang="en-BG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9BC6CAE-D957-A61C-8CAB-24768F49A252}"/>
              </a:ext>
            </a:extLst>
          </p:cNvPr>
          <p:cNvSpPr txBox="1">
            <a:spLocks/>
          </p:cNvSpPr>
          <p:nvPr/>
        </p:nvSpPr>
        <p:spPr>
          <a:xfrm>
            <a:off x="196923" y="1206979"/>
            <a:ext cx="11818096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bg-BG" sz="2600" dirty="0"/>
          </a:p>
          <a:p>
            <a:endParaRPr lang="bg-BG" sz="26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847B68-8C43-00E3-BDEA-777E60783169}"/>
              </a:ext>
            </a:extLst>
          </p:cNvPr>
          <p:cNvSpPr txBox="1">
            <a:spLocks/>
          </p:cNvSpPr>
          <p:nvPr/>
        </p:nvSpPr>
        <p:spPr>
          <a:xfrm>
            <a:off x="516001" y="2960870"/>
            <a:ext cx="11237029" cy="34778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private void buttonConfirmDelete_Click(object sender, EventArgs e)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   this.dbContext.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Towns.Remove(this.town)</a:t>
            </a:r>
            <a:r>
              <a:rPr lang="en-US" sz="2000" b="1" noProof="1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   this.dbContext.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SaveChanges()</a:t>
            </a:r>
            <a:r>
              <a:rPr lang="en-US" sz="2000" b="1" noProof="1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   this.Close();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100000"/>
              </a:lnSpc>
            </a:pPr>
            <a:endParaRPr lang="en-US" sz="2000" b="1" noProof="1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private void buttonCancelDelete_Click(object sender, EventArgs e)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   this.Close();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46360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000" dirty="0"/>
              <a:t>Добавяме метод-обработчик в </a:t>
            </a:r>
            <a:r>
              <a:rPr lang="bg-BG" sz="3000" b="1" dirty="0"/>
              <a:t>основната форма </a:t>
            </a:r>
            <a:r>
              <a:rPr lang="bg-BG" sz="3000" dirty="0"/>
              <a:t>за </a:t>
            </a:r>
            <a:r>
              <a:rPr lang="bg-BG" sz="3000" b="1" dirty="0">
                <a:solidFill>
                  <a:schemeClr val="bg1"/>
                </a:solidFill>
              </a:rPr>
              <a:t>визуализиране</a:t>
            </a:r>
            <a:r>
              <a:rPr lang="bg-BG" sz="3000" dirty="0"/>
              <a:t> на </a:t>
            </a:r>
            <a:r>
              <a:rPr lang="en-US" sz="3000" b="1" dirty="0">
                <a:solidFill>
                  <a:schemeClr val="bg1"/>
                </a:solidFill>
              </a:rPr>
              <a:t>FormDeleteTown</a:t>
            </a:r>
            <a:endParaRPr lang="bg-BG" sz="3000" b="1" dirty="0">
              <a:solidFill>
                <a:schemeClr val="bg1"/>
              </a:solidFill>
            </a:endParaRPr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Визуализиране на форма за изтриване</a:t>
            </a:r>
            <a:endParaRPr lang="en-BG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9BC6CAE-D957-A61C-8CAB-24768F49A252}"/>
              </a:ext>
            </a:extLst>
          </p:cNvPr>
          <p:cNvSpPr txBox="1">
            <a:spLocks/>
          </p:cNvSpPr>
          <p:nvPr/>
        </p:nvSpPr>
        <p:spPr>
          <a:xfrm>
            <a:off x="196923" y="1206979"/>
            <a:ext cx="11818096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bg-BG" sz="26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47E24B-AB4F-4777-093A-11D118B4D7E4}"/>
              </a:ext>
            </a:extLst>
          </p:cNvPr>
          <p:cNvSpPr txBox="1">
            <a:spLocks/>
          </p:cNvSpPr>
          <p:nvPr/>
        </p:nvSpPr>
        <p:spPr>
          <a:xfrm>
            <a:off x="561000" y="3004143"/>
            <a:ext cx="11171346" cy="280076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600" b="1" noProof="1">
                <a:latin typeface="Consolas" panose="020B0609020204030204" pitchFamily="49" charset="0"/>
              </a:rPr>
              <a:t> private void buttonShowFormDeleteTown_Click(object sender, EventArgs e)</a:t>
            </a:r>
          </a:p>
          <a:p>
            <a:pPr>
              <a:lnSpc>
                <a:spcPct val="100000"/>
              </a:lnSpc>
            </a:pPr>
            <a:r>
              <a:rPr lang="en-GB" sz="1600" b="1" noProof="1">
                <a:latin typeface="Consolas" panose="020B0609020204030204" pitchFamily="49" charset="0"/>
              </a:rPr>
              <a:t> {</a:t>
            </a:r>
          </a:p>
          <a:p>
            <a:pPr>
              <a:lnSpc>
                <a:spcPct val="100000"/>
              </a:lnSpc>
            </a:pPr>
            <a:r>
              <a:rPr lang="en-GB" sz="1600" b="1" noProof="1">
                <a:latin typeface="Consolas" panose="020B0609020204030204" pitchFamily="49" charset="0"/>
              </a:rPr>
              <a:t>     using (FormDeleteTown formDeleteTown = </a:t>
            </a:r>
            <a:r>
              <a:rPr lang="en-GB" sz="1600" b="1" noProof="1">
                <a:solidFill>
                  <a:schemeClr val="bg1"/>
                </a:solidFill>
                <a:latin typeface="Consolas" panose="020B0609020204030204" pitchFamily="49" charset="0"/>
              </a:rPr>
              <a:t>new FormDeleteTown((Town)townBindingSource.Current)</a:t>
            </a:r>
            <a:r>
              <a:rPr lang="en-GB" sz="1600" b="1" noProof="1"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GB" sz="1600" b="1" noProof="1">
                <a:latin typeface="Consolas" panose="020B0609020204030204" pitchFamily="49" charset="0"/>
              </a:rPr>
              <a:t>     {</a:t>
            </a:r>
          </a:p>
          <a:p>
            <a:pPr>
              <a:lnSpc>
                <a:spcPct val="100000"/>
              </a:lnSpc>
            </a:pPr>
            <a:r>
              <a:rPr lang="en-GB" sz="1600" b="1" noProof="1">
                <a:latin typeface="Consolas" panose="020B0609020204030204" pitchFamily="49" charset="0"/>
              </a:rPr>
              <a:t>         if (formDeleteTown.</a:t>
            </a:r>
            <a:r>
              <a:rPr lang="en-GB" sz="1600" b="1" noProof="1">
                <a:solidFill>
                  <a:schemeClr val="bg1"/>
                </a:solidFill>
                <a:latin typeface="Consolas" panose="020B0609020204030204" pitchFamily="49" charset="0"/>
              </a:rPr>
              <a:t>ShowDialog()</a:t>
            </a:r>
            <a:r>
              <a:rPr lang="en-GB" sz="1600" b="1" noProof="1">
                <a:latin typeface="Consolas" panose="020B0609020204030204" pitchFamily="49" charset="0"/>
              </a:rPr>
              <a:t> == DialogResult.OK)</a:t>
            </a:r>
          </a:p>
          <a:p>
            <a:pPr>
              <a:lnSpc>
                <a:spcPct val="100000"/>
              </a:lnSpc>
            </a:pPr>
            <a:r>
              <a:rPr lang="en-GB" sz="1600" b="1" noProof="1">
                <a:latin typeface="Consolas" panose="020B0609020204030204" pitchFamily="49" charset="0"/>
              </a:rPr>
              <a:t>         {</a:t>
            </a:r>
          </a:p>
          <a:p>
            <a:pPr>
              <a:lnSpc>
                <a:spcPct val="100000"/>
              </a:lnSpc>
            </a:pPr>
            <a:r>
              <a:rPr lang="en-GB" sz="1600" b="1" noProof="1">
                <a:latin typeface="Consolas" panose="020B0609020204030204" pitchFamily="49" charset="0"/>
              </a:rPr>
              <a:t>             townBindingSource.</a:t>
            </a:r>
            <a:r>
              <a:rPr lang="en-GB" sz="1600" b="1" noProof="1">
                <a:solidFill>
                  <a:schemeClr val="bg1"/>
                </a:solidFill>
                <a:latin typeface="Consolas" panose="020B0609020204030204" pitchFamily="49" charset="0"/>
              </a:rPr>
              <a:t>RemoveCurrent()</a:t>
            </a:r>
            <a:r>
              <a:rPr lang="en-GB" sz="1600" b="1" noProof="1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GB" sz="1600" b="1" noProof="1">
                <a:latin typeface="Consolas" panose="020B0609020204030204" pitchFamily="49" charset="0"/>
              </a:rPr>
              <a:t>             </a:t>
            </a:r>
            <a:r>
              <a:rPr lang="en-GB" sz="1600" b="1" noProof="1">
                <a:solidFill>
                  <a:schemeClr val="bg1"/>
                </a:solidFill>
                <a:latin typeface="Consolas" panose="020B0609020204030204" pitchFamily="49" charset="0"/>
              </a:rPr>
              <a:t>townBindingSource.DataSource </a:t>
            </a:r>
            <a:r>
              <a:rPr lang="en-GB" sz="1600" b="1" noProof="1">
                <a:latin typeface="Consolas" panose="020B0609020204030204" pitchFamily="49" charset="0"/>
              </a:rPr>
              <a:t>= </a:t>
            </a:r>
            <a:r>
              <a:rPr lang="en-GB" sz="1600" b="1" noProof="1">
                <a:solidFill>
                  <a:schemeClr val="bg1"/>
                </a:solidFill>
                <a:latin typeface="Consolas" panose="020B0609020204030204" pitchFamily="49" charset="0"/>
              </a:rPr>
              <a:t>dbContext.Towns.ToList()</a:t>
            </a:r>
            <a:r>
              <a:rPr lang="en-GB" sz="1600" b="1" noProof="1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GB" sz="1600" b="1" noProof="1">
                <a:latin typeface="Consolas" panose="020B0609020204030204" pitchFamily="49" charset="0"/>
              </a:rPr>
              <a:t>         }</a:t>
            </a:r>
          </a:p>
          <a:p>
            <a:pPr>
              <a:lnSpc>
                <a:spcPct val="100000"/>
              </a:lnSpc>
            </a:pPr>
            <a:r>
              <a:rPr lang="en-GB" sz="1600" b="1" noProof="1">
                <a:latin typeface="Consolas" panose="020B0609020204030204" pitchFamily="49" charset="0"/>
              </a:rPr>
              <a:t>     }</a:t>
            </a:r>
          </a:p>
          <a:p>
            <a:pPr>
              <a:lnSpc>
                <a:spcPct val="100000"/>
              </a:lnSpc>
            </a:pPr>
            <a:r>
              <a:rPr lang="en-GB" sz="1600" b="1" noProof="1">
                <a:latin typeface="Consolas" panose="020B0609020204030204" pitchFamily="49" charset="0"/>
              </a:rPr>
              <a:t> }</a:t>
            </a:r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17E30EC0-CB4E-6507-1B6A-B2253204C1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91000" y="5236527"/>
            <a:ext cx="3825000" cy="442648"/>
          </a:xfrm>
          <a:prstGeom prst="wedgeRoundRectCallout">
            <a:avLst>
              <a:gd name="adj1" fmla="val -36025"/>
              <a:gd name="adj2" fmla="val -16755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000" b="1" noProof="1">
                <a:solidFill>
                  <a:schemeClr val="bg2"/>
                </a:solidFill>
              </a:rPr>
              <a:t>Премахваме </a:t>
            </a:r>
            <a:r>
              <a:rPr lang="bg-BG" sz="2000" b="1" noProof="1">
                <a:solidFill>
                  <a:schemeClr val="accent1"/>
                </a:solidFill>
              </a:rPr>
              <a:t>текущия</a:t>
            </a:r>
            <a:r>
              <a:rPr lang="bg-BG" sz="2000" b="1" noProof="1">
                <a:solidFill>
                  <a:schemeClr val="bg2"/>
                </a:solidFill>
              </a:rPr>
              <a:t> елемент</a:t>
            </a:r>
            <a:endParaRPr lang="en-US" sz="2000" b="1" noProof="1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2244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Пускаме приложението с </a:t>
            </a:r>
            <a:r>
              <a:rPr lang="en-US" b="1" dirty="0">
                <a:solidFill>
                  <a:schemeClr val="bg1"/>
                </a:solidFill>
              </a:rPr>
              <a:t>[Ctrl + F5]</a:t>
            </a:r>
            <a:endParaRPr lang="bg-BG" b="1" dirty="0">
              <a:solidFill>
                <a:schemeClr val="bg1"/>
              </a:solidFill>
            </a:endParaRPr>
          </a:p>
          <a:p>
            <a:r>
              <a:rPr lang="bg-BG" b="1" dirty="0">
                <a:solidFill>
                  <a:schemeClr val="bg1"/>
                </a:solidFill>
              </a:rPr>
              <a:t>Добавяме</a:t>
            </a:r>
            <a:r>
              <a:rPr lang="bg-BG" dirty="0"/>
              <a:t> нов</a:t>
            </a:r>
            <a:r>
              <a:rPr lang="bg-BG" b="1" dirty="0">
                <a:solidFill>
                  <a:schemeClr val="bg1"/>
                </a:solidFill>
              </a:rPr>
              <a:t> град</a:t>
            </a:r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Резултат (</a:t>
            </a:r>
            <a:r>
              <a:rPr lang="en-US" dirty="0"/>
              <a:t>1)</a:t>
            </a:r>
            <a:endParaRPr lang="en-BG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9BC6CAE-D957-A61C-8CAB-24768F49A252}"/>
              </a:ext>
            </a:extLst>
          </p:cNvPr>
          <p:cNvSpPr txBox="1">
            <a:spLocks/>
          </p:cNvSpPr>
          <p:nvPr/>
        </p:nvSpPr>
        <p:spPr>
          <a:xfrm>
            <a:off x="196923" y="1206979"/>
            <a:ext cx="11818096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bg-BG" sz="2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E0C273D-0F13-F9A1-CC77-162478F403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85" y="3024000"/>
            <a:ext cx="4279900" cy="29083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FA5024F-B292-8F85-7CD6-D7E4CB5C12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4420" y="3024000"/>
            <a:ext cx="4279900" cy="29083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0" name="Arrow: Right 10">
            <a:extLst>
              <a:ext uri="{FF2B5EF4-FFF2-40B4-BE49-F238E27FC236}">
                <a16:creationId xmlns:a16="http://schemas.microsoft.com/office/drawing/2014/main" id="{EA8E49B4-A80B-0800-04D4-25697BFD4B94}"/>
              </a:ext>
            </a:extLst>
          </p:cNvPr>
          <p:cNvSpPr/>
          <p:nvPr/>
        </p:nvSpPr>
        <p:spPr>
          <a:xfrm>
            <a:off x="5580732" y="4128686"/>
            <a:ext cx="1024441" cy="69892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43203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b="1" dirty="0">
                <a:solidFill>
                  <a:schemeClr val="bg1"/>
                </a:solidFill>
              </a:rPr>
              <a:t>Редактираме</a:t>
            </a:r>
            <a:r>
              <a:rPr lang="bg-BG" dirty="0"/>
              <a:t> съществуващ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bg-BG" b="1" dirty="0"/>
              <a:t>град</a:t>
            </a:r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Резултат</a:t>
            </a:r>
            <a:r>
              <a:rPr lang="en-US" dirty="0"/>
              <a:t> (2)</a:t>
            </a:r>
            <a:endParaRPr lang="en-BG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9BC6CAE-D957-A61C-8CAB-24768F49A252}"/>
              </a:ext>
            </a:extLst>
          </p:cNvPr>
          <p:cNvSpPr txBox="1">
            <a:spLocks/>
          </p:cNvSpPr>
          <p:nvPr/>
        </p:nvSpPr>
        <p:spPr>
          <a:xfrm>
            <a:off x="196923" y="1206979"/>
            <a:ext cx="11818096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bg-BG" sz="2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4322945-1562-8F44-204D-F4D83852E4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000" y="2498162"/>
            <a:ext cx="4356100" cy="29464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4ACDBBE-4E9F-FC4D-2DF9-13B70D2DC7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4902" y="2498162"/>
            <a:ext cx="4356100" cy="29464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5" name="Arrow: Right 10">
            <a:extLst>
              <a:ext uri="{FF2B5EF4-FFF2-40B4-BE49-F238E27FC236}">
                <a16:creationId xmlns:a16="http://schemas.microsoft.com/office/drawing/2014/main" id="{E9096291-6001-8F2A-673F-29F4AC24E873}"/>
              </a:ext>
            </a:extLst>
          </p:cNvPr>
          <p:cNvSpPr/>
          <p:nvPr/>
        </p:nvSpPr>
        <p:spPr>
          <a:xfrm>
            <a:off x="5583779" y="3621898"/>
            <a:ext cx="1024441" cy="69892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3860044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b="1" dirty="0">
                <a:solidFill>
                  <a:schemeClr val="bg1"/>
                </a:solidFill>
              </a:rPr>
              <a:t>Изтриваме</a:t>
            </a:r>
            <a:r>
              <a:rPr lang="bg-BG" dirty="0"/>
              <a:t> съществуващ </a:t>
            </a:r>
            <a:r>
              <a:rPr lang="bg-BG" b="1" dirty="0"/>
              <a:t>град</a:t>
            </a:r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Резултат</a:t>
            </a:r>
            <a:r>
              <a:rPr lang="en-US" dirty="0"/>
              <a:t> (</a:t>
            </a:r>
            <a:r>
              <a:rPr lang="bg-BG" dirty="0"/>
              <a:t>3</a:t>
            </a:r>
            <a:r>
              <a:rPr lang="en-US" dirty="0"/>
              <a:t>)</a:t>
            </a:r>
            <a:endParaRPr lang="en-BG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9BC6CAE-D957-A61C-8CAB-24768F49A252}"/>
              </a:ext>
            </a:extLst>
          </p:cNvPr>
          <p:cNvSpPr txBox="1">
            <a:spLocks/>
          </p:cNvSpPr>
          <p:nvPr/>
        </p:nvSpPr>
        <p:spPr>
          <a:xfrm>
            <a:off x="196923" y="1206979"/>
            <a:ext cx="11818096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bg-BG" sz="2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DA5ADB5-5332-2C88-1B1E-FAD5627A48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366" y="2498162"/>
            <a:ext cx="4356100" cy="29464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7BBF3E0-B37D-EC90-D827-373733EF71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4745" y="2498162"/>
            <a:ext cx="4356100" cy="29464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5" name="Arrow: Right 10">
            <a:extLst>
              <a:ext uri="{FF2B5EF4-FFF2-40B4-BE49-F238E27FC236}">
                <a16:creationId xmlns:a16="http://schemas.microsoft.com/office/drawing/2014/main" id="{3244749D-D729-0D01-0C66-9A7D32904DBE}"/>
              </a:ext>
            </a:extLst>
          </p:cNvPr>
          <p:cNvSpPr/>
          <p:nvPr/>
        </p:nvSpPr>
        <p:spPr>
          <a:xfrm>
            <a:off x="5583385" y="3621898"/>
            <a:ext cx="1024441" cy="69892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937960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2628" y="1362922"/>
            <a:ext cx="11560402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7" y="1676785"/>
            <a:ext cx="10826670" cy="4830215"/>
          </a:xfrm>
        </p:spPr>
        <p:txBody>
          <a:bodyPr>
            <a:normAutofit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marL="360363" indent="-360363" fontAlgn="base">
              <a:buClr>
                <a:schemeClr val="bg2"/>
              </a:buClr>
            </a:pPr>
            <a:r>
              <a:rPr lang="en-GB" sz="3200" b="1" dirty="0">
                <a:solidFill>
                  <a:schemeClr val="accent1"/>
                </a:solidFill>
              </a:rPr>
              <a:t>CRUD</a:t>
            </a:r>
            <a:r>
              <a:rPr lang="en-GB" sz="3200" dirty="0"/>
              <a:t> </a:t>
            </a:r>
            <a:r>
              <a:rPr lang="bg-BG" sz="3200" dirty="0"/>
              <a:t>операции ​с </a:t>
            </a:r>
            <a:r>
              <a:rPr lang="en-GB" sz="3200" b="1" dirty="0"/>
              <a:t>Entity Framework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en-GB" sz="3000" b="1" dirty="0">
                <a:solidFill>
                  <a:schemeClr val="bg2"/>
                </a:solidFill>
              </a:rPr>
              <a:t>EF</a:t>
            </a:r>
            <a:r>
              <a:rPr lang="en-GB" sz="3000" dirty="0">
                <a:solidFill>
                  <a:schemeClr val="bg2"/>
                </a:solidFill>
              </a:rPr>
              <a:t> </a:t>
            </a:r>
            <a:r>
              <a:rPr lang="bg-BG" sz="3000" dirty="0">
                <a:solidFill>
                  <a:schemeClr val="bg2"/>
                </a:solidFill>
              </a:rPr>
              <a:t>позволява </a:t>
            </a:r>
            <a:r>
              <a:rPr lang="bg-BG" sz="3000" b="1" dirty="0">
                <a:solidFill>
                  <a:schemeClr val="accent1"/>
                </a:solidFill>
              </a:rPr>
              <a:t>манипулации</a:t>
            </a:r>
            <a:r>
              <a:rPr lang="bg-BG" sz="3000" dirty="0">
                <a:solidFill>
                  <a:schemeClr val="bg2"/>
                </a:solidFill>
              </a:rPr>
              <a:t> на </a:t>
            </a:r>
            <a:r>
              <a:rPr lang="bg-BG" sz="3000" b="1" dirty="0">
                <a:solidFill>
                  <a:schemeClr val="accent1"/>
                </a:solidFill>
              </a:rPr>
              <a:t>данни</a:t>
            </a:r>
            <a:r>
              <a:rPr lang="bg-BG" sz="3000" dirty="0">
                <a:solidFill>
                  <a:schemeClr val="bg2"/>
                </a:solidFill>
              </a:rPr>
              <a:t> от </a:t>
            </a:r>
            <a:r>
              <a:rPr lang="bg-BG" sz="3000" b="1" dirty="0">
                <a:solidFill>
                  <a:schemeClr val="bg2"/>
                </a:solidFill>
              </a:rPr>
              <a:t>БД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bg-BG" sz="3000" b="1" dirty="0">
                <a:solidFill>
                  <a:schemeClr val="accent1"/>
                </a:solidFill>
              </a:rPr>
              <a:t>Добавяне</a:t>
            </a:r>
            <a:r>
              <a:rPr lang="bg-BG" sz="3000" dirty="0">
                <a:solidFill>
                  <a:schemeClr val="bg2"/>
                </a:solidFill>
              </a:rPr>
              <a:t>, </a:t>
            </a:r>
            <a:r>
              <a:rPr lang="bg-BG" sz="3000" b="1" dirty="0">
                <a:solidFill>
                  <a:schemeClr val="accent1"/>
                </a:solidFill>
              </a:rPr>
              <a:t>редактиране</a:t>
            </a:r>
            <a:r>
              <a:rPr lang="bg-BG" sz="3000" dirty="0">
                <a:solidFill>
                  <a:schemeClr val="bg2"/>
                </a:solidFill>
              </a:rPr>
              <a:t> и </a:t>
            </a:r>
            <a:r>
              <a:rPr lang="bg-BG" sz="3000" b="1" dirty="0">
                <a:solidFill>
                  <a:schemeClr val="accent1"/>
                </a:solidFill>
              </a:rPr>
              <a:t>изтриване</a:t>
            </a:r>
            <a:r>
              <a:rPr lang="bg-BG" sz="3000" dirty="0">
                <a:solidFill>
                  <a:schemeClr val="bg2"/>
                </a:solidFill>
              </a:rPr>
              <a:t> на данни</a:t>
            </a:r>
          </a:p>
          <a:p>
            <a:pPr marL="360363" indent="-360363" fontAlgn="base">
              <a:buClr>
                <a:schemeClr val="bg2"/>
              </a:buClr>
            </a:pPr>
            <a:r>
              <a:rPr lang="bg-BG" sz="3200" b="1" dirty="0">
                <a:solidFill>
                  <a:schemeClr val="accent1"/>
                </a:solidFill>
              </a:rPr>
              <a:t>Модални</a:t>
            </a:r>
            <a:r>
              <a:rPr lang="bg-BG" sz="3200" dirty="0"/>
              <a:t> </a:t>
            </a:r>
            <a:r>
              <a:rPr lang="bg-BG" sz="3200" b="1" dirty="0">
                <a:solidFill>
                  <a:schemeClr val="accent1"/>
                </a:solidFill>
              </a:rPr>
              <a:t>форми</a:t>
            </a:r>
            <a:r>
              <a:rPr lang="bg-BG" sz="3200" dirty="0"/>
              <a:t> в </a:t>
            </a:r>
            <a:r>
              <a:rPr lang="en-GB" sz="3200" b="1" dirty="0"/>
              <a:t>Windows Form</a:t>
            </a:r>
            <a:r>
              <a:rPr lang="en-US" sz="3200" b="1" dirty="0"/>
              <a:t>s</a:t>
            </a:r>
            <a:endParaRPr lang="bg-BG" sz="3200" b="1" dirty="0"/>
          </a:p>
          <a:p>
            <a:pPr marL="969948" lvl="1" indent="-360363" fontAlgn="base">
              <a:buClr>
                <a:schemeClr val="bg2"/>
              </a:buClr>
            </a:pPr>
            <a:r>
              <a:rPr lang="bg-BG" sz="3000" b="1" dirty="0">
                <a:solidFill>
                  <a:schemeClr val="bg2"/>
                </a:solidFill>
              </a:rPr>
              <a:t>Основен</a:t>
            </a:r>
            <a:r>
              <a:rPr lang="bg-BG" sz="3000" dirty="0">
                <a:solidFill>
                  <a:schemeClr val="bg2"/>
                </a:solidFill>
              </a:rPr>
              <a:t> </a:t>
            </a:r>
            <a:r>
              <a:rPr lang="bg-BG" sz="3000" b="1" dirty="0">
                <a:solidFill>
                  <a:schemeClr val="accent1"/>
                </a:solidFill>
              </a:rPr>
              <a:t>компонент</a:t>
            </a:r>
            <a:r>
              <a:rPr lang="bg-BG" sz="3000" dirty="0">
                <a:solidFill>
                  <a:schemeClr val="bg2"/>
                </a:solidFill>
              </a:rPr>
              <a:t> при създаването на </a:t>
            </a:r>
            <a:r>
              <a:rPr lang="en-US" sz="3000" b="1" dirty="0">
                <a:solidFill>
                  <a:schemeClr val="bg2"/>
                </a:solidFill>
              </a:rPr>
              <a:t>WinForms </a:t>
            </a:r>
            <a:r>
              <a:rPr lang="bg-BG" sz="3000" dirty="0">
                <a:solidFill>
                  <a:schemeClr val="bg2"/>
                </a:solidFill>
              </a:rPr>
              <a:t>приложения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bg-BG" sz="3000" dirty="0">
                <a:solidFill>
                  <a:schemeClr val="bg2"/>
                </a:solidFill>
              </a:rPr>
              <a:t>Позволяват </a:t>
            </a:r>
            <a:r>
              <a:rPr lang="bg-BG" sz="3000" b="1" dirty="0">
                <a:solidFill>
                  <a:schemeClr val="bg2"/>
                </a:solidFill>
              </a:rPr>
              <a:t>достъп</a:t>
            </a:r>
            <a:r>
              <a:rPr lang="bg-BG" sz="3000" dirty="0">
                <a:solidFill>
                  <a:schemeClr val="bg2"/>
                </a:solidFill>
              </a:rPr>
              <a:t> </a:t>
            </a:r>
            <a:r>
              <a:rPr lang="bg-BG" sz="3000" b="1" dirty="0">
                <a:solidFill>
                  <a:schemeClr val="bg2"/>
                </a:solidFill>
              </a:rPr>
              <a:t>единствено</a:t>
            </a:r>
            <a:r>
              <a:rPr lang="bg-BG" sz="3000" dirty="0">
                <a:solidFill>
                  <a:schemeClr val="bg2"/>
                </a:solidFill>
              </a:rPr>
              <a:t> след определено </a:t>
            </a:r>
            <a:r>
              <a:rPr lang="bg-BG" sz="3000" b="1" dirty="0">
                <a:solidFill>
                  <a:schemeClr val="accent1"/>
                </a:solidFill>
              </a:rPr>
              <a:t>действие</a:t>
            </a:r>
            <a:r>
              <a:rPr lang="bg-BG" sz="3000" dirty="0">
                <a:solidFill>
                  <a:schemeClr val="bg2"/>
                </a:solidFill>
              </a:rPr>
              <a:t> и </a:t>
            </a:r>
            <a:r>
              <a:rPr lang="bg-BG" sz="3000" b="1" dirty="0">
                <a:solidFill>
                  <a:schemeClr val="accent1"/>
                </a:solidFill>
              </a:rPr>
              <a:t>затварянето</a:t>
            </a:r>
            <a:r>
              <a:rPr lang="bg-BG" sz="3000" dirty="0">
                <a:solidFill>
                  <a:schemeClr val="bg2"/>
                </a:solidFill>
              </a:rPr>
              <a:t> им</a:t>
            </a:r>
            <a:endParaRPr lang="en-GB" sz="3000" dirty="0">
              <a:solidFill>
                <a:schemeClr val="bg2"/>
              </a:solidFill>
            </a:endParaRP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E369AAE7-BDDC-FE11-A61E-E20F7F6632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23049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53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0E15CE6-EE1E-AC46-AA7E-1C2A9D1C1C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7F95F2-74B4-BFE5-DD16-3C0FF3CE46F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noProof="1"/>
              <a:t>За създаване на </a:t>
            </a:r>
            <a:r>
              <a:rPr lang="bg-BG" b="1" noProof="1"/>
              <a:t>нов ред</a:t>
            </a:r>
            <a:r>
              <a:rPr lang="bg-BG" noProof="1"/>
              <a:t> в </a:t>
            </a:r>
            <a:r>
              <a:rPr lang="bg-BG" b="1" noProof="1"/>
              <a:t>БД</a:t>
            </a:r>
            <a:r>
              <a:rPr lang="bg-BG" noProof="1"/>
              <a:t>, използваме </a:t>
            </a:r>
            <a:r>
              <a:rPr lang="en-US" b="1" noProof="1">
                <a:solidFill>
                  <a:schemeClr val="bg1"/>
                </a:solidFill>
              </a:rPr>
              <a:t>DbSet.Add(…):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4CE86D8-C1F0-2970-1E99-5B72D0E84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Добавяне на данни</a:t>
            </a:r>
            <a:endParaRPr lang="en-BG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18B39CB9-2C78-6356-DCC8-89D13B019088}"/>
              </a:ext>
            </a:extLst>
          </p:cNvPr>
          <p:cNvSpPr txBox="1">
            <a:spLocks/>
          </p:cNvSpPr>
          <p:nvPr/>
        </p:nvSpPr>
        <p:spPr>
          <a:xfrm>
            <a:off x="446129" y="2357603"/>
            <a:ext cx="11306901" cy="40923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public static void CreateNewProject(SoftUniContext context)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 var project = new Project()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    Name = "Our Newest Project",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    StartDate = new DateTime(2021, 1, 1),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 };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 context.Projects.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Add(project)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 context.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SaveChanges()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4EE035F0-AEC7-DD1F-352D-FE197D2543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1000" y="5821479"/>
            <a:ext cx="4278558" cy="510609"/>
          </a:xfrm>
          <a:prstGeom prst="wedgeRoundRectCallout">
            <a:avLst>
              <a:gd name="adj1" fmla="val -62784"/>
              <a:gd name="adj2" fmla="val -5724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399" b="1" noProof="1">
                <a:solidFill>
                  <a:schemeClr val="bg2"/>
                </a:solidFill>
              </a:rPr>
              <a:t>И</a:t>
            </a:r>
            <a:r>
              <a:rPr lang="bg-BG" sz="2399" b="1" noProof="1">
                <a:solidFill>
                  <a:schemeClr val="bg2"/>
                </a:solidFill>
              </a:rPr>
              <a:t>зпълняване на</a:t>
            </a:r>
            <a:r>
              <a:rPr lang="en-US" sz="2399" b="1" noProof="1">
                <a:solidFill>
                  <a:schemeClr val="bg2"/>
                </a:solidFill>
              </a:rPr>
              <a:t> </a:t>
            </a:r>
            <a:r>
              <a:rPr lang="en-US" sz="2399" b="1" noProof="1">
                <a:solidFill>
                  <a:schemeClr val="accent1"/>
                </a:solidFill>
              </a:rPr>
              <a:t>SQL</a:t>
            </a:r>
            <a:r>
              <a:rPr lang="en-US" sz="2399" b="1" noProof="1">
                <a:solidFill>
                  <a:schemeClr val="bg2"/>
                </a:solidFill>
              </a:rPr>
              <a:t> </a:t>
            </a:r>
            <a:r>
              <a:rPr lang="bg-BG" sz="2399" b="1" noProof="1">
                <a:solidFill>
                  <a:schemeClr val="bg2"/>
                </a:solidFill>
              </a:rPr>
              <a:t>заявка</a:t>
            </a:r>
            <a:endParaRPr lang="en-US" sz="2399" b="1" noProof="1">
              <a:solidFill>
                <a:schemeClr val="bg2"/>
              </a:solidFill>
            </a:endParaRP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C78A368B-9947-EC1B-55A0-31122F623D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06000" y="2969455"/>
            <a:ext cx="2475186" cy="919090"/>
          </a:xfrm>
          <a:prstGeom prst="wedgeRoundRectCallout">
            <a:avLst>
              <a:gd name="adj1" fmla="val -83593"/>
              <a:gd name="adj2" fmla="val -50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399" b="1" noProof="1">
                <a:solidFill>
                  <a:schemeClr val="bg2"/>
                </a:solidFill>
              </a:rPr>
              <a:t>Създаваме нов </a:t>
            </a:r>
            <a:r>
              <a:rPr lang="en-US" sz="2399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Project </a:t>
            </a:r>
            <a:r>
              <a:rPr lang="bg-BG" sz="2399" b="1" noProof="1">
                <a:solidFill>
                  <a:schemeClr val="bg2"/>
                </a:solidFill>
              </a:rPr>
              <a:t>обект</a:t>
            </a:r>
            <a:endParaRPr lang="en-US" sz="2399" b="1" noProof="1">
              <a:solidFill>
                <a:schemeClr val="bg2"/>
              </a:solidFill>
            </a:endParaRPr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A11A43C8-3B0B-E316-2DC8-82BA85C024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000" y="4961189"/>
            <a:ext cx="4278558" cy="510609"/>
          </a:xfrm>
          <a:prstGeom prst="wedgeRoundRectCallout">
            <a:avLst>
              <a:gd name="adj1" fmla="val -60073"/>
              <a:gd name="adj2" fmla="val 3912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399" b="1" noProof="1">
                <a:solidFill>
                  <a:schemeClr val="bg2"/>
                </a:solidFill>
              </a:rPr>
              <a:t>Добавяме обекта към </a:t>
            </a:r>
            <a:r>
              <a:rPr lang="en-US" sz="2399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DbSet</a:t>
            </a:r>
          </a:p>
        </p:txBody>
      </p:sp>
    </p:spTree>
    <p:extLst>
      <p:ext uri="{BB962C8B-B14F-4D97-AF65-F5344CB8AC3E}">
        <p14:creationId xmlns:p14="http://schemas.microsoft.com/office/powerpoint/2010/main" val="2339316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927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3D9961D-8D49-D3B8-10AA-62DF897668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B84AD4-994B-E119-9A9B-737D5B8FF1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800" b="1" noProof="1">
                <a:solidFill>
                  <a:schemeClr val="bg1"/>
                </a:solidFill>
              </a:rPr>
              <a:t>DbContext</a:t>
            </a:r>
            <a:r>
              <a:rPr lang="en-US" sz="2800" dirty="0"/>
              <a:t> </a:t>
            </a:r>
            <a:r>
              <a:rPr lang="bg-BG" sz="2800" dirty="0"/>
              <a:t>позволява </a:t>
            </a:r>
            <a:r>
              <a:rPr lang="bg-BG" sz="2800" b="1" dirty="0"/>
              <a:t>модифициране</a:t>
            </a:r>
            <a:r>
              <a:rPr lang="bg-BG" sz="2800" dirty="0"/>
              <a:t> на </a:t>
            </a:r>
            <a:r>
              <a:rPr lang="bg-BG" sz="2800" b="1" dirty="0"/>
              <a:t>обекти</a:t>
            </a:r>
            <a:r>
              <a:rPr lang="bg-BG" sz="2800" dirty="0"/>
              <a:t> и тяхното </a:t>
            </a:r>
            <a:r>
              <a:rPr lang="bg-BG" sz="2800" b="1" dirty="0"/>
              <a:t>запазване</a:t>
            </a:r>
            <a:r>
              <a:rPr lang="bg-BG" sz="2800" dirty="0"/>
              <a:t> в </a:t>
            </a:r>
            <a:r>
              <a:rPr lang="bg-BG" sz="2800" b="1" dirty="0"/>
              <a:t>БД</a:t>
            </a:r>
            <a:endParaRPr lang="en-US" sz="2800" b="1" dirty="0"/>
          </a:p>
          <a:p>
            <a:pPr lvl="1">
              <a:spcAft>
                <a:spcPts val="0"/>
              </a:spcAft>
              <a:buClr>
                <a:schemeClr val="tx1"/>
              </a:buClr>
            </a:pPr>
            <a:r>
              <a:rPr lang="bg-BG" sz="2400" b="1" dirty="0"/>
              <a:t>Зареждаме</a:t>
            </a:r>
            <a:r>
              <a:rPr lang="bg-BG" sz="2400" dirty="0"/>
              <a:t> обект, </a:t>
            </a:r>
            <a:r>
              <a:rPr lang="bg-BG" sz="2400" b="1" dirty="0"/>
              <a:t>модифицираме</a:t>
            </a:r>
            <a:r>
              <a:rPr lang="bg-BG" sz="2400" dirty="0"/>
              <a:t> го и </a:t>
            </a:r>
            <a:r>
              <a:rPr lang="bg-BG" sz="2400" b="1" dirty="0"/>
              <a:t>извикваме</a:t>
            </a:r>
            <a:r>
              <a:rPr lang="en-US" sz="2400" dirty="0"/>
              <a:t> </a:t>
            </a:r>
            <a:r>
              <a:rPr lang="en-US" sz="2400" b="1" noProof="1">
                <a:solidFill>
                  <a:schemeClr val="bg1"/>
                </a:solidFill>
              </a:rPr>
              <a:t>SaveChanges</a:t>
            </a:r>
            <a:r>
              <a:rPr lang="en-US" sz="2400" b="1" dirty="0">
                <a:solidFill>
                  <a:schemeClr val="bg1"/>
                </a:solidFill>
              </a:rPr>
              <a:t>()</a:t>
            </a:r>
            <a:endParaRPr lang="bg-BG" sz="2400" b="1" dirty="0">
              <a:solidFill>
                <a:schemeClr val="bg1"/>
              </a:solidFill>
            </a:endParaRPr>
          </a:p>
          <a:p>
            <a:pPr>
              <a:spcAft>
                <a:spcPts val="0"/>
              </a:spcAft>
            </a:pPr>
            <a:r>
              <a:rPr lang="en-GB" sz="2800" b="1" dirty="0">
                <a:solidFill>
                  <a:schemeClr val="bg1"/>
                </a:solidFill>
              </a:rPr>
              <a:t>DbContext</a:t>
            </a:r>
            <a:r>
              <a:rPr lang="en-GB" sz="2800" dirty="0"/>
              <a:t> </a:t>
            </a:r>
            <a:r>
              <a:rPr lang="bg-BG" sz="2800" b="1" dirty="0"/>
              <a:t>автоматично</a:t>
            </a:r>
            <a:r>
              <a:rPr lang="bg-BG" sz="2800" dirty="0"/>
              <a:t> </a:t>
            </a:r>
            <a:r>
              <a:rPr lang="bg-BG" sz="2800" b="1" dirty="0"/>
              <a:t>проследява</a:t>
            </a:r>
            <a:r>
              <a:rPr lang="bg-BG" sz="2800" dirty="0"/>
              <a:t> всички </a:t>
            </a:r>
            <a:r>
              <a:rPr lang="bg-BG" sz="2800" b="1" dirty="0"/>
              <a:t>промени</a:t>
            </a:r>
            <a:r>
              <a:rPr lang="bg-BG" sz="2800" dirty="0"/>
              <a:t> на обекти</a:t>
            </a:r>
            <a:endParaRPr lang="en-BG" sz="28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4E8930B-FFA6-DB7E-FFC0-6E4DBA009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Редактиране на данни</a:t>
            </a:r>
            <a:endParaRPr lang="en-BG" dirty="0"/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5C58186C-662D-7B2B-BABD-FB6EB64645BE}"/>
              </a:ext>
            </a:extLst>
          </p:cNvPr>
          <p:cNvSpPr txBox="1">
            <a:spLocks/>
          </p:cNvSpPr>
          <p:nvPr/>
        </p:nvSpPr>
        <p:spPr>
          <a:xfrm>
            <a:off x="534520" y="3079357"/>
            <a:ext cx="11122959" cy="304619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public static string UpdateFirstEmployee(SoftUniContext context){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Employee employee = context.Employees.FirstOrDefault();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if (employee != null)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{  employee.FirstName = "Alex";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   context.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SaveChanges()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   return employee.FirstName;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} return "";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8960C538-F087-4D24-05AE-B1E9F368C0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36000" y="4788813"/>
            <a:ext cx="4425100" cy="510609"/>
          </a:xfrm>
          <a:prstGeom prst="wedgeRoundRectCallout">
            <a:avLst>
              <a:gd name="adj1" fmla="val -77404"/>
              <a:gd name="adj2" fmla="val -3769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399" b="1" noProof="1">
                <a:solidFill>
                  <a:schemeClr val="bg2"/>
                </a:solidFill>
              </a:rPr>
              <a:t>Изпълняване на </a:t>
            </a:r>
            <a:r>
              <a:rPr lang="en-US" sz="2399" b="1" noProof="1">
                <a:solidFill>
                  <a:schemeClr val="accent1"/>
                </a:solidFill>
              </a:rPr>
              <a:t>SQL UPDATE</a:t>
            </a:r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CCDE6803-4269-816E-6FB9-26B292BDC3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9703" y="4091845"/>
            <a:ext cx="4647034" cy="510609"/>
          </a:xfrm>
          <a:prstGeom prst="wedgeRoundRectCallout">
            <a:avLst>
              <a:gd name="adj1" fmla="val -32825"/>
              <a:gd name="adj2" fmla="val -9219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399" b="1" noProof="1">
                <a:solidFill>
                  <a:schemeClr val="accent1"/>
                </a:solidFill>
              </a:rPr>
              <a:t>SELECT</a:t>
            </a:r>
            <a:r>
              <a:rPr lang="en-US" sz="2399" b="1" noProof="1">
                <a:solidFill>
                  <a:schemeClr val="bg2"/>
                </a:solidFill>
              </a:rPr>
              <a:t> </a:t>
            </a:r>
            <a:r>
              <a:rPr lang="bg-BG" sz="2399" b="1" noProof="1">
                <a:solidFill>
                  <a:schemeClr val="bg2"/>
                </a:solidFill>
              </a:rPr>
              <a:t>на първия запис подред</a:t>
            </a:r>
            <a:endParaRPr lang="en-US" sz="2399" b="1" noProof="1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1534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3D9961D-8D49-D3B8-10AA-62DF897668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B84AD4-994B-E119-9A9B-737D5B8FF1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bg-BG" sz="2800" b="1" dirty="0"/>
              <a:t>Изтриването</a:t>
            </a:r>
            <a:r>
              <a:rPr lang="bg-BG" sz="2800" dirty="0"/>
              <a:t> се извършва от </a:t>
            </a:r>
            <a:r>
              <a:rPr lang="bg-BG" sz="2800" b="1" dirty="0">
                <a:solidFill>
                  <a:schemeClr val="bg1"/>
                </a:solidFill>
              </a:rPr>
              <a:t>Remove() </a:t>
            </a:r>
            <a:r>
              <a:rPr lang="bg-BG" sz="2800" dirty="0"/>
              <a:t>на указана </a:t>
            </a:r>
            <a:r>
              <a:rPr lang="bg-BG" sz="2800" b="1" dirty="0"/>
              <a:t>колекция</a:t>
            </a:r>
            <a:r>
              <a:rPr lang="bg-BG" sz="2800" dirty="0"/>
              <a:t> от </a:t>
            </a:r>
            <a:r>
              <a:rPr lang="bg-BG" sz="2800" b="1" dirty="0"/>
              <a:t>обекти</a:t>
            </a:r>
          </a:p>
          <a:p>
            <a:pPr>
              <a:spcBef>
                <a:spcPts val="0"/>
              </a:spcBef>
            </a:pPr>
            <a:r>
              <a:rPr lang="bg-BG" sz="2800" b="1" dirty="0"/>
              <a:t>Методът</a:t>
            </a:r>
            <a:r>
              <a:rPr lang="bg-BG" sz="2800" dirty="0"/>
              <a:t> </a:t>
            </a:r>
            <a:r>
              <a:rPr lang="bg-BG" sz="2800" b="1" dirty="0">
                <a:solidFill>
                  <a:schemeClr val="bg1"/>
                </a:solidFill>
              </a:rPr>
              <a:t>SaveChanges()</a:t>
            </a:r>
            <a:r>
              <a:rPr lang="bg-BG" sz="2800" dirty="0"/>
              <a:t> изпълнява действието за </a:t>
            </a:r>
            <a:r>
              <a:rPr lang="bg-BG" sz="2800" b="1" dirty="0"/>
              <a:t>изтриване</a:t>
            </a:r>
            <a:r>
              <a:rPr lang="bg-BG" sz="2800" dirty="0"/>
              <a:t> в </a:t>
            </a:r>
            <a:r>
              <a:rPr lang="bg-BG" sz="2800" b="1" dirty="0"/>
              <a:t>БД</a:t>
            </a:r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4E8930B-FFA6-DB7E-FFC0-6E4DBA009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Изтриване на данни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750BAF-95D1-64B4-0BC6-4457F5B3998F}"/>
              </a:ext>
            </a:extLst>
          </p:cNvPr>
          <p:cNvSpPr txBox="1">
            <a:spLocks/>
          </p:cNvSpPr>
          <p:nvPr/>
        </p:nvSpPr>
        <p:spPr>
          <a:xfrm>
            <a:off x="441510" y="2420766"/>
            <a:ext cx="11308980" cy="360774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public static string DeleteFirstProject(SoftUniContext context)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{  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Project project = context.Projects.FirstOrDefault();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var entitiesWithProject = context.EmployeesProjects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   .Where(x =&gt; x.ProjectId == project.ProjectId).ToList();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context.EmployeesProjects.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RemoveRange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(entitiesWithProject);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context.Projects.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Remove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(project);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context.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SaveChanges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(); return project.Name;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8712B1FB-5E5C-57A0-5BD3-93CA278F53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6038" y="5810510"/>
            <a:ext cx="4001735" cy="783166"/>
          </a:xfrm>
          <a:prstGeom prst="wedgeRoundRectCallout">
            <a:avLst>
              <a:gd name="adj1" fmla="val -54634"/>
              <a:gd name="adj2" fmla="val -12568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000" b="1" noProof="1">
                <a:solidFill>
                  <a:schemeClr val="bg2"/>
                </a:solidFill>
              </a:rPr>
              <a:t>Маркираме </a:t>
            </a:r>
            <a:r>
              <a:rPr lang="bg-BG" sz="2000" b="1" noProof="1">
                <a:solidFill>
                  <a:schemeClr val="accent1"/>
                </a:solidFill>
              </a:rPr>
              <a:t>обекта</a:t>
            </a:r>
            <a:r>
              <a:rPr lang="bg-BG" sz="2000" b="1" noProof="1">
                <a:solidFill>
                  <a:schemeClr val="bg2"/>
                </a:solidFill>
              </a:rPr>
              <a:t> за </a:t>
            </a:r>
            <a:r>
              <a:rPr lang="bg-BG" sz="2000" b="1" noProof="1">
                <a:solidFill>
                  <a:schemeClr val="accent1"/>
                </a:solidFill>
              </a:rPr>
              <a:t>изтриване</a:t>
            </a:r>
            <a:r>
              <a:rPr lang="bg-BG" sz="2000" b="1" noProof="1">
                <a:solidFill>
                  <a:schemeClr val="bg2"/>
                </a:solidFill>
              </a:rPr>
              <a:t> при </a:t>
            </a:r>
            <a:r>
              <a:rPr lang="bg-BG" sz="2000" b="1" noProof="1">
                <a:solidFill>
                  <a:schemeClr val="accent1"/>
                </a:solidFill>
              </a:rPr>
              <a:t>следващото </a:t>
            </a:r>
            <a:r>
              <a:rPr lang="bg-BG" sz="2000" b="1" noProof="1">
                <a:solidFill>
                  <a:schemeClr val="bg2"/>
                </a:solidFill>
              </a:rPr>
              <a:t>записване</a:t>
            </a:r>
            <a:endParaRPr lang="en-US" sz="2000" b="1" noProof="1">
              <a:solidFill>
                <a:schemeClr val="bg2"/>
              </a:solidFill>
            </a:endParaRP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06B2DA77-273C-AEA7-D1F4-97AE5C93FC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690" y="6117118"/>
            <a:ext cx="4252892" cy="476558"/>
          </a:xfrm>
          <a:prstGeom prst="wedgeRoundRectCallout">
            <a:avLst>
              <a:gd name="adj1" fmla="val 21556"/>
              <a:gd name="adj2" fmla="val -15892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199" b="1" noProof="1">
                <a:solidFill>
                  <a:schemeClr val="bg2"/>
                </a:solidFill>
              </a:rPr>
              <a:t>Изпълняваме </a:t>
            </a:r>
            <a:r>
              <a:rPr lang="en-US" sz="2199" b="1" noProof="1">
                <a:solidFill>
                  <a:schemeClr val="accent1"/>
                </a:solidFill>
              </a:rPr>
              <a:t>SQL DELETE</a:t>
            </a: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BCB5F952-1C2D-DB56-A571-3B4CFBDA83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81653" y="4997415"/>
            <a:ext cx="2768837" cy="1123685"/>
          </a:xfrm>
          <a:prstGeom prst="wedgeRoundRectCallout">
            <a:avLst>
              <a:gd name="adj1" fmla="val -99812"/>
              <a:gd name="adj2" fmla="val -6663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000" b="1" noProof="1">
                <a:solidFill>
                  <a:schemeClr val="bg2"/>
                </a:solidFill>
              </a:rPr>
              <a:t>Изтриваме обекти от </a:t>
            </a:r>
            <a:r>
              <a:rPr lang="en-US" sz="2000" b="1" noProof="1">
                <a:solidFill>
                  <a:schemeClr val="accent1"/>
                </a:solidFill>
              </a:rPr>
              <a:t>EmployeesProjects</a:t>
            </a:r>
            <a:r>
              <a:rPr lang="en-US" sz="2000" b="1" noProof="1">
                <a:solidFill>
                  <a:schemeClr val="bg2"/>
                </a:solidFill>
              </a:rPr>
              <a:t> </a:t>
            </a:r>
            <a:r>
              <a:rPr lang="bg-BG" sz="2000" b="1" noProof="1">
                <a:solidFill>
                  <a:schemeClr val="bg2"/>
                </a:solidFill>
              </a:rPr>
              <a:t>с дадено </a:t>
            </a:r>
            <a:r>
              <a:rPr lang="en-US" sz="2000" b="1" noProof="1">
                <a:solidFill>
                  <a:schemeClr val="accent1"/>
                </a:solidFill>
              </a:rPr>
              <a:t>ProjectId</a:t>
            </a:r>
          </a:p>
        </p:txBody>
      </p:sp>
    </p:spTree>
    <p:extLst>
      <p:ext uri="{BB962C8B-B14F-4D97-AF65-F5344CB8AC3E}">
        <p14:creationId xmlns:p14="http://schemas.microsoft.com/office/powerpoint/2010/main" val="2710847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Извикване и манипулиране на данни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Модални форми в </a:t>
            </a:r>
            <a:r>
              <a:rPr lang="en-US" dirty="0"/>
              <a:t>Windows Forms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4DFF15-7005-7EFF-6375-3FA3FA681B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3742" y="1989000"/>
            <a:ext cx="2784516" cy="1305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221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3E89C19-C6DF-EF04-539C-11F89731A7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087753-AE56-0C5D-11F0-569EFA9FD3F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Немодална форма</a:t>
            </a:r>
          </a:p>
          <a:p>
            <a:pPr lvl="1"/>
            <a:r>
              <a:rPr lang="bg-BG" dirty="0"/>
              <a:t>Може да бъде използвана </a:t>
            </a:r>
            <a:r>
              <a:rPr lang="bg-BG" b="1" dirty="0">
                <a:solidFill>
                  <a:schemeClr val="bg1"/>
                </a:solidFill>
              </a:rPr>
              <a:t>едновременно</a:t>
            </a:r>
            <a:r>
              <a:rPr lang="bg-BG" dirty="0"/>
              <a:t> с други </a:t>
            </a:r>
            <a:r>
              <a:rPr lang="bg-BG" b="1" dirty="0"/>
              <a:t>форми</a:t>
            </a:r>
          </a:p>
          <a:p>
            <a:pPr lvl="1"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Не блокира </a:t>
            </a:r>
            <a:r>
              <a:rPr lang="bg-BG" b="1" dirty="0"/>
              <a:t>действието</a:t>
            </a:r>
            <a:r>
              <a:rPr lang="bg-BG" dirty="0"/>
              <a:t> на другите </a:t>
            </a:r>
            <a:r>
              <a:rPr lang="bg-BG" b="1" dirty="0"/>
              <a:t>компоненти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ED256D-26B2-43F5-9F3B-866C4D29B50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770598" cy="4957073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Модална форма</a:t>
            </a:r>
          </a:p>
          <a:p>
            <a:pPr lvl="1"/>
            <a:r>
              <a:rPr lang="bg-BG" sz="3200" dirty="0"/>
              <a:t>При </a:t>
            </a:r>
            <a:r>
              <a:rPr lang="bg-BG" sz="3200" b="1" dirty="0"/>
              <a:t>показване</a:t>
            </a:r>
            <a:r>
              <a:rPr lang="bg-BG" sz="3200" dirty="0"/>
              <a:t> прави </a:t>
            </a:r>
            <a:r>
              <a:rPr lang="bg-BG" sz="3200" b="1" dirty="0">
                <a:solidFill>
                  <a:schemeClr val="bg1"/>
                </a:solidFill>
              </a:rPr>
              <a:t>неактивни</a:t>
            </a:r>
            <a:r>
              <a:rPr lang="bg-BG" sz="3200" dirty="0"/>
              <a:t> всички останали </a:t>
            </a:r>
            <a:r>
              <a:rPr lang="bg-BG" sz="3200" b="1" dirty="0"/>
              <a:t>форми</a:t>
            </a:r>
          </a:p>
          <a:p>
            <a:pPr lvl="1"/>
            <a:r>
              <a:rPr lang="bg-BG" sz="3200" dirty="0"/>
              <a:t>Позволява </a:t>
            </a:r>
            <a:r>
              <a:rPr lang="bg-BG" sz="3200" b="1" dirty="0"/>
              <a:t>достъп</a:t>
            </a:r>
            <a:r>
              <a:rPr lang="bg-BG" sz="3200" dirty="0"/>
              <a:t> </a:t>
            </a:r>
            <a:r>
              <a:rPr lang="bg-BG" sz="3200" b="1" dirty="0"/>
              <a:t>единствено</a:t>
            </a:r>
            <a:r>
              <a:rPr lang="bg-BG" sz="3200" dirty="0"/>
              <a:t> след някакво </a:t>
            </a:r>
            <a:r>
              <a:rPr lang="bg-BG" sz="3200" b="1" dirty="0">
                <a:solidFill>
                  <a:schemeClr val="bg1"/>
                </a:solidFill>
              </a:rPr>
              <a:t>действие</a:t>
            </a:r>
            <a:r>
              <a:rPr lang="bg-BG" sz="3200" dirty="0"/>
              <a:t> и </a:t>
            </a:r>
            <a:r>
              <a:rPr lang="bg-BG" sz="3200" b="1" dirty="0">
                <a:solidFill>
                  <a:schemeClr val="bg1"/>
                </a:solidFill>
              </a:rPr>
              <a:t>затварянето</a:t>
            </a:r>
            <a:r>
              <a:rPr lang="bg-BG" sz="3200" dirty="0"/>
              <a:t> ѝ</a:t>
            </a:r>
            <a:endParaRPr lang="en-BG" sz="32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40F9834-5AF6-B8A4-FAF6-333EC20A5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Модални и немодални форми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1330957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39018</TotalTime>
  <Words>2274</Words>
  <Application>Microsoft Macintosh PowerPoint</Application>
  <PresentationFormat>Widescreen</PresentationFormat>
  <Paragraphs>428</Paragraphs>
  <Slides>50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5" baseType="lpstr">
      <vt:lpstr>Arial</vt:lpstr>
      <vt:lpstr>Calibri</vt:lpstr>
      <vt:lpstr>Consolas</vt:lpstr>
      <vt:lpstr>Wingdings</vt:lpstr>
      <vt:lpstr>SoftUni</vt:lpstr>
      <vt:lpstr>CRUD с Entity Framework и Windows Forms</vt:lpstr>
      <vt:lpstr>Съдържание</vt:lpstr>
      <vt:lpstr>CRUD операции с Entity Framework</vt:lpstr>
      <vt:lpstr>Какво е CRUD?</vt:lpstr>
      <vt:lpstr>Добавяне на данни</vt:lpstr>
      <vt:lpstr>Редактиране на данни</vt:lpstr>
      <vt:lpstr>Изтриване на данни</vt:lpstr>
      <vt:lpstr>Модални форми в Windows Forms</vt:lpstr>
      <vt:lpstr>Модални и немодални форми</vt:lpstr>
      <vt:lpstr>Добавяне на модална форма</vt:lpstr>
      <vt:lpstr>Модална форма за добавяне на ред в таблица</vt:lpstr>
      <vt:lpstr>Закачане на модална форма за бутон (1)</vt:lpstr>
      <vt:lpstr>Закачане на модална форма за бутон (2)</vt:lpstr>
      <vt:lpstr>Добавяне на ред в таблица</vt:lpstr>
      <vt:lpstr>Модална форма за редактиране на ред в таблица</vt:lpstr>
      <vt:lpstr>Закачане на модална форма за бутон</vt:lpstr>
      <vt:lpstr>Редактиране на ред в таблица</vt:lpstr>
      <vt:lpstr>Модална форма за изтриване на ред в таблица</vt:lpstr>
      <vt:lpstr>Закачане на модална форма за бутон</vt:lpstr>
      <vt:lpstr>Изтриване на ред в таблица</vt:lpstr>
      <vt:lpstr>Примерно приложение</vt:lpstr>
      <vt:lpstr>Създаване на WinForms приложение</vt:lpstr>
      <vt:lpstr>Инсталиране на EF пакети и Scaffold</vt:lpstr>
      <vt:lpstr>Свързване на данни</vt:lpstr>
      <vt:lpstr>Забраняване на редактиране на колона</vt:lpstr>
      <vt:lpstr>Свързване с EF Core</vt:lpstr>
      <vt:lpstr>Стартиране на приложението</vt:lpstr>
      <vt:lpstr>Добавяне на бутони</vt:lpstr>
      <vt:lpstr>Добавяне на методи-обработчици</vt:lpstr>
      <vt:lpstr>Създаване на модални форми</vt:lpstr>
      <vt:lpstr>Добавяне на компоненти за нов запис</vt:lpstr>
      <vt:lpstr>Модална форма за добавяне на нов ред</vt:lpstr>
      <vt:lpstr>Добавяне на нов ред (1)</vt:lpstr>
      <vt:lpstr>Добавяне на нов ред (2)</vt:lpstr>
      <vt:lpstr>Визуализиране на форма за добавяне</vt:lpstr>
      <vt:lpstr>Добавяне на компоненти за редактиране</vt:lpstr>
      <vt:lpstr>Модална форма за редактиране на ред в таблица</vt:lpstr>
      <vt:lpstr>Редактиране на ред в таблица (1)</vt:lpstr>
      <vt:lpstr>Редактиране на ред в таблица (2)</vt:lpstr>
      <vt:lpstr>Визуализиране на форма за редактиране</vt:lpstr>
      <vt:lpstr>Добавяне на компоненти за изтриване</vt:lpstr>
      <vt:lpstr>Модална форма за изтриване на ред в таблица</vt:lpstr>
      <vt:lpstr>Изтриване на ред в таблица</vt:lpstr>
      <vt:lpstr>Визуализиране на форма за изтриване</vt:lpstr>
      <vt:lpstr>Резултат (1)</vt:lpstr>
      <vt:lpstr>Резултат (2)</vt:lpstr>
      <vt:lpstr>Резултат (3)</vt:lpstr>
      <vt:lpstr>Обобщение</vt:lpstr>
      <vt:lpstr>Въпроси?</vt:lpstr>
      <vt:lpstr>Лиценз</vt:lpstr>
    </vt:vector>
  </TitlesOfParts>
  <Manager/>
  <Company>BG-IT-Edu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Добавяне, редактиране и изтриване на данни от таблица в Windows Forms</dc:title>
  <dc:subject>Модул 4: Информационни системи</dc:subject>
  <dc:creator>BG-IT-Edu</dc:creator>
  <cp:keywords>programming; training; course</cp:keywords>
  <dc:description>Open Programming and IT Courseware for IT Teachers (BG-IT-Edu): https://github.com/BG-IT-Edu
With the kind support of SoftUni: https://softuni.bg</dc:description>
  <cp:lastModifiedBy>Mirela Damyanova</cp:lastModifiedBy>
  <cp:revision>332</cp:revision>
  <dcterms:created xsi:type="dcterms:W3CDTF">2018-05-23T13:08:44Z</dcterms:created>
  <dcterms:modified xsi:type="dcterms:W3CDTF">2024-05-30T08:36:49Z</dcterms:modified>
  <cp:category/>
</cp:coreProperties>
</file>