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817" r:id="rId17"/>
    <p:sldId id="707" r:id="rId18"/>
    <p:sldId id="748" r:id="rId19"/>
    <p:sldId id="714" r:id="rId20"/>
    <p:sldId id="818" r:id="rId21"/>
    <p:sldId id="819" r:id="rId22"/>
    <p:sldId id="726" r:id="rId23"/>
    <p:sldId id="785" r:id="rId24"/>
    <p:sldId id="786" r:id="rId25"/>
    <p:sldId id="767" r:id="rId26"/>
    <p:sldId id="784" r:id="rId27"/>
    <p:sldId id="776" r:id="rId28"/>
    <p:sldId id="742" r:id="rId29"/>
    <p:sldId id="793" r:id="rId30"/>
    <p:sldId id="794" r:id="rId31"/>
    <p:sldId id="800" r:id="rId32"/>
    <p:sldId id="774" r:id="rId33"/>
    <p:sldId id="790" r:id="rId34"/>
    <p:sldId id="806" r:id="rId35"/>
    <p:sldId id="811" r:id="rId36"/>
    <p:sldId id="808" r:id="rId37"/>
    <p:sldId id="809" r:id="rId38"/>
    <p:sldId id="810" r:id="rId39"/>
    <p:sldId id="795" r:id="rId40"/>
    <p:sldId id="796" r:id="rId41"/>
    <p:sldId id="797" r:id="rId42"/>
    <p:sldId id="798" r:id="rId43"/>
    <p:sldId id="799" r:id="rId44"/>
    <p:sldId id="759" r:id="rId45"/>
    <p:sldId id="760" r:id="rId46"/>
    <p:sldId id="761" r:id="rId47"/>
    <p:sldId id="633" r:id="rId48"/>
    <p:sldId id="504" r:id="rId49"/>
    <p:sldId id="5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817"/>
            <p14:sldId id="707"/>
            <p14:sldId id="748"/>
            <p14:sldId id="714"/>
            <p14:sldId id="818"/>
            <p14:sldId id="819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656"/>
    <a:srgbClr val="64B5F6"/>
    <a:srgbClr val="FCC020"/>
    <a:srgbClr val="66BB6A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1" autoAdjust="0"/>
    <p:restoredTop sz="95188" autoAdjust="0"/>
  </p:normalViewPr>
  <p:slideViewPr>
    <p:cSldViewPr showGuides="1">
      <p:cViewPr>
        <p:scale>
          <a:sx n="75" d="100"/>
          <a:sy n="75" d="100"/>
        </p:scale>
        <p:origin x="634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75598" cy="552876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Добра практика </a:t>
            </a:r>
            <a:r>
              <a:rPr lang="bg-BG" sz="3000" dirty="0"/>
              <a:t>е </a:t>
            </a:r>
            <a:r>
              <a:rPr lang="bg-BG" sz="3000" b="1" dirty="0"/>
              <a:t>модалните форми </a:t>
            </a:r>
            <a:r>
              <a:rPr lang="bg-BG" sz="3000" dirty="0"/>
              <a:t>да се ползват за:</a:t>
            </a:r>
          </a:p>
          <a:p>
            <a:pPr lvl="1"/>
            <a:r>
              <a:rPr lang="bg-BG" sz="2800" b="1" dirty="0"/>
              <a:t>Визуализация</a:t>
            </a:r>
            <a:r>
              <a:rPr lang="bg-BG" sz="2800" dirty="0"/>
              <a:t> на данни</a:t>
            </a:r>
          </a:p>
          <a:p>
            <a:pPr lvl="1"/>
            <a:r>
              <a:rPr lang="bg-BG" sz="2800" b="1" dirty="0"/>
              <a:t>Въвеждане</a:t>
            </a:r>
            <a:r>
              <a:rPr lang="bg-BG" sz="2800" dirty="0"/>
              <a:t> и </a:t>
            </a:r>
            <a:r>
              <a:rPr lang="bg-BG" sz="2800" b="1" dirty="0"/>
              <a:t>редактиране</a:t>
            </a:r>
            <a:r>
              <a:rPr lang="bg-BG" sz="2800" dirty="0"/>
              <a:t> на данни</a:t>
            </a:r>
          </a:p>
          <a:p>
            <a:r>
              <a:rPr lang="bg-BG" sz="3000" b="1" dirty="0"/>
              <a:t>Избягвайте да слагате бизнес логика</a:t>
            </a:r>
            <a:r>
              <a:rPr lang="bg-BG" sz="3000" dirty="0"/>
              <a:t> в модалните форми!</a:t>
            </a:r>
          </a:p>
          <a:p>
            <a:pPr lvl="1"/>
            <a:r>
              <a:rPr lang="bg-BG" sz="2800" dirty="0"/>
              <a:t>Съберете </a:t>
            </a:r>
            <a:r>
              <a:rPr lang="bg-BG" sz="2800" b="1" dirty="0"/>
              <a:t>данните</a:t>
            </a:r>
            <a:r>
              <a:rPr lang="bg-BG" sz="2800" dirty="0"/>
              <a:t> от потребителя и ги обработете в </a:t>
            </a:r>
            <a:r>
              <a:rPr lang="bg-BG" sz="2800" b="1" dirty="0"/>
              <a:t>извикващата</a:t>
            </a:r>
            <a:r>
              <a:rPr lang="bg-BG" sz="2800" dirty="0"/>
              <a:t> </a:t>
            </a:r>
            <a:r>
              <a:rPr lang="bg-BG" sz="2800" b="1" dirty="0"/>
              <a:t>форма</a:t>
            </a:r>
            <a:r>
              <a:rPr lang="bg-BG" sz="28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152" y="2610508"/>
            <a:ext cx="4604727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полета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въвеждане на данни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Например полета за добавяне на нов град</a:t>
            </a:r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</a:t>
            </a:r>
            <a:r>
              <a:rPr lang="bg-BG" sz="3200" b="1" dirty="0"/>
              <a:t>модалната форма </a:t>
            </a:r>
            <a:r>
              <a:rPr lang="bg-BG" sz="3200" dirty="0"/>
              <a:t>при </a:t>
            </a:r>
            <a:r>
              <a:rPr lang="bg-BG" sz="3200" b="1" dirty="0"/>
              <a:t>натискане</a:t>
            </a:r>
            <a:r>
              <a:rPr lang="bg-BG" sz="3200" dirty="0"/>
              <a:t> на даден </a:t>
            </a:r>
            <a:r>
              <a:rPr lang="bg-BG" sz="3200" b="1" dirty="0"/>
              <a:t>бутон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EF938-B8E1-CD38-A54E-BBB450DE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363132-F40C-9E29-5DFF-1E712C5CA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93A57-9506-07A7-3771-D320C8661D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815598" cy="5528766"/>
          </a:xfrm>
        </p:spPr>
        <p:txBody>
          <a:bodyPr>
            <a:normAutofit/>
          </a:bodyPr>
          <a:lstStyle/>
          <a:p>
            <a:r>
              <a:rPr lang="bg-BG" dirty="0"/>
              <a:t>Създаваме базата данни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bg-BG" dirty="0"/>
              <a:t>Свързваме се със </a:t>
            </a:r>
            <a:r>
              <a:rPr lang="en-US" dirty="0"/>
              <a:t>SQL Server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r>
              <a:rPr lang="en-US" dirty="0"/>
              <a:t>, </a:t>
            </a:r>
            <a:r>
              <a:rPr lang="bg-BG" dirty="0"/>
              <a:t>за да попълним таблиците и редовете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CBFFCE-08AF-DF7D-1CE4-501B5A398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bg-BG"/>
              <a:t>базата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E2D675-602D-DF7A-7CB6-AF70F0F90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1000" y="1473117"/>
            <a:ext cx="5340990" cy="50338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553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Създаваме </a:t>
            </a:r>
            <a:r>
              <a:rPr lang="bg-BG" sz="3200" b="1" dirty="0"/>
              <a:t>проекта</a:t>
            </a:r>
            <a:r>
              <a:rPr lang="bg-BG" sz="3200" dirty="0"/>
              <a:t> точно както в </a:t>
            </a:r>
            <a:r>
              <a:rPr lang="bg-BG" sz="3200" b="1" dirty="0"/>
              <a:t>упражнението</a:t>
            </a:r>
            <a:r>
              <a:rPr lang="bg-BG" sz="3200" dirty="0"/>
              <a:t> от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4E8963-9333-973A-DB59-FEB78D9EEF72}"/>
              </a:ext>
            </a:extLst>
          </p:cNvPr>
          <p:cNvSpPr/>
          <p:nvPr/>
        </p:nvSpPr>
        <p:spPr bwMode="auto">
          <a:xfrm>
            <a:off x="7397375" y="1674000"/>
            <a:ext cx="4140000" cy="38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screenshot</a:t>
            </a: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Празна формичка с име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TownsApp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</a:t>
            </a:r>
            <a:r>
              <a:rPr lang="en-US" sz="3200" dirty="0"/>
              <a:t> (</a:t>
            </a:r>
            <a:r>
              <a:rPr lang="en-US" sz="3200" b="1" dirty="0"/>
              <a:t>scaffold</a:t>
            </a:r>
            <a:r>
              <a:rPr lang="bg-BG" sz="3200" dirty="0"/>
              <a:t>):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16000" y="1977619"/>
            <a:ext cx="11177567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16000" y="2607455"/>
            <a:ext cx="11177567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16831" y="3974340"/>
            <a:ext cx="11177567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>
            <a:normAutofit/>
          </a:bodyPr>
          <a:lstStyle/>
          <a:p>
            <a:r>
              <a:rPr lang="bg-BG" sz="3200" b="1" dirty="0" err="1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</a:p>
          <a:p>
            <a:r>
              <a:rPr lang="bg-BG" sz="3200" dirty="0"/>
              <a:t>Вече имаме генерирани </a:t>
            </a:r>
            <a:r>
              <a:rPr lang="en-US" sz="3200" dirty="0"/>
              <a:t>C# </a:t>
            </a:r>
            <a:r>
              <a:rPr lang="bg-BG" sz="3200" b="1" dirty="0"/>
              <a:t>класове</a:t>
            </a:r>
            <a:r>
              <a:rPr lang="bg-BG" sz="3200" dirty="0"/>
              <a:t>, които съответстват на базата данни:</a:t>
            </a:r>
            <a:endParaRPr lang="en-US" sz="3200" dirty="0"/>
          </a:p>
          <a:p>
            <a:pPr lvl="1"/>
            <a:r>
              <a:rPr lang="en-US" sz="3000" b="1" noProof="1">
                <a:latin typeface="Consolas" panose="020B0609020204030204" pitchFamily="49" charset="0"/>
              </a:rPr>
              <a:t>Town.cs</a:t>
            </a:r>
          </a:p>
          <a:p>
            <a:pPr lvl="1"/>
            <a:r>
              <a:rPr lang="en-US" sz="3000" b="1" noProof="1">
                <a:latin typeface="Consolas" panose="020B0609020204030204" pitchFamily="49" charset="0"/>
              </a:rPr>
              <a:t>TownsDbContext.cs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към базата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0752" y="1448602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Entity Framework Core</a:t>
            </a:r>
            <a:endParaRPr lang="bg-BG" b="1" dirty="0"/>
          </a:p>
          <a:p>
            <a:pPr lvl="1"/>
            <a:r>
              <a:rPr lang="en-US" b="1" dirty="0"/>
              <a:t>CRUD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CA3CD-4BF1-95B5-69EB-E7BAA2BC7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6153DB-549F-89B2-9180-87C2C11C2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3BEC8-6A16-8A77-49C5-E097619844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en-US" sz="3400" b="1" noProof="1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 във формата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4575ED-4EBB-0F78-9CC8-A3177724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Добавяме контрола за таблични данни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350D93-6476-D99B-6DDF-248D55D611AE}"/>
              </a:ext>
            </a:extLst>
          </p:cNvPr>
          <p:cNvSpPr/>
          <p:nvPr/>
        </p:nvSpPr>
        <p:spPr bwMode="auto">
          <a:xfrm>
            <a:off x="7806000" y="2124000"/>
            <a:ext cx="3645000" cy="382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screenshot</a:t>
            </a:r>
          </a:p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Главната формичка с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DataGridView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контролата в нея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5575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81424-44EA-07FF-BF13-26CEB952E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36463-5116-670E-A11E-324A2373B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062D0-4E35-5201-8BB4-9EBB268DB4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6490599" cy="5607875"/>
          </a:xfrm>
        </p:spPr>
        <p:txBody>
          <a:bodyPr>
            <a:noAutofit/>
          </a:bodyPr>
          <a:lstStyle/>
          <a:p>
            <a:r>
              <a:rPr lang="bg-BG" sz="3200" dirty="0"/>
              <a:t>Добавяме </a:t>
            </a:r>
            <a:r>
              <a:rPr lang="en-US" sz="3200" b="1" dirty="0"/>
              <a:t>Data Source</a:t>
            </a:r>
            <a:r>
              <a:rPr lang="en-US" sz="3200" dirty="0"/>
              <a:t>:</a:t>
            </a:r>
            <a:br>
              <a:rPr lang="bg-BG" sz="3200" dirty="0"/>
            </a:b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new Object</a:t>
            </a:r>
            <a:r>
              <a:rPr lang="en-US" sz="3200" b="1" dirty="0"/>
              <a:t>]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Towns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  <a:p>
            <a:endParaRPr lang="bg-BG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bg-BG" sz="3200" dirty="0"/>
              <a:t>Вече имаме създаден </a:t>
            </a:r>
            <a:r>
              <a:rPr lang="en-US" sz="3200" b="1" dirty="0"/>
              <a:t>Binding Source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</a:rPr>
              <a:t>townBindingSource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E23D1-DF58-9DFC-BA51-8667ADC3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</a:t>
            </a:r>
            <a:r>
              <a:rPr lang="bg-BG"/>
              <a:t>на </a:t>
            </a:r>
            <a:r>
              <a:rPr lang="en-US" noProof="1"/>
              <a:t>DataGridView</a:t>
            </a:r>
            <a:r>
              <a:rPr lang="bg-BG" dirty="0"/>
              <a:t> с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C82EA-0EFB-7AFC-C906-4F9D856352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00" y="948001"/>
            <a:ext cx="4863259" cy="57097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52F9E8-0465-52E7-385D-A5B7EE6C4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660" y="2484000"/>
            <a:ext cx="3334110" cy="30667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844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01E08A6-1420-6B56-F410-950878CF774F}"/>
              </a:ext>
            </a:extLst>
          </p:cNvPr>
          <p:cNvSpPr/>
          <p:nvPr/>
        </p:nvSpPr>
        <p:spPr bwMode="auto">
          <a:xfrm>
            <a:off x="4476000" y="4057138"/>
            <a:ext cx="518054" cy="3162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E68E5D-E4DA-08FF-C972-A9C697099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3" y="3149250"/>
            <a:ext cx="3823798" cy="21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извършват операции върху БД</a:t>
            </a:r>
          </a:p>
          <a:p>
            <a:pPr lvl="1"/>
            <a:r>
              <a:rPr lang="bg-BG" sz="3200" dirty="0"/>
              <a:t>В БД промените ги прави </a:t>
            </a:r>
            <a:r>
              <a:rPr lang="bg-BG" sz="3200" b="1" dirty="0"/>
              <a:t>главната</a:t>
            </a:r>
            <a:r>
              <a:rPr lang="bg-BG" sz="3200" dirty="0"/>
              <a:t> </a:t>
            </a:r>
            <a:r>
              <a:rPr lang="bg-BG" sz="3200" b="1" dirty="0"/>
              <a:t>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създаване</a:t>
            </a:r>
            <a:r>
              <a:rPr lang="bg-BG" sz="3400" dirty="0"/>
              <a:t> на </a:t>
            </a:r>
            <a:r>
              <a:rPr lang="bg-BG" sz="3400" b="1" dirty="0"/>
              <a:t>нов</a:t>
            </a:r>
            <a:r>
              <a:rPr lang="bg-BG" sz="3400" dirty="0"/>
              <a:t> </a:t>
            </a:r>
            <a:r>
              <a:rPr lang="bg-BG" sz="3400" b="1" dirty="0"/>
              <a:t>град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редактиране</a:t>
            </a:r>
            <a:r>
              <a:rPr lang="bg-BG" sz="3400" dirty="0"/>
              <a:t> на </a:t>
            </a:r>
            <a:r>
              <a:rPr lang="bg-BG" sz="3400" b="1" dirty="0"/>
              <a:t>съществуващ</a:t>
            </a:r>
            <a:r>
              <a:rPr lang="bg-BG" sz="3400" dirty="0"/>
              <a:t> </a:t>
            </a:r>
            <a:r>
              <a:rPr lang="bg-BG" sz="3400" b="1" dirty="0"/>
              <a:t>град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подаваме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формата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StartPosition </a:t>
            </a:r>
            <a:r>
              <a:rPr lang="en-US" sz="3200" dirty="0"/>
              <a:t>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200" b="1" dirty="0"/>
              <a:t>FormBorderStyle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200" b="1" dirty="0"/>
              <a:t>MaximizeBox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200" b="1" dirty="0"/>
              <a:t>MinimizeBox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800" b="1" noProof="1">
                <a:latin typeface="Consolas" panose="020B0609020204030204" pitchFamily="49" charset="0"/>
              </a:rPr>
              <a:t>(</a:t>
            </a:r>
            <a:endParaRPr lang="bg-BG" sz="2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</a:t>
            </a:r>
            <a:r>
              <a:rPr lang="bg-BG" sz="2800" b="1" noProof="1">
                <a:latin typeface="Consolas" panose="020B0609020204030204" pitchFamily="49" charset="0"/>
              </a:rPr>
              <a:t>    </a:t>
            </a:r>
            <a:r>
              <a:rPr lang="en-GB" sz="28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8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контроли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/>
              <a:t>съществуващ</a:t>
            </a:r>
            <a:r>
              <a:rPr lang="bg-BG" sz="3400" dirty="0"/>
              <a:t> </a:t>
            </a:r>
            <a:r>
              <a:rPr lang="bg-BG" sz="3400" b="1" dirty="0"/>
              <a:t>ред</a:t>
            </a:r>
            <a:endParaRPr lang="en-US" sz="3400" b="1" dirty="0"/>
          </a:p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заглавията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имената</a:t>
            </a:r>
            <a:endParaRPr lang="en-US" sz="3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07379" y="3874515"/>
            <a:ext cx="659743" cy="47596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rgbClr val="66BB6A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rgbClr val="FCC020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rgbClr val="64B5F6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rgbClr val="FF5656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715712"/>
            <a:ext cx="11090346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8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   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8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334183" y="1823408"/>
            <a:ext cx="11306901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StartDate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2442" y="5661875"/>
            <a:ext cx="4278558" cy="510609"/>
          </a:xfrm>
          <a:prstGeom prst="wedgeRoundRectCallout">
            <a:avLst>
              <a:gd name="adj1" fmla="val -66044"/>
              <a:gd name="adj2" fmla="val -3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Създаваме нов </a:t>
            </a:r>
            <a:r>
              <a:rPr lang="en-US" sz="24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обект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395" y="4900514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dbContext.Employees.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entitiesWithProject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(x =&gt; x.ProjectId ==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RemoveRange(entitiesWithProject)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46783</TotalTime>
  <Words>2357</Words>
  <Application>Microsoft Office PowerPoint</Application>
  <PresentationFormat>Widescreen</PresentationFormat>
  <Paragraphs>460</Paragraphs>
  <Slides>49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базата данни</vt:lpstr>
      <vt:lpstr>Създаване на WinForms приложение</vt:lpstr>
      <vt:lpstr>Инсталиране на EF Core пакети и Scaffold</vt:lpstr>
      <vt:lpstr>Свързване към базата данни</vt:lpstr>
      <vt:lpstr>Добавяме контрола за таблични данни</vt:lpstr>
      <vt:lpstr>Свързване на DataGridView с Data Source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425</cp:revision>
  <dcterms:created xsi:type="dcterms:W3CDTF">2018-05-23T13:08:44Z</dcterms:created>
  <dcterms:modified xsi:type="dcterms:W3CDTF">2025-01-10T14:03:06Z</dcterms:modified>
  <cp:category/>
</cp:coreProperties>
</file>