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619" r:id="rId3"/>
    <p:sldId id="766" r:id="rId4"/>
    <p:sldId id="729" r:id="rId5"/>
    <p:sldId id="703" r:id="rId6"/>
    <p:sldId id="723" r:id="rId7"/>
    <p:sldId id="733" r:id="rId8"/>
    <p:sldId id="734" r:id="rId9"/>
    <p:sldId id="732" r:id="rId10"/>
    <p:sldId id="735" r:id="rId11"/>
    <p:sldId id="736" r:id="rId12"/>
    <p:sldId id="753" r:id="rId13"/>
    <p:sldId id="752" r:id="rId14"/>
    <p:sldId id="749" r:id="rId15"/>
    <p:sldId id="724" r:id="rId16"/>
    <p:sldId id="754" r:id="rId17"/>
    <p:sldId id="748" r:id="rId18"/>
    <p:sldId id="755" r:id="rId19"/>
    <p:sldId id="756" r:id="rId20"/>
    <p:sldId id="757" r:id="rId21"/>
    <p:sldId id="758" r:id="rId22"/>
    <p:sldId id="759" r:id="rId23"/>
    <p:sldId id="760" r:id="rId24"/>
    <p:sldId id="762" r:id="rId25"/>
    <p:sldId id="763" r:id="rId26"/>
    <p:sldId id="764" r:id="rId27"/>
    <p:sldId id="765" r:id="rId28"/>
    <p:sldId id="580" r:id="rId29"/>
    <p:sldId id="504" r:id="rId30"/>
    <p:sldId id="505" r:id="rId31"/>
    <p:sldId id="5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Защо е важно да знаем командите за файлове" id="{7D1FC84A-69F6-4BC7-BCD9-56BA03057CD3}">
          <p14:sldIdLst>
            <p14:sldId id="766"/>
          </p14:sldIdLst>
        </p14:section>
        <p14:section name="Четене на файл" id="{1CD16522-16D6-427F-A6CC-A12B971D589B}">
          <p14:sldIdLst>
            <p14:sldId id="729"/>
            <p14:sldId id="703"/>
            <p14:sldId id="723"/>
            <p14:sldId id="733"/>
            <p14:sldId id="734"/>
            <p14:sldId id="732"/>
            <p14:sldId id="735"/>
            <p14:sldId id="736"/>
            <p14:sldId id="753"/>
            <p14:sldId id="752"/>
            <p14:sldId id="749"/>
            <p14:sldId id="724"/>
            <p14:sldId id="754"/>
            <p14:sldId id="748"/>
          </p14:sldIdLst>
        </p14:section>
        <p14:section name="Статистика на файл" id="{640E04C1-8601-4778-8750-9812FD2E57B6}">
          <p14:sldIdLst>
            <p14:sldId id="755"/>
            <p14:sldId id="756"/>
            <p14:sldId id="757"/>
            <p14:sldId id="758"/>
            <p14:sldId id="759"/>
            <p14:sldId id="760"/>
          </p14:sldIdLst>
        </p14:section>
        <p14:section name="Записване на статистика" id="{855720A5-F46F-4118-BFFE-916A4CCE4E15}">
          <p14:sldIdLst>
            <p14:sldId id="762"/>
            <p14:sldId id="763"/>
            <p14:sldId id="764"/>
            <p14:sldId id="765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38B"/>
    <a:srgbClr val="4D6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9" autoAdjust="0"/>
    <p:restoredTop sz="95325" autoAdjust="0"/>
  </p:normalViewPr>
  <p:slideViewPr>
    <p:cSldViewPr showGuides="1">
      <p:cViewPr varScale="1">
        <p:scale>
          <a:sx n="81" d="100"/>
          <a:sy n="81" d="100"/>
        </p:scale>
        <p:origin x="816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662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000" y="1269000"/>
            <a:ext cx="11520000" cy="990000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Windows Forms</a:t>
            </a:r>
            <a:r>
              <a:rPr lang="bg-BG" dirty="0"/>
              <a:t> с </a:t>
            </a:r>
            <a:r>
              <a:rPr lang="en-US" sz="3600" dirty="0">
                <a:cs typeface="Calibri"/>
              </a:rPr>
              <a:t>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Графични приложения (</a:t>
            </a:r>
            <a:r>
              <a:rPr lang="en-US" dirty="0"/>
              <a:t>GUI Apps)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 dirty="0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9F5B3B1-19D8-C0A8-D344-FA3C87A4E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000" y="2107610"/>
            <a:ext cx="5259820" cy="2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85CBF-A00D-B77E-FD2C-A57FA0977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36527"/>
            <a:ext cx="11645435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5. </a:t>
            </a:r>
            <a:r>
              <a:rPr lang="bg-BG" sz="3000" dirty="0"/>
              <a:t>Променете </a:t>
            </a:r>
            <a:r>
              <a:rPr lang="bg-BG" sz="3000" b="1" dirty="0">
                <a:solidFill>
                  <a:schemeClr val="bg1"/>
                </a:solidFill>
              </a:rPr>
              <a:t>имената</a:t>
            </a:r>
            <a:r>
              <a:rPr lang="bg-BG" sz="3000" dirty="0"/>
              <a:t> на контролите</a:t>
            </a:r>
          </a:p>
          <a:p>
            <a:pPr marL="623888" lvl="1" indent="-354013"/>
            <a:r>
              <a:rPr lang="en-US" sz="2600" dirty="0"/>
              <a:t>textBox1    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textBoxContent</a:t>
            </a:r>
          </a:p>
          <a:p>
            <a:pPr marL="623888" lvl="1" indent="-354013"/>
            <a:r>
              <a:rPr lang="en-US" sz="2600" dirty="0"/>
              <a:t>textBox2    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textBoxData</a:t>
            </a:r>
          </a:p>
          <a:p>
            <a:pPr marL="623888" lvl="1" indent="-354013"/>
            <a:r>
              <a:rPr lang="en-US" sz="2600" dirty="0"/>
              <a:t>button1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buttonRead</a:t>
            </a:r>
          </a:p>
          <a:p>
            <a:pPr marL="623888" lvl="1" indent="-354013"/>
            <a:r>
              <a:rPr lang="en-US" sz="2600" dirty="0"/>
              <a:t>button1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buttonStatistic</a:t>
            </a:r>
          </a:p>
          <a:p>
            <a:pPr marL="623888" lvl="1" indent="-354013"/>
            <a:r>
              <a:rPr lang="en-US" sz="2600" dirty="0"/>
              <a:t>button1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buttonWrite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5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DAC0EF1-E4EC-499F-153E-FD8F728EFACA}"/>
              </a:ext>
            </a:extLst>
          </p:cNvPr>
          <p:cNvSpPr/>
          <p:nvPr/>
        </p:nvSpPr>
        <p:spPr bwMode="auto">
          <a:xfrm>
            <a:off x="8280489" y="3478801"/>
            <a:ext cx="371901" cy="2863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27E45CEE-7D94-C70C-E5D4-0BE1B0F3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659" y="1858573"/>
            <a:ext cx="2124371" cy="3762900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EC8014E9-B6A1-F5AD-7AD0-DCE7943A2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849" y="1839799"/>
            <a:ext cx="2172003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85CBF-A00D-B77E-FD2C-A57FA0977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904" y="1228484"/>
            <a:ext cx="11818096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/>
              <a:t>6. Променете </a:t>
            </a:r>
            <a:r>
              <a:rPr lang="bg-BG" sz="3000" b="1" dirty="0">
                <a:solidFill>
                  <a:schemeClr val="bg1"/>
                </a:solidFill>
              </a:rPr>
              <a:t>текста</a:t>
            </a:r>
            <a:r>
              <a:rPr lang="bg-BG" sz="3000" dirty="0"/>
              <a:t> на контролите</a:t>
            </a:r>
          </a:p>
          <a:p>
            <a:pPr lvl="1"/>
            <a:r>
              <a:rPr lang="en-US" sz="2600" dirty="0"/>
              <a:t>button1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bg-BG" sz="2600" dirty="0"/>
              <a:t>Зареди файл</a:t>
            </a:r>
            <a:endParaRPr lang="en-US" sz="2600" dirty="0"/>
          </a:p>
          <a:p>
            <a:pPr lvl="1"/>
            <a:r>
              <a:rPr lang="en-US" sz="2600" dirty="0"/>
              <a:t>button2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bg-BG" sz="2600" dirty="0"/>
              <a:t>Статистика на думите</a:t>
            </a:r>
            <a:endParaRPr lang="en-US" sz="2600" dirty="0"/>
          </a:p>
          <a:p>
            <a:pPr lvl="1"/>
            <a:r>
              <a:rPr lang="en-US" sz="2600" dirty="0"/>
              <a:t>button3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bg-BG" sz="2600" dirty="0"/>
              <a:t>Запиши статистиките</a:t>
            </a:r>
            <a:br>
              <a:rPr lang="bg-BG" sz="2600" dirty="0"/>
            </a:br>
            <a:r>
              <a:rPr lang="bg-BG" sz="2600" dirty="0"/>
              <a:t>във файл</a:t>
            </a:r>
            <a:endParaRPr lang="en-US" sz="2600" dirty="0"/>
          </a:p>
          <a:p>
            <a:pPr lvl="1"/>
            <a:endParaRPr lang="en-BG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6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DAC0EF1-E4EC-499F-153E-FD8F728EFACA}"/>
              </a:ext>
            </a:extLst>
          </p:cNvPr>
          <p:cNvSpPr/>
          <p:nvPr/>
        </p:nvSpPr>
        <p:spPr bwMode="auto">
          <a:xfrm>
            <a:off x="8788976" y="2963926"/>
            <a:ext cx="49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28ECCED2-8933-2A3A-8FE0-18810506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576" y="1378423"/>
            <a:ext cx="2143424" cy="3801005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8B4C8616-B825-728A-767F-130C4533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168" y="1398259"/>
            <a:ext cx="2143424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C72DB66E-0676-6923-444D-6E672027C0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56C79B5-B9BF-76D9-5D71-6A3830749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След като включим свойството </a:t>
            </a:r>
            <a:r>
              <a:rPr lang="en-US" b="1" dirty="0">
                <a:solidFill>
                  <a:schemeClr val="bg1"/>
                </a:solidFill>
              </a:rPr>
              <a:t>ReadOnly</a:t>
            </a:r>
            <a:r>
              <a:rPr lang="ru-RU" dirty="0"/>
              <a:t> на textbox, съдържанието му няма да може да се </a:t>
            </a:r>
            <a:r>
              <a:rPr lang="ru-RU" b="1" dirty="0">
                <a:solidFill>
                  <a:schemeClr val="bg1"/>
                </a:solidFill>
              </a:rPr>
              <a:t>променя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C31369F-10F3-B7ED-7C85-4D051717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писане на текст в </a:t>
            </a:r>
            <a:r>
              <a:rPr lang="en-US" dirty="0"/>
              <a:t>textBox</a:t>
            </a:r>
            <a:endParaRPr lang="bg-BG" dirty="0"/>
          </a:p>
        </p:txBody>
      </p:sp>
      <p:sp>
        <p:nvSpPr>
          <p:cNvPr id="7" name="Right Arrow 9">
            <a:extLst>
              <a:ext uri="{FF2B5EF4-FFF2-40B4-BE49-F238E27FC236}">
                <a16:creationId xmlns:a16="http://schemas.microsoft.com/office/drawing/2014/main" id="{78C12589-DF46-24B6-1045-02BCD31A48B4}"/>
              </a:ext>
            </a:extLst>
          </p:cNvPr>
          <p:cNvSpPr/>
          <p:nvPr/>
        </p:nvSpPr>
        <p:spPr bwMode="auto">
          <a:xfrm>
            <a:off x="7631731" y="4263509"/>
            <a:ext cx="49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A2F7C566-545D-DCDB-D73F-590365B2EFCC}"/>
              </a:ext>
            </a:extLst>
          </p:cNvPr>
          <p:cNvGrpSpPr/>
          <p:nvPr/>
        </p:nvGrpSpPr>
        <p:grpSpPr>
          <a:xfrm>
            <a:off x="465006" y="2335018"/>
            <a:ext cx="6121391" cy="4171982"/>
            <a:chOff x="465006" y="2335018"/>
            <a:chExt cx="6121391" cy="4171982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801770C1-A2C9-2AB5-A939-FB489059C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006" y="2335018"/>
              <a:ext cx="6121391" cy="4171982"/>
            </a:xfrm>
            <a:prstGeom prst="rect">
              <a:avLst/>
            </a:prstGeom>
          </p:spPr>
        </p:pic>
        <p:sp>
          <p:nvSpPr>
            <p:cNvPr id="8" name="Правоъгълник 7">
              <a:extLst>
                <a:ext uri="{FF2B5EF4-FFF2-40B4-BE49-F238E27FC236}">
                  <a16:creationId xmlns:a16="http://schemas.microsoft.com/office/drawing/2014/main" id="{20FA9D67-0075-8EF2-7688-212F1F41B355}"/>
                </a:ext>
              </a:extLst>
            </p:cNvPr>
            <p:cNvSpPr/>
            <p:nvPr/>
          </p:nvSpPr>
          <p:spPr bwMode="auto">
            <a:xfrm>
              <a:off x="4791000" y="5859001"/>
              <a:ext cx="1530000" cy="13500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0F0E6450-D2C1-DFBA-0437-88F74C4CFD40}"/>
              </a:ext>
            </a:extLst>
          </p:cNvPr>
          <p:cNvGrpSpPr/>
          <p:nvPr/>
        </p:nvGrpSpPr>
        <p:grpSpPr>
          <a:xfrm>
            <a:off x="9021000" y="3073349"/>
            <a:ext cx="2457793" cy="3010320"/>
            <a:chOff x="9021000" y="3073349"/>
            <a:chExt cx="2457793" cy="3010320"/>
          </a:xfrm>
        </p:grpSpPr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440F63A9-DCBD-779B-9D96-A83F01527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1000" y="3073349"/>
              <a:ext cx="2457793" cy="3010320"/>
            </a:xfrm>
            <a:prstGeom prst="rect">
              <a:avLst/>
            </a:prstGeom>
          </p:spPr>
        </p:pic>
        <p:sp>
          <p:nvSpPr>
            <p:cNvPr id="9" name="Правоъгълник 8">
              <a:extLst>
                <a:ext uri="{FF2B5EF4-FFF2-40B4-BE49-F238E27FC236}">
                  <a16:creationId xmlns:a16="http://schemas.microsoft.com/office/drawing/2014/main" id="{15AE54C3-649C-39E4-FE80-742F83BD63C1}"/>
                </a:ext>
              </a:extLst>
            </p:cNvPr>
            <p:cNvSpPr/>
            <p:nvPr/>
          </p:nvSpPr>
          <p:spPr bwMode="auto">
            <a:xfrm>
              <a:off x="9111000" y="5184000"/>
              <a:ext cx="2249999" cy="18000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89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0741208-2E38-6B5B-6861-F2294D526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A370BB1-4F1A-619A-2AFA-566D880B83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След като включи</a:t>
            </a:r>
            <a:r>
              <a:rPr lang="bg-BG" dirty="0"/>
              <a:t>м</a:t>
            </a:r>
            <a:r>
              <a:rPr lang="ru-RU" dirty="0"/>
              <a:t> свойството </a:t>
            </a:r>
            <a:r>
              <a:rPr lang="ru-RU" b="1" dirty="0">
                <a:solidFill>
                  <a:schemeClr val="bg1"/>
                </a:solidFill>
              </a:rPr>
              <a:t>Multiline</a:t>
            </a:r>
            <a:r>
              <a:rPr lang="ru-RU" dirty="0"/>
              <a:t> на textbox, съдържанието на файла ще бъде на редове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C301FE5-BA22-947B-D906-49B578EE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Разрешаване на редове в </a:t>
            </a:r>
            <a:r>
              <a:rPr lang="en-US" dirty="0"/>
              <a:t>textBox</a:t>
            </a:r>
            <a:endParaRPr lang="bg-BG" dirty="0"/>
          </a:p>
        </p:txBody>
      </p:sp>
      <p:sp>
        <p:nvSpPr>
          <p:cNvPr id="7" name="Right Arrow 9">
            <a:extLst>
              <a:ext uri="{FF2B5EF4-FFF2-40B4-BE49-F238E27FC236}">
                <a16:creationId xmlns:a16="http://schemas.microsoft.com/office/drawing/2014/main" id="{5AB7B1D0-58D8-A289-49F3-5340C2DD0049}"/>
              </a:ext>
            </a:extLst>
          </p:cNvPr>
          <p:cNvSpPr/>
          <p:nvPr/>
        </p:nvSpPr>
        <p:spPr bwMode="auto">
          <a:xfrm>
            <a:off x="6957359" y="3960508"/>
            <a:ext cx="49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F364EA6B-7256-5B40-5B99-7E6E2DD78EBF}"/>
              </a:ext>
            </a:extLst>
          </p:cNvPr>
          <p:cNvGrpSpPr/>
          <p:nvPr/>
        </p:nvGrpSpPr>
        <p:grpSpPr>
          <a:xfrm>
            <a:off x="291009" y="2453657"/>
            <a:ext cx="5817709" cy="4342461"/>
            <a:chOff x="291009" y="2453657"/>
            <a:chExt cx="5817709" cy="4342461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E8A26372-9256-B81B-957C-11D3CDC5D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009" y="2453657"/>
              <a:ext cx="5817709" cy="4342461"/>
            </a:xfrm>
            <a:prstGeom prst="rect">
              <a:avLst/>
            </a:prstGeom>
          </p:spPr>
        </p:pic>
        <p:sp>
          <p:nvSpPr>
            <p:cNvPr id="8" name="Правоъгълник 7">
              <a:extLst>
                <a:ext uri="{FF2B5EF4-FFF2-40B4-BE49-F238E27FC236}">
                  <a16:creationId xmlns:a16="http://schemas.microsoft.com/office/drawing/2014/main" id="{29AF067E-A10E-23A6-C133-D136EFA2D7D3}"/>
                </a:ext>
              </a:extLst>
            </p:cNvPr>
            <p:cNvSpPr/>
            <p:nvPr/>
          </p:nvSpPr>
          <p:spPr bwMode="auto">
            <a:xfrm>
              <a:off x="4438571" y="5589000"/>
              <a:ext cx="1432429" cy="17911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D417B1D7-8EDB-5672-6223-50AF05FA1FAF}"/>
              </a:ext>
            </a:extLst>
          </p:cNvPr>
          <p:cNvGrpSpPr/>
          <p:nvPr/>
        </p:nvGrpSpPr>
        <p:grpSpPr>
          <a:xfrm>
            <a:off x="8301000" y="2700632"/>
            <a:ext cx="2457793" cy="3067478"/>
            <a:chOff x="8301000" y="2700632"/>
            <a:chExt cx="2457793" cy="3067478"/>
          </a:xfrm>
        </p:grpSpPr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E4649E3B-6E12-1F13-3806-93AEFCCC7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1000" y="2700632"/>
              <a:ext cx="2457793" cy="3067478"/>
            </a:xfrm>
            <a:prstGeom prst="rect">
              <a:avLst/>
            </a:prstGeom>
          </p:spPr>
        </p:pic>
        <p:sp>
          <p:nvSpPr>
            <p:cNvPr id="9" name="Правоъгълник 8">
              <a:extLst>
                <a:ext uri="{FF2B5EF4-FFF2-40B4-BE49-F238E27FC236}">
                  <a16:creationId xmlns:a16="http://schemas.microsoft.com/office/drawing/2014/main" id="{05697D61-0D63-9C6C-AB3E-0967AD338E46}"/>
                </a:ext>
              </a:extLst>
            </p:cNvPr>
            <p:cNvSpPr/>
            <p:nvPr/>
          </p:nvSpPr>
          <p:spPr bwMode="auto">
            <a:xfrm>
              <a:off x="8391000" y="4464000"/>
              <a:ext cx="2250000" cy="22500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08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1DB688-D604-7548-19BE-3A51F22B3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91FBC1-B6D4-096F-27E9-5D630662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Button.Click Event Handler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A4C8008-1C42-D15B-69A7-FC25984F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00" y="1095568"/>
            <a:ext cx="7633564" cy="572321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25E0-300B-D5BF-341E-DC596AE0F8B3}"/>
              </a:ext>
            </a:extLst>
          </p:cNvPr>
          <p:cNvCxnSpPr>
            <a:cxnSpLocks/>
          </p:cNvCxnSpPr>
          <p:nvPr/>
        </p:nvCxnSpPr>
        <p:spPr>
          <a:xfrm flipH="1">
            <a:off x="8841000" y="3654000"/>
            <a:ext cx="720000" cy="7650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56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85CBF-A00D-B77E-FD2C-A57FA0977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7</a:t>
            </a:r>
            <a:r>
              <a:rPr lang="bg-BG" sz="3000" dirty="0"/>
              <a:t>.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 handler</a:t>
            </a:r>
            <a:r>
              <a:rPr lang="en-US" sz="3000" dirty="0"/>
              <a:t> (</a:t>
            </a:r>
            <a:r>
              <a:rPr lang="bg-BG" sz="3000" b="1" dirty="0">
                <a:solidFill>
                  <a:schemeClr val="bg1"/>
                </a:solidFill>
              </a:rPr>
              <a:t>обработчик</a:t>
            </a:r>
            <a:r>
              <a:rPr lang="bg-BG" sz="3000" dirty="0"/>
              <a:t>) на събитието </a:t>
            </a:r>
            <a:r>
              <a:rPr lang="en-US" sz="3000" b="1" dirty="0">
                <a:solidFill>
                  <a:schemeClr val="bg1"/>
                </a:solidFill>
              </a:rPr>
              <a:t>Click</a:t>
            </a:r>
            <a:r>
              <a:rPr lang="bg-BG" sz="3000" dirty="0"/>
              <a:t> на бутона за четене на файла</a:t>
            </a:r>
            <a:r>
              <a:rPr lang="en-US" sz="3000" dirty="0"/>
              <a:t>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(1)</a:t>
            </a:r>
            <a:endParaRPr lang="en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EFA54A-6586-B439-D0AB-6980C1E8C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25" y="3339718"/>
            <a:ext cx="11811196" cy="34642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private  void buttonRead_Click(object sender, EventArgs e)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using (OpenFileDialog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ofd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new OpenFileDialog() {Filter = "Text Documents|*.txt"})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    if (ofd.ShowDialog() == DialogResult.OK)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    {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textBoxContent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.Text = "";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        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6C4D5F14-2A9B-00E6-231B-CB89A3827DDF}"/>
              </a:ext>
            </a:extLst>
          </p:cNvPr>
          <p:cNvSpPr/>
          <p:nvPr/>
        </p:nvSpPr>
        <p:spPr bwMode="auto">
          <a:xfrm>
            <a:off x="7244298" y="5068655"/>
            <a:ext cx="4738049" cy="1105894"/>
          </a:xfrm>
          <a:prstGeom prst="wedgeRoundRectCallout">
            <a:avLst>
              <a:gd name="adj1" fmla="val -54901"/>
              <a:gd name="adj2" fmla="val -2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потребителят е избрал текстов файл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програмата продължава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9E1B14D9-8A6C-B48E-6E94-C00FFEF7BA45}"/>
              </a:ext>
            </a:extLst>
          </p:cNvPr>
          <p:cNvSpPr/>
          <p:nvPr/>
        </p:nvSpPr>
        <p:spPr bwMode="auto">
          <a:xfrm>
            <a:off x="651000" y="6268542"/>
            <a:ext cx="7020000" cy="442177"/>
          </a:xfrm>
          <a:prstGeom prst="wedgeRoundRectCallout">
            <a:avLst>
              <a:gd name="adj1" fmla="val 23411"/>
              <a:gd name="adj2" fmla="val -943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Зануляване на съдържанието на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textBoxContent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8">
            <a:extLst>
              <a:ext uri="{FF2B5EF4-FFF2-40B4-BE49-F238E27FC236}">
                <a16:creationId xmlns:a16="http://schemas.microsoft.com/office/drawing/2014/main" id="{09DD857B-DCBE-4E49-4613-0A1B4DAF6D6F}"/>
              </a:ext>
            </a:extLst>
          </p:cNvPr>
          <p:cNvSpPr/>
          <p:nvPr/>
        </p:nvSpPr>
        <p:spPr bwMode="auto">
          <a:xfrm>
            <a:off x="1330984" y="2045316"/>
            <a:ext cx="5175000" cy="1294402"/>
          </a:xfrm>
          <a:prstGeom prst="wedgeRoundRectCallout">
            <a:avLst>
              <a:gd name="adj1" fmla="val 10659"/>
              <a:gd name="adj2" fmla="val 136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клик чрез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OpenFileDialog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отваряме файловата система, за да изберем файл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90BBC5A2-9D04-217B-429B-7B751582A653}"/>
              </a:ext>
            </a:extLst>
          </p:cNvPr>
          <p:cNvSpPr/>
          <p:nvPr/>
        </p:nvSpPr>
        <p:spPr bwMode="auto">
          <a:xfrm>
            <a:off x="7665996" y="2515031"/>
            <a:ext cx="4079324" cy="1214478"/>
          </a:xfrm>
          <a:prstGeom prst="wedgeRoundRectCallout">
            <a:avLst>
              <a:gd name="adj1" fmla="val -38411"/>
              <a:gd name="adj2" fmla="val 1077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Чрез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с какви разширения трябва да бъдат файловете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37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03A6DD5-04BD-1C4B-2103-6B0864375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F22D028-2543-FC4F-4F16-E4AEF9872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6" y="1449000"/>
            <a:ext cx="11845594" cy="4985376"/>
          </a:xfrm>
        </p:spPr>
        <p:txBody>
          <a:bodyPr/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(StreamReader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StreamReader(ofd.FileName))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        string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sr.ReadLine();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        while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       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            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textBoxContent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.Text +=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sr.ReadLine();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        }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</a:t>
            </a:r>
            <a:endParaRPr lang="bg-BG" sz="20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734DC0B-D839-667A-718C-AC5BBF3C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(2)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90B6A51-8D5E-36E5-2339-8E8BC6EE8384}"/>
              </a:ext>
            </a:extLst>
          </p:cNvPr>
          <p:cNvSpPr/>
          <p:nvPr/>
        </p:nvSpPr>
        <p:spPr bwMode="auto">
          <a:xfrm>
            <a:off x="4656000" y="5142947"/>
            <a:ext cx="4860000" cy="885161"/>
          </a:xfrm>
          <a:prstGeom prst="wedgeRoundRectCallout">
            <a:avLst>
              <a:gd name="adj1" fmla="val 25035"/>
              <a:gd name="adj2" fmla="val -180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Програмата чете ред от файла и го написва в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textBoxContent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28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C392E0-B3AE-EC9D-F377-B4B4CD737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E72-1075-F5ED-3764-75384FE66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Стартираме</a:t>
            </a:r>
            <a:r>
              <a:rPr lang="bg-BG" b="1" dirty="0"/>
              <a:t> </a:t>
            </a:r>
            <a:r>
              <a:rPr lang="bg-BG" dirty="0"/>
              <a:t>приложението с </a:t>
            </a:r>
            <a:r>
              <a:rPr lang="bg-BG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Ctrl+F5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заредете файл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5AD470-966B-F65C-CD15-BC68CAB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при изпълнение на програмата</a:t>
            </a:r>
            <a:endParaRPr lang="en-BG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90E57C27-E600-DBDA-E690-068B2A59E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63" y="2574000"/>
            <a:ext cx="7119673" cy="35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8A78A6B-C044-3DE8-6DBA-52612F73C3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>
                <a:latin typeface="Calibri" panose="020F0502020204030204" pitchFamily="34" charset="0"/>
                <a:cs typeface="Calibri" panose="020F0502020204030204" pitchFamily="34" charset="0"/>
              </a:rPr>
              <a:t>Статистика на файл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5124D0F-32A1-CBBD-94F3-CF067228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00" y="818999"/>
            <a:ext cx="7245000" cy="36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154B565-33DD-7C82-6AA6-C4B3FA721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6ACDA3E-03BE-A715-E8D9-9CFA48D6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Button.Click Event Handler</a:t>
            </a:r>
            <a:endParaRPr lang="bg-BG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711967A-65B0-4CD8-A32F-E5D3DCE6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00" y="1124009"/>
            <a:ext cx="7695000" cy="5733991"/>
          </a:xfrm>
          <a:prstGeom prst="rect">
            <a:avLst/>
          </a:prstGeom>
        </p:spPr>
      </p:pic>
      <p:cxnSp>
        <p:nvCxnSpPr>
          <p:cNvPr id="10" name="Straight Arrow Connector 7">
            <a:extLst>
              <a:ext uri="{FF2B5EF4-FFF2-40B4-BE49-F238E27FC236}">
                <a16:creationId xmlns:a16="http://schemas.microsoft.com/office/drawing/2014/main" id="{FB3C2B37-4CE2-2A05-19DB-424AECACDB96}"/>
              </a:ext>
            </a:extLst>
          </p:cNvPr>
          <p:cNvCxnSpPr>
            <a:cxnSpLocks/>
          </p:cNvCxnSpPr>
          <p:nvPr/>
        </p:nvCxnSpPr>
        <p:spPr>
          <a:xfrm flipH="1">
            <a:off x="9471000" y="3834000"/>
            <a:ext cx="720000" cy="7650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27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600" dirty="0"/>
              <a:t>Защо е важно да знаем командите за файлове?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2.  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Четене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 на файл</a:t>
            </a:r>
          </a:p>
          <a:p>
            <a:pPr marL="0" indent="0">
              <a:buNone/>
            </a:pP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3.  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Статистика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 на файл</a:t>
            </a:r>
          </a:p>
          <a:p>
            <a:pPr marL="0" indent="0">
              <a:buNone/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4. 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Записване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на статистика</a:t>
            </a:r>
            <a:endParaRPr lang="bg-BG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9D1C0ED-CB87-E993-0B43-A8709868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05BE2E6-828C-0706-AC73-93C5E37A0F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Event handler</a:t>
            </a:r>
            <a:r>
              <a:rPr lang="en-US" sz="3600" dirty="0"/>
              <a:t> (</a:t>
            </a:r>
            <a:r>
              <a:rPr lang="bg-BG" sz="3600" b="1" dirty="0">
                <a:solidFill>
                  <a:schemeClr val="bg1"/>
                </a:solidFill>
              </a:rPr>
              <a:t>обработчик</a:t>
            </a:r>
            <a:r>
              <a:rPr lang="bg-BG" sz="3600" dirty="0"/>
              <a:t>) на събитието </a:t>
            </a:r>
            <a:r>
              <a:rPr lang="en-US" sz="3600" b="1" dirty="0">
                <a:solidFill>
                  <a:schemeClr val="bg1"/>
                </a:solidFill>
              </a:rPr>
              <a:t>Click</a:t>
            </a:r>
            <a:r>
              <a:rPr lang="bg-BG" sz="3600" dirty="0"/>
              <a:t> на бутона за статистика на файла</a:t>
            </a:r>
            <a:r>
              <a:rPr lang="en-US" sz="3600" dirty="0"/>
              <a:t>:</a:t>
            </a:r>
            <a:endParaRPr lang="bg-BG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5D071F7-D78A-7694-C04A-5747CCA980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2664000"/>
            <a:ext cx="10836275" cy="3923547"/>
          </a:xfrm>
        </p:spPr>
        <p:txBody>
          <a:bodyPr/>
          <a:lstStyle/>
          <a:p>
            <a:r>
              <a:rPr lang="en-US" sz="2000" dirty="0"/>
              <a:t> private void buttonStatistic_Click(object sender, EventArgs e)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int spaces = 0;</a:t>
            </a:r>
          </a:p>
          <a:p>
            <a:r>
              <a:rPr lang="en-US" sz="2000" dirty="0"/>
              <a:t>            int latinLetters = 0;</a:t>
            </a:r>
          </a:p>
          <a:p>
            <a:r>
              <a:rPr lang="en-US" sz="2000" dirty="0"/>
              <a:t>            int cyrillicLetters = 0;</a:t>
            </a:r>
          </a:p>
          <a:p>
            <a:r>
              <a:rPr lang="en-US" sz="2000" dirty="0"/>
              <a:t>            int digits = 0;</a:t>
            </a:r>
          </a:p>
          <a:p>
            <a:r>
              <a:rPr lang="en-US" sz="2000" dirty="0"/>
              <a:t>            int words = this.textBoxContent.Text.Split(' ').Length;</a:t>
            </a:r>
          </a:p>
          <a:p>
            <a:r>
              <a:rPr lang="en-US" sz="2000" dirty="0"/>
              <a:t>            int symbols = this.textBoxContent.Text.Length;</a:t>
            </a:r>
          </a:p>
          <a:p>
            <a:endParaRPr lang="en-US" sz="2000" dirty="0"/>
          </a:p>
          <a:p>
            <a:r>
              <a:rPr lang="en-US" sz="2000" dirty="0"/>
              <a:t>            Regex regexLatinLetters = new Regex(@"^[a-zA-Z]$");</a:t>
            </a:r>
          </a:p>
          <a:p>
            <a:r>
              <a:rPr lang="en-US" sz="2000" dirty="0"/>
              <a:t>            Regex regexCyrillicLetters = new Regex(@"^[</a:t>
            </a:r>
            <a:r>
              <a:rPr lang="bg-BG" sz="2000" dirty="0"/>
              <a:t>А-Яа-я]$");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29D480A1-D04E-F4A4-4408-4D68A727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(1)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216B4FC8-4CD4-202C-802E-94B408A25A7B}"/>
              </a:ext>
            </a:extLst>
          </p:cNvPr>
          <p:cNvSpPr/>
          <p:nvPr/>
        </p:nvSpPr>
        <p:spPr bwMode="auto">
          <a:xfrm>
            <a:off x="5873377" y="3249000"/>
            <a:ext cx="5219999" cy="855000"/>
          </a:xfrm>
          <a:prstGeom prst="wedgeRoundRectCallout">
            <a:avLst>
              <a:gd name="adj1" fmla="val -79826"/>
              <a:gd name="adj2" fmla="val 4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Създаване на променливи за броене на символи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3CCC1ECF-E187-69ED-27CB-FA566FF2419C}"/>
              </a:ext>
            </a:extLst>
          </p:cNvPr>
          <p:cNvSpPr/>
          <p:nvPr/>
        </p:nvSpPr>
        <p:spPr bwMode="auto">
          <a:xfrm>
            <a:off x="-10080" y="3437520"/>
            <a:ext cx="2271000" cy="1688573"/>
          </a:xfrm>
          <a:prstGeom prst="wedgeRoundRectCallout">
            <a:avLst>
              <a:gd name="adj1" fmla="val 47142"/>
              <a:gd name="adj2" fmla="val 947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Използваме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проверка на символите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08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9FE365B-BA4F-4F1E-F175-6BA58D04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53057A6A-D06D-8E2B-EAA2-14C056B546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485" y="1157806"/>
            <a:ext cx="11237030" cy="5349194"/>
          </a:xfrm>
        </p:spPr>
        <p:txBody>
          <a:bodyPr/>
          <a:lstStyle/>
          <a:p>
            <a:r>
              <a:rPr lang="bg-BG" sz="1600" dirty="0"/>
              <a:t>		 </a:t>
            </a:r>
            <a:r>
              <a:rPr lang="en-US" sz="1600" dirty="0"/>
              <a:t>foreach (var </a:t>
            </a:r>
            <a:r>
              <a:rPr lang="en-US" sz="1600" dirty="0">
                <a:solidFill>
                  <a:schemeClr val="bg1"/>
                </a:solidFill>
              </a:rPr>
              <a:t>c</a:t>
            </a:r>
            <a:r>
              <a:rPr lang="en-US" sz="1600" dirty="0"/>
              <a:t> in this.textBoxContent.Text)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if (</a:t>
            </a:r>
            <a:r>
              <a:rPr lang="en-US" sz="1600" dirty="0">
                <a:solidFill>
                  <a:schemeClr val="bg1"/>
                </a:solidFill>
              </a:rPr>
              <a:t>c</a:t>
            </a:r>
            <a:r>
              <a:rPr lang="en-US" sz="1600" dirty="0"/>
              <a:t> == ' ')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/>
              <a:t>                    </a:t>
            </a:r>
            <a:r>
              <a:rPr lang="en-US" sz="1600" dirty="0">
                <a:solidFill>
                  <a:schemeClr val="bg1"/>
                </a:solidFill>
              </a:rPr>
              <a:t>spaces</a:t>
            </a:r>
            <a:r>
              <a:rPr lang="en-US" sz="1600" dirty="0"/>
              <a:t>++;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    else if (regexLatinLetters.IsMatch(</a:t>
            </a:r>
            <a:r>
              <a:rPr lang="en-US" sz="1600" dirty="0">
                <a:solidFill>
                  <a:schemeClr val="bg1"/>
                </a:solidFill>
              </a:rPr>
              <a:t>c.ToString()</a:t>
            </a:r>
            <a:r>
              <a:rPr lang="en-US" sz="1600" dirty="0"/>
              <a:t>))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/>
              <a:t>                    </a:t>
            </a:r>
            <a:r>
              <a:rPr lang="en-US" sz="1600" dirty="0">
                <a:solidFill>
                  <a:schemeClr val="bg1"/>
                </a:solidFill>
              </a:rPr>
              <a:t>latinLetters</a:t>
            </a:r>
            <a:r>
              <a:rPr lang="en-US" sz="1600" dirty="0"/>
              <a:t>++;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    else if (regexCyrillicLetters.IsMatch(</a:t>
            </a:r>
            <a:r>
              <a:rPr lang="en-US" sz="1600" dirty="0">
                <a:solidFill>
                  <a:schemeClr val="bg1"/>
                </a:solidFill>
              </a:rPr>
              <a:t>c.ToString()</a:t>
            </a:r>
            <a:r>
              <a:rPr lang="en-US" sz="1600" dirty="0"/>
              <a:t>))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cyrillicLetters</a:t>
            </a:r>
            <a:r>
              <a:rPr lang="en-US" sz="1600" dirty="0"/>
              <a:t>++;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    else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digits</a:t>
            </a:r>
            <a:r>
              <a:rPr lang="en-US" sz="1600" dirty="0"/>
              <a:t>++;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}</a:t>
            </a:r>
            <a:endParaRPr lang="bg-BG" sz="16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5E8012B7-DE8D-4983-CDBD-D3415097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(2)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8E43F4EF-3E04-7D1F-E827-0E75CC32E9E8}"/>
              </a:ext>
            </a:extLst>
          </p:cNvPr>
          <p:cNvSpPr/>
          <p:nvPr/>
        </p:nvSpPr>
        <p:spPr bwMode="auto">
          <a:xfrm>
            <a:off x="6313125" y="1538918"/>
            <a:ext cx="4902215" cy="952990"/>
          </a:xfrm>
          <a:prstGeom prst="wedgeRoundRectCallout">
            <a:avLst>
              <a:gd name="adj1" fmla="val -30288"/>
              <a:gd name="adj2" fmla="val 886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това условие е вярно, символът е от латинската азбука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1D3863D4-1B0D-21A2-EA01-C49F6F3C76F7}"/>
              </a:ext>
            </a:extLst>
          </p:cNvPr>
          <p:cNvSpPr/>
          <p:nvPr/>
        </p:nvSpPr>
        <p:spPr bwMode="auto">
          <a:xfrm>
            <a:off x="6771000" y="4734082"/>
            <a:ext cx="4623965" cy="1170000"/>
          </a:xfrm>
          <a:prstGeom prst="wedgeRoundRectCallout">
            <a:avLst>
              <a:gd name="adj1" fmla="val -57085"/>
              <a:gd name="adj2" fmla="val -88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това условие е вярно, символът е от българската азбука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918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15AE57B-2CD7-8DC8-F690-980EE9FC5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D3719B28-D3F3-DE41-ACED-B131B7D66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3159000"/>
            <a:ext cx="10836275" cy="3246439"/>
          </a:xfrm>
        </p:spPr>
        <p:txBody>
          <a:bodyPr/>
          <a:lstStyle/>
          <a:p>
            <a:r>
              <a:rPr lang="en-US" sz="2000" dirty="0"/>
              <a:t>StringBuilder sb =new StringBuilder();</a:t>
            </a:r>
          </a:p>
          <a:p>
            <a:r>
              <a:rPr lang="en-US" sz="2000" dirty="0"/>
              <a:t>            sb.AppendLine("</a:t>
            </a:r>
            <a:r>
              <a:rPr lang="bg-BG" sz="2000" dirty="0"/>
              <a:t>Статистики за текста:");</a:t>
            </a:r>
          </a:p>
          <a:p>
            <a:r>
              <a:rPr lang="bg-BG" sz="2000" dirty="0"/>
              <a:t>            </a:t>
            </a:r>
            <a:r>
              <a:rPr lang="en-US" sz="2000" dirty="0"/>
              <a:t>sb.AppendLine($"</a:t>
            </a:r>
            <a:r>
              <a:rPr lang="bg-BG" sz="2000" dirty="0"/>
              <a:t>Целият текст е {</a:t>
            </a:r>
            <a:r>
              <a:rPr lang="en-US" sz="2000" dirty="0"/>
              <a:t>symbols} </a:t>
            </a:r>
            <a:r>
              <a:rPr lang="bg-BG" sz="2000" dirty="0"/>
              <a:t>символа.");</a:t>
            </a:r>
          </a:p>
          <a:p>
            <a:r>
              <a:rPr lang="bg-BG" sz="2000" dirty="0"/>
              <a:t>            </a:t>
            </a:r>
            <a:r>
              <a:rPr lang="en-US" sz="2000" dirty="0"/>
              <a:t>sb.AppendLine($"</a:t>
            </a:r>
            <a:r>
              <a:rPr lang="bg-BG" sz="2000" dirty="0"/>
              <a:t>Символи кирилица: {</a:t>
            </a:r>
            <a:r>
              <a:rPr lang="en-US" sz="2000" dirty="0"/>
              <a:t>cyrillicLetters}");</a:t>
            </a:r>
          </a:p>
          <a:p>
            <a:r>
              <a:rPr lang="en-US" sz="2000" dirty="0"/>
              <a:t>            sb.AppendLine($"</a:t>
            </a:r>
            <a:r>
              <a:rPr lang="bg-BG" sz="2000" dirty="0"/>
              <a:t>Символи латиница: {</a:t>
            </a:r>
            <a:r>
              <a:rPr lang="en-US" sz="2000" dirty="0"/>
              <a:t>latinLetters}");</a:t>
            </a:r>
          </a:p>
          <a:p>
            <a:r>
              <a:rPr lang="en-US" sz="2000" dirty="0"/>
              <a:t>            sb.AppendLine($"</a:t>
            </a:r>
            <a:r>
              <a:rPr lang="bg-BG" sz="2000" dirty="0"/>
              <a:t>Бяло пространство: {</a:t>
            </a:r>
            <a:r>
              <a:rPr lang="en-US" sz="2000" dirty="0"/>
              <a:t>spaces}");</a:t>
            </a:r>
          </a:p>
          <a:p>
            <a:r>
              <a:rPr lang="en-US" sz="2000" dirty="0"/>
              <a:t>            sb.AppendLine($"</a:t>
            </a:r>
            <a:r>
              <a:rPr lang="bg-BG" sz="2000" dirty="0"/>
              <a:t>Брой думи: {</a:t>
            </a:r>
            <a:r>
              <a:rPr lang="en-US" sz="2000" dirty="0"/>
              <a:t>words}");</a:t>
            </a:r>
          </a:p>
          <a:p>
            <a:endParaRPr lang="en-US" sz="2000" dirty="0"/>
          </a:p>
          <a:p>
            <a:r>
              <a:rPr lang="en-US" sz="2000" dirty="0"/>
              <a:t>            this.textBoxData.Text = sb.ToString();</a:t>
            </a:r>
            <a:endParaRPr lang="bg-BG" sz="20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B90403B4-60F5-5FEC-CDAE-2A928D2E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(3)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80CF6132-04DA-7B01-506C-35A0FA8E1115}"/>
              </a:ext>
            </a:extLst>
          </p:cNvPr>
          <p:cNvSpPr/>
          <p:nvPr/>
        </p:nvSpPr>
        <p:spPr bwMode="auto">
          <a:xfrm>
            <a:off x="6231000" y="1584000"/>
            <a:ext cx="5400000" cy="1305000"/>
          </a:xfrm>
          <a:prstGeom prst="wedgeRoundRectCallout">
            <a:avLst>
              <a:gd name="adj1" fmla="val -111831"/>
              <a:gd name="adj2" fmla="val 839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StringBuilder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визуализираме текста</a:t>
            </a:r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73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C392E0-B3AE-EC9D-F377-B4B4CD737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E72-1075-F5ED-3764-75384FE66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Стартираме</a:t>
            </a:r>
            <a:r>
              <a:rPr lang="bg-BG" b="1" dirty="0"/>
              <a:t> </a:t>
            </a:r>
            <a:r>
              <a:rPr lang="bg-BG" dirty="0"/>
              <a:t>приложението с </a:t>
            </a:r>
            <a:r>
              <a:rPr lang="bg-BG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Ctrl+F5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заредете файл</a:t>
            </a: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статистика</a:t>
            </a: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5AD470-966B-F65C-CD15-BC68CAB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при изпълнение на програмата</a:t>
            </a:r>
            <a:endParaRPr lang="en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28BA55D-81D2-533C-E742-C4B04EBC1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500" y="3253057"/>
            <a:ext cx="7245000" cy="36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2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8A78A6B-C044-3DE8-6DBA-52612F73C3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>
                <a:latin typeface="Calibri" panose="020F0502020204030204" pitchFamily="34" charset="0"/>
                <a:cs typeface="Calibri" panose="020F0502020204030204" pitchFamily="34" charset="0"/>
              </a:rPr>
              <a:t>Записване на статистика</a:t>
            </a:r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EE46533-8AF4-8008-D6E8-746168CF9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93" y="729000"/>
            <a:ext cx="7588014" cy="37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DE2FCB7-F667-7F39-4093-C14221DE3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923B517-D6BB-2B2F-5640-0321808A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Button.Click Event Handler</a:t>
            </a:r>
            <a:endParaRPr lang="bg-BG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E52F84B-E5DF-DF03-6B3C-AF1BA74F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61" y="1066561"/>
            <a:ext cx="7790677" cy="5791439"/>
          </a:xfrm>
          <a:prstGeom prst="rect">
            <a:avLst/>
          </a:prstGeom>
        </p:spPr>
      </p:pic>
      <p:cxnSp>
        <p:nvCxnSpPr>
          <p:cNvPr id="13" name="Straight Arrow Connector 7">
            <a:extLst>
              <a:ext uri="{FF2B5EF4-FFF2-40B4-BE49-F238E27FC236}">
                <a16:creationId xmlns:a16="http://schemas.microsoft.com/office/drawing/2014/main" id="{8A952AA5-D23E-3465-6FBB-AF06339AB37E}"/>
              </a:ext>
            </a:extLst>
          </p:cNvPr>
          <p:cNvCxnSpPr>
            <a:cxnSpLocks/>
          </p:cNvCxnSpPr>
          <p:nvPr/>
        </p:nvCxnSpPr>
        <p:spPr>
          <a:xfrm flipH="1">
            <a:off x="9426000" y="3579780"/>
            <a:ext cx="720000" cy="7650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7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8D05056-885C-E86D-28CA-C1F959D2F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F36F5D0-355C-852F-00B0-E6A12284FA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981" y="1584000"/>
            <a:ext cx="11930038" cy="3943232"/>
          </a:xfrm>
        </p:spPr>
        <p:txBody>
          <a:bodyPr/>
          <a:lstStyle/>
          <a:p>
            <a:r>
              <a:rPr lang="en-US" sz="1700" dirty="0"/>
              <a:t>private void buttonWrite_Click(object sender, EventArgs e)</a:t>
            </a:r>
          </a:p>
          <a:p>
            <a:r>
              <a:rPr lang="en-US" sz="1700" dirty="0"/>
              <a:t>        {</a:t>
            </a:r>
          </a:p>
          <a:p>
            <a:r>
              <a:rPr lang="en-US" sz="1700" dirty="0"/>
              <a:t>            using (SaveFileDialog </a:t>
            </a:r>
            <a:r>
              <a:rPr lang="en-US" sz="1700" dirty="0">
                <a:solidFill>
                  <a:schemeClr val="bg1"/>
                </a:solidFill>
              </a:rPr>
              <a:t>sfd</a:t>
            </a:r>
            <a:r>
              <a:rPr lang="bg-BG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new SaveFileDialog() {Filter = "Text Documents|*.txt"})</a:t>
            </a:r>
          </a:p>
          <a:p>
            <a:r>
              <a:rPr lang="en-US" sz="1700" dirty="0"/>
              <a:t>            {</a:t>
            </a:r>
          </a:p>
          <a:p>
            <a:r>
              <a:rPr lang="en-US" sz="1700" dirty="0"/>
              <a:t>                if (sfd.ShowDialog()==DialogResult.OK)</a:t>
            </a:r>
          </a:p>
          <a:p>
            <a:r>
              <a:rPr lang="en-US" sz="1700" dirty="0"/>
              <a:t>                {</a:t>
            </a:r>
          </a:p>
          <a:p>
            <a:r>
              <a:rPr lang="en-US" sz="1700" dirty="0"/>
              <a:t>                    using (StreamWriter </a:t>
            </a:r>
            <a:r>
              <a:rPr lang="en-US" sz="1700" dirty="0">
                <a:solidFill>
                  <a:schemeClr val="bg1"/>
                </a:solidFill>
              </a:rPr>
              <a:t>sw</a:t>
            </a:r>
            <a:r>
              <a:rPr lang="en-US" sz="1700" dirty="0"/>
              <a:t> = new StreamWriter(sfd.FileName))</a:t>
            </a:r>
          </a:p>
          <a:p>
            <a:r>
              <a:rPr lang="en-US" sz="1700" dirty="0"/>
              <a:t>                    {</a:t>
            </a:r>
          </a:p>
          <a:p>
            <a:r>
              <a:rPr lang="en-US" sz="1700" dirty="0"/>
              <a:t>                      </a:t>
            </a:r>
            <a:r>
              <a:rPr lang="bg-BG" sz="1700" dirty="0"/>
              <a:t>sw.Write</a:t>
            </a:r>
            <a:r>
              <a:rPr lang="en-US" sz="1700" dirty="0"/>
              <a:t>(this.</a:t>
            </a:r>
            <a:r>
              <a:rPr lang="en-US" sz="1700" dirty="0">
                <a:solidFill>
                  <a:schemeClr val="bg1"/>
                </a:solidFill>
              </a:rPr>
              <a:t>textBoxData</a:t>
            </a:r>
            <a:r>
              <a:rPr lang="en-US" sz="1700" dirty="0"/>
              <a:t>.Text);  </a:t>
            </a:r>
          </a:p>
          <a:p>
            <a:r>
              <a:rPr lang="en-US" sz="1700" dirty="0"/>
              <a:t>                    }</a:t>
            </a:r>
          </a:p>
          <a:p>
            <a:r>
              <a:rPr lang="en-US" sz="1700" dirty="0"/>
              <a:t>                }</a:t>
            </a:r>
          </a:p>
          <a:p>
            <a:r>
              <a:rPr lang="en-US" sz="1700" dirty="0"/>
              <a:t>            }</a:t>
            </a:r>
          </a:p>
          <a:p>
            <a:r>
              <a:rPr lang="en-US" sz="1700" dirty="0"/>
              <a:t>        }</a:t>
            </a:r>
            <a:endParaRPr lang="bg-BG" sz="17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62DD6-9ADF-C61E-34AF-2DBEAEA5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580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C392E0-B3AE-EC9D-F377-B4B4CD737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E72-1075-F5ED-3764-75384FE66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Стартираме</a:t>
            </a:r>
            <a:r>
              <a:rPr lang="bg-BG" b="1" dirty="0"/>
              <a:t> </a:t>
            </a:r>
            <a:r>
              <a:rPr lang="bg-BG" dirty="0"/>
              <a:t>приложението с </a:t>
            </a:r>
            <a:r>
              <a:rPr lang="bg-BG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Ctrl+F5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заредете файл</a:t>
            </a: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статистика</a:t>
            </a: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запиши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статистиките във файл</a:t>
            </a: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5AD470-966B-F65C-CD15-BC68CAB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при изпълнение на програмата</a:t>
            </a:r>
            <a:endParaRPr lang="en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237515B-9C91-00C4-A5C9-ECE85CE1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619" y="3205640"/>
            <a:ext cx="6494411" cy="31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4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89414" y="1609428"/>
            <a:ext cx="10863616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В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GUI</a:t>
            </a:r>
            <a:r>
              <a:rPr lang="bg-BG" sz="3200" dirty="0">
                <a:solidFill>
                  <a:schemeClr val="bg2"/>
                </a:solidFill>
              </a:rPr>
              <a:t> приложенията можем да извършваме следните операции с файлове :</a:t>
            </a: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endParaRPr lang="bg-BG" sz="28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четене</a:t>
            </a:r>
            <a:endParaRPr lang="bg-BG" sz="28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записване</a:t>
            </a:r>
            <a:endParaRPr lang="bg-BG" sz="28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изтриване</a:t>
            </a:r>
            <a:endParaRPr lang="bg-BG" sz="32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запазване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възстановяване</a:t>
            </a:r>
            <a:r>
              <a:rPr lang="bg-BG" sz="2800" dirty="0">
                <a:solidFill>
                  <a:schemeClr val="bg2"/>
                </a:solidFill>
              </a:rPr>
              <a:t> данни във файлове</a:t>
            </a: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обмен </a:t>
            </a:r>
            <a:r>
              <a:rPr lang="bg-BG" sz="2800" dirty="0">
                <a:solidFill>
                  <a:schemeClr val="bg2"/>
                </a:solidFill>
              </a:rPr>
              <a:t>на информация между приложения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B70CC55-B766-70F1-182E-C9435E515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11D6255-FEFF-6F7C-4C21-EF8A117CA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Командите за файлове ни дават възможността да:</a:t>
            </a:r>
          </a:p>
          <a:p>
            <a:pPr lvl="1"/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създаваме</a:t>
            </a:r>
            <a:r>
              <a:rPr lang="ru-RU" dirty="0"/>
              <a:t> файлове</a:t>
            </a:r>
          </a:p>
          <a:p>
            <a:pPr lvl="1"/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четем</a:t>
            </a:r>
            <a:r>
              <a:rPr lang="ru-RU" dirty="0"/>
              <a:t> файлове</a:t>
            </a:r>
          </a:p>
          <a:p>
            <a:pPr lvl="1"/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записваме</a:t>
            </a:r>
            <a:r>
              <a:rPr lang="ru-RU" dirty="0"/>
              <a:t> файлове</a:t>
            </a:r>
          </a:p>
          <a:p>
            <a:pPr lvl="1"/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изтриваме</a:t>
            </a:r>
            <a:r>
              <a:rPr lang="ru-RU" dirty="0"/>
              <a:t> файлове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позволява да </a:t>
            </a:r>
            <a:r>
              <a:rPr lang="ru-RU" b="1" dirty="0">
                <a:solidFill>
                  <a:schemeClr val="bg1"/>
                </a:solidFill>
              </a:rPr>
              <a:t>запазваме</a:t>
            </a:r>
            <a:r>
              <a:rPr lang="ru-RU" dirty="0"/>
              <a:t> и възстановяваме данни във файлове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обменяме</a:t>
            </a:r>
            <a:r>
              <a:rPr lang="ru-RU" dirty="0"/>
              <a:t> информация между приложения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BDF30C2-200F-2F96-719C-314CC59C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100" dirty="0"/>
              <a:t>Защо е важно да знаем командите за файлове?</a:t>
            </a:r>
          </a:p>
        </p:txBody>
      </p:sp>
    </p:spTree>
    <p:extLst>
      <p:ext uri="{BB962C8B-B14F-4D97-AF65-F5344CB8AC3E}">
        <p14:creationId xmlns:p14="http://schemas.microsoft.com/office/powerpoint/2010/main" val="109149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400" dirty="0">
                <a:latin typeface="Calibri" panose="020F0502020204030204" pitchFamily="34" charset="0"/>
                <a:cs typeface="Calibri" panose="020F0502020204030204" pitchFamily="34" charset="0"/>
              </a:rPr>
              <a:t>Четене на файл</a:t>
            </a:r>
            <a:endParaRPr lang="bg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B856AAD-CDAB-1BE1-5EF9-D68D5297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830" y="729000"/>
            <a:ext cx="7494339" cy="374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0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3E1B4A-ABC7-51DD-F1DF-BD845D880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en-US" dirty="0"/>
              <a:t>GUI </a:t>
            </a:r>
            <a:r>
              <a:rPr lang="bg-BG" dirty="0"/>
              <a:t>приложение, което да </a:t>
            </a:r>
            <a:r>
              <a:rPr lang="bg-BG" b="1" dirty="0">
                <a:solidFill>
                  <a:schemeClr val="bg1"/>
                </a:solidFill>
              </a:rPr>
              <a:t>зарежда текст</a:t>
            </a:r>
            <a:r>
              <a:rPr lang="bg-BG" dirty="0"/>
              <a:t>, да </a:t>
            </a:r>
            <a:r>
              <a:rPr lang="bg-BG" b="1" dirty="0">
                <a:solidFill>
                  <a:schemeClr val="bg1"/>
                </a:solidFill>
              </a:rPr>
              <a:t>показва статистика </a:t>
            </a:r>
            <a:r>
              <a:rPr lang="bg-BG" dirty="0"/>
              <a:t>и да я </a:t>
            </a:r>
            <a:r>
              <a:rPr lang="bg-BG" b="1" dirty="0">
                <a:solidFill>
                  <a:schemeClr val="bg1"/>
                </a:solidFill>
              </a:rPr>
              <a:t>записва</a:t>
            </a:r>
            <a:r>
              <a:rPr lang="bg-BG" dirty="0"/>
              <a:t> във файл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Текстови статистики</a:t>
            </a:r>
            <a:endParaRPr lang="en-US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AAD18053-6377-661C-5583-0E937A9D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963" y="2357163"/>
            <a:ext cx="5828074" cy="42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3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85CBF-A00D-B77E-FD2C-A57FA0977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sz="3000" dirty="0"/>
              <a:t>Създайте нов</a:t>
            </a:r>
            <a:r>
              <a:rPr lang="en-US" sz="3000" dirty="0"/>
              <a:t> Windows Forms </a:t>
            </a:r>
            <a:r>
              <a:rPr lang="bg-BG" sz="3000" dirty="0"/>
              <a:t>проект и му задайте подходящо име (например </a:t>
            </a:r>
            <a:r>
              <a:rPr lang="en-BG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AppTextFile</a:t>
            </a:r>
            <a:r>
              <a:rPr lang="en-BG" sz="3000" dirty="0"/>
              <a:t>"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Стъпки за изграждане на приложението (1)</a:t>
            </a:r>
            <a:endParaRPr lang="en-BG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82E26E2-F0B1-4FF1-BE6F-61A84CE05F95}"/>
              </a:ext>
            </a:extLst>
          </p:cNvPr>
          <p:cNvSpPr/>
          <p:nvPr/>
        </p:nvSpPr>
        <p:spPr bwMode="auto">
          <a:xfrm>
            <a:off x="5884431" y="3532935"/>
            <a:ext cx="574087" cy="32727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5E91604-A60A-D749-E1BE-DE43AA21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646" y="2304000"/>
            <a:ext cx="5490000" cy="3828635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A34CC235-9474-84DD-FA82-663C0BA21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3998"/>
            <a:ext cx="5621979" cy="26051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266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85CBF-A00D-B77E-FD2C-A57FA0977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904" y="1275234"/>
            <a:ext cx="11818096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/>
              <a:t>2. Променете </a:t>
            </a:r>
            <a:r>
              <a:rPr lang="bg-BG" sz="3000" b="1" dirty="0">
                <a:solidFill>
                  <a:schemeClr val="bg1"/>
                </a:solidFill>
              </a:rPr>
              <a:t>името</a:t>
            </a:r>
            <a:r>
              <a:rPr lang="bg-BG" sz="3000" dirty="0"/>
              <a:t> на формата</a:t>
            </a:r>
            <a:r>
              <a:rPr lang="en-US" sz="3000" dirty="0"/>
              <a:t>: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AppTexrFiles</a:t>
            </a:r>
            <a:r>
              <a:rPr lang="bg-BG" sz="3000" dirty="0"/>
              <a:t>"</a:t>
            </a:r>
            <a:endParaRPr lang="en-US" sz="3000" dirty="0"/>
          </a:p>
          <a:p>
            <a:pPr marL="514350" indent="-514350">
              <a:buAutoNum type="arabicPeriod"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EA5A78DB-D122-725F-353D-73204105B7CA}"/>
              </a:ext>
            </a:extLst>
          </p:cNvPr>
          <p:cNvSpPr/>
          <p:nvPr/>
        </p:nvSpPr>
        <p:spPr bwMode="auto">
          <a:xfrm>
            <a:off x="5286000" y="3875980"/>
            <a:ext cx="574087" cy="32727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37AFE2AC-6098-44E8-6EFC-38B9C9AE6884}"/>
              </a:ext>
            </a:extLst>
          </p:cNvPr>
          <p:cNvGrpSpPr/>
          <p:nvPr/>
        </p:nvGrpSpPr>
        <p:grpSpPr>
          <a:xfrm>
            <a:off x="7637401" y="2454374"/>
            <a:ext cx="4130076" cy="2397739"/>
            <a:chOff x="7721258" y="2835174"/>
            <a:chExt cx="4130076" cy="2397739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EF080429-3612-28CD-AB64-96C4A124C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1258" y="2835174"/>
              <a:ext cx="4130076" cy="2397739"/>
            </a:xfrm>
            <a:prstGeom prst="rect">
              <a:avLst/>
            </a:prstGeom>
          </p:spPr>
        </p:pic>
        <p:sp>
          <p:nvSpPr>
            <p:cNvPr id="12" name="Правоъгълник 11">
              <a:extLst>
                <a:ext uri="{FF2B5EF4-FFF2-40B4-BE49-F238E27FC236}">
                  <a16:creationId xmlns:a16="http://schemas.microsoft.com/office/drawing/2014/main" id="{7B8447BE-3C8E-E369-DF8B-96A10A9AE459}"/>
                </a:ext>
              </a:extLst>
            </p:cNvPr>
            <p:cNvSpPr/>
            <p:nvPr/>
          </p:nvSpPr>
          <p:spPr bwMode="auto">
            <a:xfrm>
              <a:off x="8192190" y="4280458"/>
              <a:ext cx="3567667" cy="699341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95640882-CC12-E17B-7454-342F2BC24D30}"/>
              </a:ext>
            </a:extLst>
          </p:cNvPr>
          <p:cNvGrpSpPr/>
          <p:nvPr/>
        </p:nvGrpSpPr>
        <p:grpSpPr>
          <a:xfrm>
            <a:off x="612026" y="2454374"/>
            <a:ext cx="3198898" cy="3892743"/>
            <a:chOff x="612026" y="2454374"/>
            <a:chExt cx="3198898" cy="3892743"/>
          </a:xfrm>
        </p:grpSpPr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AE8C5BA8-7658-E099-57F2-BDB2CAC7A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26" y="2454374"/>
              <a:ext cx="3198898" cy="3892743"/>
            </a:xfrm>
            <a:prstGeom prst="rect">
              <a:avLst/>
            </a:prstGeom>
          </p:spPr>
        </p:pic>
        <p:sp>
          <p:nvSpPr>
            <p:cNvPr id="10" name="Правоъгълник 9">
              <a:extLst>
                <a:ext uri="{FF2B5EF4-FFF2-40B4-BE49-F238E27FC236}">
                  <a16:creationId xmlns:a16="http://schemas.microsoft.com/office/drawing/2014/main" id="{DF170B56-AEFE-2075-6A3F-E79BF1BBCA6A}"/>
                </a:ext>
              </a:extLst>
            </p:cNvPr>
            <p:cNvSpPr/>
            <p:nvPr/>
          </p:nvSpPr>
          <p:spPr bwMode="auto">
            <a:xfrm>
              <a:off x="1731000" y="6155041"/>
              <a:ext cx="2079924" cy="192076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Правоъгълник 12">
              <a:extLst>
                <a:ext uri="{FF2B5EF4-FFF2-40B4-BE49-F238E27FC236}">
                  <a16:creationId xmlns:a16="http://schemas.microsoft.com/office/drawing/2014/main" id="{A7332092-D13E-D494-D85D-38D08F109FCF}"/>
                </a:ext>
              </a:extLst>
            </p:cNvPr>
            <p:cNvSpPr/>
            <p:nvPr/>
          </p:nvSpPr>
          <p:spPr bwMode="auto">
            <a:xfrm>
              <a:off x="612026" y="2979000"/>
              <a:ext cx="1118974" cy="192076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7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85CBF-A00D-B77E-FD2C-A57FA0977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115598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3</a:t>
            </a:r>
            <a:r>
              <a:rPr lang="bg-BG" sz="3000" dirty="0"/>
              <a:t>. Променете </a:t>
            </a:r>
            <a:r>
              <a:rPr lang="bg-BG" sz="3000" b="1" dirty="0">
                <a:solidFill>
                  <a:schemeClr val="bg1"/>
                </a:solidFill>
              </a:rPr>
              <a:t>заглавието</a:t>
            </a:r>
            <a:r>
              <a:rPr lang="bg-BG" sz="3000" dirty="0"/>
              <a:t> на формата</a:t>
            </a:r>
            <a:r>
              <a:rPr lang="en-US" sz="3000" dirty="0"/>
              <a:t>: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bg-BG" sz="3000" dirty="0"/>
              <a:t>"</a:t>
            </a:r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Текстови статистики</a:t>
            </a:r>
            <a:r>
              <a:rPr lang="bg-BG" sz="3000" dirty="0">
                <a:sym typeface="Wingdings" panose="05000000000000000000" pitchFamily="2" charset="2"/>
              </a:rPr>
              <a:t>"</a:t>
            </a:r>
            <a:endParaRPr lang="en-US" sz="3000" dirty="0"/>
          </a:p>
          <a:p>
            <a:pPr marL="514350" indent="-514350">
              <a:buAutoNum type="arabicPeriod"/>
            </a:pP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6FCBF5A-9865-A4E7-527C-0A655852D61E}"/>
              </a:ext>
            </a:extLst>
          </p:cNvPr>
          <p:cNvSpPr/>
          <p:nvPr/>
        </p:nvSpPr>
        <p:spPr bwMode="auto">
          <a:xfrm>
            <a:off x="7025255" y="3960508"/>
            <a:ext cx="446281" cy="3345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Групиране 12">
            <a:extLst>
              <a:ext uri="{FF2B5EF4-FFF2-40B4-BE49-F238E27FC236}">
                <a16:creationId xmlns:a16="http://schemas.microsoft.com/office/drawing/2014/main" id="{8E4BB74C-5462-7BFC-D3B2-B6B499FA5816}"/>
              </a:ext>
            </a:extLst>
          </p:cNvPr>
          <p:cNvGrpSpPr/>
          <p:nvPr/>
        </p:nvGrpSpPr>
        <p:grpSpPr>
          <a:xfrm>
            <a:off x="78456" y="2384206"/>
            <a:ext cx="6781422" cy="3975550"/>
            <a:chOff x="78456" y="2384206"/>
            <a:chExt cx="6781422" cy="3975550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07764C83-05CB-05C1-4419-67FA181E1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56" y="2384206"/>
              <a:ext cx="6781422" cy="3975550"/>
            </a:xfrm>
            <a:prstGeom prst="rect">
              <a:avLst/>
            </a:prstGeom>
          </p:spPr>
        </p:pic>
        <p:sp>
          <p:nvSpPr>
            <p:cNvPr id="6" name="Правоъгълник 5">
              <a:extLst>
                <a:ext uri="{FF2B5EF4-FFF2-40B4-BE49-F238E27FC236}">
                  <a16:creationId xmlns:a16="http://schemas.microsoft.com/office/drawing/2014/main" id="{B31B15F5-225D-4677-F7AE-0A71C3F90EEB}"/>
                </a:ext>
              </a:extLst>
            </p:cNvPr>
            <p:cNvSpPr/>
            <p:nvPr/>
          </p:nvSpPr>
          <p:spPr bwMode="auto">
            <a:xfrm>
              <a:off x="426001" y="3114001"/>
              <a:ext cx="495000" cy="22500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Правоъгълник 9">
              <a:extLst>
                <a:ext uri="{FF2B5EF4-FFF2-40B4-BE49-F238E27FC236}">
                  <a16:creationId xmlns:a16="http://schemas.microsoft.com/office/drawing/2014/main" id="{65BE714C-770C-DDFE-588A-CEBBC21494CB}"/>
                </a:ext>
              </a:extLst>
            </p:cNvPr>
            <p:cNvSpPr/>
            <p:nvPr/>
          </p:nvSpPr>
          <p:spPr bwMode="auto">
            <a:xfrm>
              <a:off x="4301816" y="4779000"/>
              <a:ext cx="2341571" cy="18000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F998682B-0B8A-C332-6295-304982D8FF1D}"/>
              </a:ext>
            </a:extLst>
          </p:cNvPr>
          <p:cNvGrpSpPr/>
          <p:nvPr/>
        </p:nvGrpSpPr>
        <p:grpSpPr>
          <a:xfrm>
            <a:off x="7550594" y="3339001"/>
            <a:ext cx="4576048" cy="2234939"/>
            <a:chOff x="7550594" y="3339001"/>
            <a:chExt cx="4576048" cy="2234939"/>
          </a:xfrm>
        </p:grpSpPr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C2F221BB-50CE-C239-BAFF-C2925019F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3271" y="3339001"/>
              <a:ext cx="4533371" cy="2234939"/>
            </a:xfrm>
            <a:prstGeom prst="rect">
              <a:avLst/>
            </a:prstGeom>
          </p:spPr>
        </p:pic>
        <p:sp>
          <p:nvSpPr>
            <p:cNvPr id="12" name="Правоъгълник 11">
              <a:extLst>
                <a:ext uri="{FF2B5EF4-FFF2-40B4-BE49-F238E27FC236}">
                  <a16:creationId xmlns:a16="http://schemas.microsoft.com/office/drawing/2014/main" id="{859156B8-4DDB-D151-BD68-2A755B9914F0}"/>
                </a:ext>
              </a:extLst>
            </p:cNvPr>
            <p:cNvSpPr/>
            <p:nvPr/>
          </p:nvSpPr>
          <p:spPr bwMode="auto">
            <a:xfrm>
              <a:off x="7550594" y="4300226"/>
              <a:ext cx="3765406" cy="208773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05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85CBF-A00D-B77E-FD2C-A57FA0977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79000"/>
            <a:ext cx="11818096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4. </a:t>
            </a:r>
            <a:r>
              <a:rPr lang="bg-BG" sz="3000" dirty="0"/>
              <a:t>Добавете необходимите контроли – два текстови полета (</a:t>
            </a:r>
            <a:r>
              <a:rPr lang="en-US" sz="3000" b="1" dirty="0">
                <a:solidFill>
                  <a:schemeClr val="bg1"/>
                </a:solidFill>
              </a:rPr>
              <a:t>TextBox</a:t>
            </a:r>
            <a:r>
              <a:rPr lang="en-US" sz="3000" dirty="0"/>
              <a:t>) </a:t>
            </a:r>
            <a:r>
              <a:rPr lang="bg-BG" sz="3000" dirty="0"/>
              <a:t>и три бутона (</a:t>
            </a:r>
            <a:r>
              <a:rPr lang="en-US" sz="3000" b="1" dirty="0">
                <a:solidFill>
                  <a:schemeClr val="bg1"/>
                </a:solidFill>
              </a:rPr>
              <a:t>Button</a:t>
            </a:r>
            <a:r>
              <a:rPr lang="en-US" sz="3000" dirty="0"/>
              <a:t>)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BG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FE84E52E-DCEF-3CE9-A2B5-D80943E8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00" y="2125767"/>
            <a:ext cx="6330000" cy="466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7336</TotalTime>
  <Words>1312</Words>
  <Application>Microsoft Office PowerPoint</Application>
  <PresentationFormat>Широк екран</PresentationFormat>
  <Paragraphs>221</Paragraphs>
  <Slides>31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Графични приложения (GUI Apps)</vt:lpstr>
      <vt:lpstr>Съдържание</vt:lpstr>
      <vt:lpstr>Защо е важно да знаем командите за файлове?</vt:lpstr>
      <vt:lpstr>Четене на файл</vt:lpstr>
      <vt:lpstr>Текстови статистики</vt:lpstr>
      <vt:lpstr>Стъпки за изграждане на приложението (1)</vt:lpstr>
      <vt:lpstr>Стъпки за изграждане на приложението (2)</vt:lpstr>
      <vt:lpstr>Стъпки за изграждане на приложението (3)</vt:lpstr>
      <vt:lpstr>Стъпки за изграждане на приложението (4)</vt:lpstr>
      <vt:lpstr>Стъпки за изграждане на приложението (5)</vt:lpstr>
      <vt:lpstr>Стъпки за изграждане на приложението (6)</vt:lpstr>
      <vt:lpstr>Забраняване на писане на текст в textBox</vt:lpstr>
      <vt:lpstr>Разрешаване на редове в textBox</vt:lpstr>
      <vt:lpstr>Добавяне на Button.Click Event Handler</vt:lpstr>
      <vt:lpstr>Обработка на Button.Click (1)</vt:lpstr>
      <vt:lpstr>Обработка на Button.Click (2)</vt:lpstr>
      <vt:lpstr>Резултат при изпълнение на програмата</vt:lpstr>
      <vt:lpstr>Статистика на файл</vt:lpstr>
      <vt:lpstr>Добавяне на Button.Click Event Handler</vt:lpstr>
      <vt:lpstr>Обработка на Button.Click (1)</vt:lpstr>
      <vt:lpstr>Обработка на Button.Click (2)</vt:lpstr>
      <vt:lpstr>Обработка на Button.Click (3)</vt:lpstr>
      <vt:lpstr>Резултат при изпълнение на програмата</vt:lpstr>
      <vt:lpstr>Записване на статистика</vt:lpstr>
      <vt:lpstr>Добавяне на Button.Click Event Handler</vt:lpstr>
      <vt:lpstr>Обработка на Button.Click</vt:lpstr>
      <vt:lpstr>Резултат при изпълнение на програмата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Графични приложения (GUI Apps)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681</cp:revision>
  <dcterms:created xsi:type="dcterms:W3CDTF">2018-05-23T13:08:44Z</dcterms:created>
  <dcterms:modified xsi:type="dcterms:W3CDTF">2023-05-12T15:38:21Z</dcterms:modified>
  <cp:category>computer programming;programming;C#;програмиране;кодиране</cp:category>
</cp:coreProperties>
</file>