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349" r:id="rId34"/>
    <p:sldId id="256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6.9.2023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6.9.2023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1.sv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Работа с </a:t>
            </a:r>
            <a:r>
              <a:rPr lang="en-US" sz="4400" dirty="0" smtClean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 smtClean="0">
                <a:solidFill>
                  <a:schemeClr val="bg1"/>
                </a:solidFill>
              </a:rPr>
              <a:t>Листът с данни </a:t>
            </a:r>
            <a:r>
              <a:rPr lang="bg-BG" dirty="0" smtClean="0"/>
              <a:t>е </a:t>
            </a:r>
            <a:r>
              <a:rPr lang="bg-BG" b="1" dirty="0" smtClean="0">
                <a:solidFill>
                  <a:schemeClr val="bg1"/>
                </a:solidFill>
              </a:rPr>
              <a:t>визуално представяне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информацията</a:t>
            </a:r>
            <a:r>
              <a:rPr lang="bg-BG" dirty="0" smtClean="0"/>
              <a:t>, съдържаща се в </a:t>
            </a:r>
            <a:r>
              <a:rPr lang="bg-BG" b="1" dirty="0" smtClean="0">
                <a:solidFill>
                  <a:schemeClr val="bg1"/>
                </a:solidFill>
              </a:rPr>
              <a:t>таблица</a:t>
            </a:r>
            <a:r>
              <a:rPr lang="bg-BG" dirty="0" smtClean="0"/>
              <a:t> на база данни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Колоната</a:t>
            </a:r>
            <a:r>
              <a:rPr lang="bg-BG" dirty="0" smtClean="0"/>
              <a:t> представлява същото нещо като </a:t>
            </a:r>
            <a:r>
              <a:rPr lang="bg-BG" b="1" dirty="0" smtClean="0">
                <a:solidFill>
                  <a:schemeClr val="bg1"/>
                </a:solidFill>
              </a:rPr>
              <a:t>поле</a:t>
            </a:r>
            <a:r>
              <a:rPr lang="bg-BG" dirty="0" smtClean="0"/>
              <a:t> в </a:t>
            </a:r>
            <a:r>
              <a:rPr lang="bg-BG" b="1" dirty="0" smtClean="0">
                <a:solidFill>
                  <a:schemeClr val="bg1"/>
                </a:solidFill>
              </a:rPr>
              <a:t>таблица</a:t>
            </a:r>
            <a:r>
              <a:rPr lang="bg-BG" dirty="0" smtClean="0"/>
              <a:t> на база данни</a:t>
            </a:r>
            <a:endParaRPr lang="en-US" dirty="0" smtClean="0"/>
          </a:p>
          <a:p>
            <a:r>
              <a:rPr lang="bg-BG" dirty="0" smtClean="0"/>
              <a:t>Когато </a:t>
            </a:r>
            <a:r>
              <a:rPr lang="bg-BG" b="1" dirty="0" smtClean="0">
                <a:solidFill>
                  <a:schemeClr val="bg1"/>
                </a:solidFill>
              </a:rPr>
              <a:t>добавяте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колона</a:t>
            </a:r>
            <a:r>
              <a:rPr lang="bg-BG" dirty="0" smtClean="0"/>
              <a:t> от </a:t>
            </a:r>
            <a:r>
              <a:rPr lang="bg-BG" b="1" dirty="0" smtClean="0">
                <a:solidFill>
                  <a:schemeClr val="bg1"/>
                </a:solidFill>
              </a:rPr>
              <a:t>листа с данни</a:t>
            </a:r>
            <a:r>
              <a:rPr lang="bg-BG" dirty="0" smtClean="0"/>
              <a:t>, вие </a:t>
            </a:r>
            <a:r>
              <a:rPr lang="bg-BG" b="1" dirty="0" smtClean="0">
                <a:solidFill>
                  <a:schemeClr val="bg1"/>
                </a:solidFill>
              </a:rPr>
              <a:t>добавяте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поле</a:t>
            </a:r>
            <a:r>
              <a:rPr lang="bg-BG" dirty="0" smtClean="0"/>
              <a:t> от </a:t>
            </a:r>
            <a:r>
              <a:rPr lang="bg-BG" b="1" dirty="0" smtClean="0">
                <a:solidFill>
                  <a:schemeClr val="bg1"/>
                </a:solidFill>
              </a:rPr>
              <a:t>таблицата</a:t>
            </a:r>
            <a:r>
              <a:rPr lang="bg-BG" dirty="0" smtClean="0"/>
              <a:t>, което е в основата на листа с данни</a:t>
            </a:r>
            <a:endParaRPr lang="en-US" dirty="0" smtClean="0"/>
          </a:p>
          <a:p>
            <a:pPr lvl="1"/>
            <a:r>
              <a:rPr lang="bg-BG" dirty="0" smtClean="0"/>
              <a:t> Ако </a:t>
            </a:r>
            <a:r>
              <a:rPr lang="bg-BG" b="1" dirty="0" smtClean="0">
                <a:solidFill>
                  <a:schemeClr val="bg1"/>
                </a:solidFill>
              </a:rPr>
              <a:t>полето</a:t>
            </a:r>
            <a:r>
              <a:rPr lang="bg-BG" dirty="0" smtClean="0"/>
              <a:t> съдържа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, вие също </a:t>
            </a:r>
            <a:r>
              <a:rPr lang="bg-BG" b="1" dirty="0" smtClean="0">
                <a:solidFill>
                  <a:schemeClr val="bg1"/>
                </a:solidFill>
              </a:rPr>
              <a:t>премахвате</a:t>
            </a:r>
            <a:r>
              <a:rPr lang="bg-BG" dirty="0" smtClean="0"/>
              <a:t> тази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 smtClean="0"/>
              <a:t>За да създадете </a:t>
            </a:r>
            <a:r>
              <a:rPr lang="bg-BG" sz="3500" b="1" dirty="0" smtClean="0">
                <a:solidFill>
                  <a:schemeClr val="bg1"/>
                </a:solidFill>
              </a:rPr>
              <a:t>нова колона </a:t>
            </a:r>
            <a:r>
              <a:rPr lang="bg-BG" sz="3500" dirty="0" smtClean="0"/>
              <a:t>натиснете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 to Add</a:t>
            </a:r>
          </a:p>
          <a:p>
            <a:r>
              <a:rPr lang="ru-RU" sz="3500" dirty="0" smtClean="0"/>
              <a:t>Въведете </a:t>
            </a:r>
            <a:r>
              <a:rPr lang="ru-RU" sz="3500" b="1" dirty="0" smtClean="0">
                <a:solidFill>
                  <a:schemeClr val="bg1"/>
                </a:solidFill>
              </a:rPr>
              <a:t>данни</a:t>
            </a:r>
            <a:r>
              <a:rPr lang="ru-RU" sz="3500" dirty="0" smtClean="0"/>
              <a:t> в </a:t>
            </a:r>
            <a:r>
              <a:rPr lang="ru-RU" sz="3500" b="1" dirty="0" smtClean="0">
                <a:solidFill>
                  <a:schemeClr val="bg1"/>
                </a:solidFill>
              </a:rPr>
              <a:t>първия</a:t>
            </a:r>
            <a:r>
              <a:rPr lang="ru-RU" sz="3500" dirty="0" smtClean="0"/>
              <a:t> празен ред под заглавието, след което </a:t>
            </a:r>
            <a:r>
              <a:rPr lang="ru-RU" sz="3500" b="1" dirty="0" smtClean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 smtClean="0"/>
              <a:t>Въз основа на </a:t>
            </a:r>
            <a:r>
              <a:rPr lang="bg-BG" sz="3200" b="1" dirty="0" smtClean="0">
                <a:solidFill>
                  <a:schemeClr val="bg1"/>
                </a:solidFill>
              </a:rPr>
              <a:t>типа данни</a:t>
            </a:r>
            <a:r>
              <a:rPr lang="bg-BG" sz="3200" dirty="0" smtClean="0"/>
              <a:t>, които </a:t>
            </a:r>
            <a:r>
              <a:rPr lang="bg-BG" sz="3200" b="1" dirty="0" smtClean="0">
                <a:solidFill>
                  <a:schemeClr val="bg1"/>
                </a:solidFill>
              </a:rPr>
              <a:t>въведете</a:t>
            </a:r>
            <a:r>
              <a:rPr lang="bg-BG" sz="3200" dirty="0" smtClean="0"/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Access</a:t>
            </a:r>
            <a:r>
              <a:rPr lang="bg-BG" sz="3200" dirty="0" smtClean="0"/>
              <a:t> задава </a:t>
            </a:r>
            <a:r>
              <a:rPr lang="bg-BG" sz="3200" b="1" dirty="0" smtClean="0">
                <a:solidFill>
                  <a:schemeClr val="bg1"/>
                </a:solidFill>
              </a:rPr>
              <a:t>тип</a:t>
            </a:r>
            <a:r>
              <a:rPr lang="bg-BG" sz="3200" dirty="0" smtClean="0"/>
              <a:t> </a:t>
            </a:r>
            <a:r>
              <a:rPr lang="bg-BG" sz="3200" b="1" dirty="0" smtClean="0">
                <a:solidFill>
                  <a:schemeClr val="bg1"/>
                </a:solidFill>
              </a:rPr>
              <a:t>данни</a:t>
            </a:r>
            <a:r>
              <a:rPr lang="bg-BG" sz="3200" dirty="0" smtClean="0"/>
              <a:t> за </a:t>
            </a:r>
            <a:r>
              <a:rPr lang="bg-BG" sz="3200" b="1" dirty="0" smtClean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 smtClean="0"/>
              <a:t>Например, ако въведете </a:t>
            </a:r>
            <a:r>
              <a:rPr lang="bg-BG" sz="3200" b="1" dirty="0" smtClean="0">
                <a:solidFill>
                  <a:schemeClr val="bg1"/>
                </a:solidFill>
              </a:rPr>
              <a:t>име</a:t>
            </a:r>
            <a:r>
              <a:rPr lang="bg-BG" sz="3200" dirty="0" smtClean="0"/>
              <a:t>, </a:t>
            </a:r>
            <a:r>
              <a:rPr lang="bg-BG" sz="3200" b="1" dirty="0" smtClean="0">
                <a:solidFill>
                  <a:schemeClr val="bg1"/>
                </a:solidFill>
              </a:rPr>
              <a:t>Access</a:t>
            </a:r>
            <a:r>
              <a:rPr lang="bg-BG" sz="3200" dirty="0" smtClean="0"/>
              <a:t> задава </a:t>
            </a:r>
            <a:r>
              <a:rPr lang="bg-BG" sz="3200" b="1" dirty="0" smtClean="0">
                <a:solidFill>
                  <a:schemeClr val="bg1"/>
                </a:solidFill>
              </a:rPr>
              <a:t>типа данни</a:t>
            </a:r>
            <a:r>
              <a:rPr lang="bg-BG" sz="3200" dirty="0" smtClean="0"/>
              <a:t> на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 smtClean="0"/>
              <a:t>Натиснете с десния бутон върху </a:t>
            </a:r>
            <a:r>
              <a:rPr lang="ru-RU" sz="3500" b="1" dirty="0" smtClean="0">
                <a:solidFill>
                  <a:schemeClr val="bg1"/>
                </a:solidFill>
              </a:rPr>
              <a:t>заглавието</a:t>
            </a:r>
            <a:r>
              <a:rPr lang="ru-RU" sz="3500" dirty="0" smtClean="0"/>
              <a:t> на </a:t>
            </a:r>
            <a:r>
              <a:rPr lang="ru-RU" sz="3500" b="1" dirty="0" smtClean="0">
                <a:solidFill>
                  <a:schemeClr val="bg1"/>
                </a:solidFill>
              </a:rPr>
              <a:t>колоната</a:t>
            </a:r>
            <a:r>
              <a:rPr lang="ru-RU" sz="3500" dirty="0" smtClean="0"/>
              <a:t> и изберете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/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endParaRPr lang="ru-RU" sz="3500" dirty="0" smtClean="0"/>
          </a:p>
          <a:p>
            <a:pPr lvl="1"/>
            <a:r>
              <a:rPr lang="bg-BG" sz="3200" dirty="0" smtClean="0"/>
              <a:t>В</a:t>
            </a:r>
            <a:r>
              <a:rPr lang="ru-RU" sz="3200" dirty="0" smtClean="0"/>
              <a:t>ъведете </a:t>
            </a:r>
            <a:r>
              <a:rPr lang="ru-RU" sz="3200" b="1" dirty="0" smtClean="0">
                <a:solidFill>
                  <a:schemeClr val="bg1"/>
                </a:solidFill>
              </a:rPr>
              <a:t>име</a:t>
            </a:r>
            <a:r>
              <a:rPr lang="ru-RU" sz="3200" dirty="0" smtClean="0"/>
              <a:t> на </a:t>
            </a:r>
            <a:r>
              <a:rPr lang="ru-RU" sz="3200" b="1" dirty="0" smtClean="0">
                <a:solidFill>
                  <a:schemeClr val="bg1"/>
                </a:solidFill>
              </a:rPr>
              <a:t>полето</a:t>
            </a:r>
            <a:endParaRPr lang="en-US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Можете директно да изберете какъв </a:t>
            </a:r>
            <a:r>
              <a:rPr lang="bg-BG" b="1" dirty="0" smtClean="0">
                <a:solidFill>
                  <a:schemeClr val="bg1"/>
                </a:solidFill>
              </a:rPr>
              <a:t>тип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 smtClean="0"/>
              <a:t>Натиснете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 to Add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и от </a:t>
            </a:r>
            <a:r>
              <a:rPr lang="bg-BG" b="1" dirty="0" smtClean="0">
                <a:solidFill>
                  <a:schemeClr val="bg1"/>
                </a:solidFill>
              </a:rPr>
              <a:t>падащото меню</a:t>
            </a:r>
            <a:r>
              <a:rPr lang="bg-BG" dirty="0" smtClean="0"/>
              <a:t> изберете </a:t>
            </a:r>
            <a:r>
              <a:rPr lang="bg-BG" b="1" dirty="0" smtClean="0">
                <a:solidFill>
                  <a:schemeClr val="bg1"/>
                </a:solidFill>
              </a:rPr>
              <a:t>типа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данни</a:t>
            </a:r>
            <a:r>
              <a:rPr lang="bg-BG" dirty="0" smtClean="0"/>
              <a:t> за колоната</a:t>
            </a: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  <a:buNone/>
            </a:pPr>
            <a:endParaRPr lang="bg-BG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bg-BG" dirty="0" smtClean="0"/>
              <a:t>Въведете </a:t>
            </a:r>
            <a:r>
              <a:rPr lang="bg-BG" b="1" dirty="0" smtClean="0">
                <a:solidFill>
                  <a:schemeClr val="bg1"/>
                </a:solidFill>
              </a:rPr>
              <a:t>име</a:t>
            </a:r>
            <a:r>
              <a:rPr lang="bg-BG" dirty="0" smtClean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Попълване на данни в таблица 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Можете да </a:t>
            </a:r>
            <a:r>
              <a:rPr lang="bg-BG" b="1" dirty="0" smtClean="0">
                <a:solidFill>
                  <a:schemeClr val="bg1"/>
                </a:solidFill>
              </a:rPr>
              <a:t>попълните</a:t>
            </a:r>
            <a:r>
              <a:rPr lang="bg-BG" dirty="0" smtClean="0"/>
              <a:t> таблицата със </a:t>
            </a:r>
            <a:r>
              <a:rPr lang="bg-BG" b="1" dirty="0" smtClean="0">
                <a:solidFill>
                  <a:schemeClr val="bg1"/>
                </a:solidFill>
              </a:rPr>
              <a:t>записи</a:t>
            </a:r>
            <a:r>
              <a:rPr lang="bg-BG" dirty="0" smtClean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Можете да създадете </a:t>
            </a:r>
            <a:r>
              <a:rPr lang="ru-RU" b="1" dirty="0" smtClean="0">
                <a:solidFill>
                  <a:schemeClr val="bg1"/>
                </a:solidFill>
              </a:rPr>
              <a:t>таблица </a:t>
            </a:r>
            <a:r>
              <a:rPr lang="ru-RU" dirty="0" smtClean="0"/>
              <a:t>чрез </a:t>
            </a:r>
            <a:r>
              <a:rPr lang="ru-RU" b="1" dirty="0" smtClean="0">
                <a:solidFill>
                  <a:schemeClr val="bg1"/>
                </a:solidFill>
              </a:rPr>
              <a:t>импортиране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chemeClr val="bg1"/>
                </a:solidFill>
              </a:rPr>
              <a:t>свързване </a:t>
            </a:r>
            <a:r>
              <a:rPr lang="ru-RU" dirty="0" smtClean="0"/>
              <a:t>към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, които се </a:t>
            </a:r>
            <a:r>
              <a:rPr lang="ru-RU" b="1" dirty="0" smtClean="0">
                <a:solidFill>
                  <a:schemeClr val="bg1"/>
                </a:solidFill>
              </a:rPr>
              <a:t>съхраняват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друго място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Примери:</a:t>
            </a:r>
          </a:p>
          <a:p>
            <a:pPr lvl="1"/>
            <a:r>
              <a:rPr lang="ru-RU" dirty="0" smtClean="0"/>
              <a:t>Работен лист на </a:t>
            </a:r>
            <a:r>
              <a:rPr lang="ru-RU" b="1" dirty="0" smtClean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 smtClean="0"/>
              <a:t>Списък на </a:t>
            </a:r>
            <a:r>
              <a:rPr lang="ru-RU" b="1" dirty="0" smtClean="0">
                <a:solidFill>
                  <a:schemeClr val="bg1"/>
                </a:solidFill>
              </a:rPr>
              <a:t>SharePoint</a:t>
            </a:r>
            <a:endParaRPr lang="ru-RU" dirty="0" smtClean="0"/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XML</a:t>
            </a:r>
            <a:r>
              <a:rPr lang="ru-RU" dirty="0" smtClean="0"/>
              <a:t> файл</a:t>
            </a:r>
          </a:p>
          <a:p>
            <a:pPr lvl="1"/>
            <a:r>
              <a:rPr lang="ru-RU" dirty="0" smtClean="0"/>
              <a:t>Друга база данни на </a:t>
            </a:r>
            <a:r>
              <a:rPr lang="ru-RU" b="1" dirty="0" smtClean="0">
                <a:solidFill>
                  <a:schemeClr val="bg1"/>
                </a:solidFill>
              </a:rPr>
              <a:t>Access</a:t>
            </a:r>
            <a:endParaRPr lang="ru-RU" dirty="0" smtClean="0"/>
          </a:p>
          <a:p>
            <a:pPr lvl="1"/>
            <a:r>
              <a:rPr lang="ru-RU" dirty="0" smtClean="0"/>
              <a:t>Папка на </a:t>
            </a:r>
            <a:r>
              <a:rPr lang="ru-RU" b="1" dirty="0" smtClean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 smtClean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Когато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 smtClean="0"/>
              <a:t>, създаваме </a:t>
            </a:r>
            <a:r>
              <a:rPr lang="ru-RU" sz="3600" b="1" dirty="0" smtClean="0">
                <a:solidFill>
                  <a:schemeClr val="bg1"/>
                </a:solidFill>
              </a:rPr>
              <a:t>копие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данните</a:t>
            </a:r>
            <a:r>
              <a:rPr lang="ru-RU" sz="3600" dirty="0" smtClean="0"/>
              <a:t> в </a:t>
            </a:r>
            <a:r>
              <a:rPr lang="ru-RU" sz="3600" b="1" dirty="0" smtClean="0">
                <a:solidFill>
                  <a:schemeClr val="bg1"/>
                </a:solidFill>
              </a:rPr>
              <a:t>нова</a:t>
            </a:r>
            <a:r>
              <a:rPr lang="ru-RU" sz="3600" dirty="0" smtClean="0"/>
              <a:t> таблица в </a:t>
            </a:r>
            <a:r>
              <a:rPr lang="ru-RU" sz="3600" b="1" dirty="0" smtClean="0">
                <a:solidFill>
                  <a:schemeClr val="bg1"/>
                </a:solidFill>
              </a:rPr>
              <a:t>текущата база данни</a:t>
            </a:r>
            <a:endParaRPr lang="en-US" sz="3600" b="1" dirty="0" smtClean="0">
              <a:solidFill>
                <a:schemeClr val="bg1"/>
              </a:solidFill>
            </a:endParaRPr>
          </a:p>
          <a:p>
            <a:r>
              <a:rPr lang="ru-RU" sz="3600" dirty="0" smtClean="0"/>
              <a:t>Последващите </a:t>
            </a:r>
            <a:r>
              <a:rPr lang="ru-RU" sz="3600" b="1" dirty="0" smtClean="0">
                <a:solidFill>
                  <a:schemeClr val="bg1"/>
                </a:solidFill>
              </a:rPr>
              <a:t>промени</a:t>
            </a:r>
            <a:r>
              <a:rPr lang="ru-RU" sz="3600" dirty="0" smtClean="0"/>
              <a:t> в </a:t>
            </a:r>
            <a:r>
              <a:rPr lang="ru-RU" sz="3600" b="1" dirty="0" smtClean="0">
                <a:solidFill>
                  <a:schemeClr val="bg1"/>
                </a:solidFill>
              </a:rPr>
              <a:t>данните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източника</a:t>
            </a:r>
            <a:r>
              <a:rPr lang="ru-RU" sz="3600" dirty="0" smtClean="0"/>
              <a:t> няма да имат ефект върху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импортираните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ru-RU" sz="3400" dirty="0" smtClean="0"/>
              <a:t> </a:t>
            </a:r>
            <a:r>
              <a:rPr lang="ru-RU" sz="3400" b="1" dirty="0" smtClean="0">
                <a:solidFill>
                  <a:schemeClr val="bg1"/>
                </a:solidFill>
              </a:rPr>
              <a:t>Промените </a:t>
            </a:r>
            <a:r>
              <a:rPr lang="ru-RU" sz="3400" dirty="0" smtClean="0"/>
              <a:t>в импортираните данни</a:t>
            </a:r>
            <a:r>
              <a:rPr lang="ru-RU" sz="3400" b="1" dirty="0" smtClean="0">
                <a:solidFill>
                  <a:schemeClr val="bg1"/>
                </a:solidFill>
              </a:rPr>
              <a:t> </a:t>
            </a:r>
            <a:r>
              <a:rPr lang="ru-RU" sz="3400" dirty="0" smtClean="0"/>
              <a:t>също </a:t>
            </a:r>
            <a:r>
              <a:rPr lang="ru-RU" sz="3400" b="1" dirty="0" smtClean="0">
                <a:solidFill>
                  <a:schemeClr val="bg1"/>
                </a:solidFill>
              </a:rPr>
              <a:t>не засягат </a:t>
            </a:r>
            <a:r>
              <a:rPr lang="ru-RU" sz="3400" dirty="0" smtClean="0"/>
              <a:t>данните на източника</a:t>
            </a:r>
            <a:endParaRPr lang="en-US" sz="3400" dirty="0" smtClean="0"/>
          </a:p>
          <a:p>
            <a:r>
              <a:rPr lang="ru-RU" sz="3600" dirty="0" smtClean="0"/>
              <a:t>Можете да </a:t>
            </a:r>
            <a:r>
              <a:rPr lang="ru-RU" sz="3600" b="1" dirty="0" smtClean="0">
                <a:solidFill>
                  <a:schemeClr val="bg1"/>
                </a:solidFill>
              </a:rPr>
              <a:t>промените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дизайна</a:t>
            </a:r>
            <a:r>
              <a:rPr lang="ru-RU" sz="3600" dirty="0" smtClean="0"/>
              <a:t> на </a:t>
            </a:r>
            <a:r>
              <a:rPr lang="ru-RU" sz="3600" b="1" dirty="0" smtClean="0">
                <a:solidFill>
                  <a:schemeClr val="bg1"/>
                </a:solidFill>
              </a:rPr>
              <a:t>импортирана</a:t>
            </a:r>
            <a:r>
              <a:rPr lang="bg-BG" sz="3600" b="1" dirty="0" smtClean="0">
                <a:solidFill>
                  <a:schemeClr val="bg1"/>
                </a:solidFill>
              </a:rPr>
              <a:t>та</a:t>
            </a:r>
            <a:r>
              <a:rPr lang="ru-RU" sz="3600" b="1" dirty="0" smtClean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 smtClean="0"/>
              <a:t> &gt; 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</a:p>
          <a:p>
            <a:r>
              <a:rPr lang="ru-RU" dirty="0" smtClean="0"/>
              <a:t>В диалоговия прозорец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изберете и отворете базата данни, в която искате да създадете нова таблица</a:t>
            </a:r>
            <a:endParaRPr lang="en-US" dirty="0" smtClean="0"/>
          </a:p>
          <a:p>
            <a:r>
              <a:rPr lang="bg-BG" dirty="0" smtClean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External Data</a:t>
            </a:r>
            <a:r>
              <a:rPr lang="bg-BG" dirty="0" smtClean="0"/>
              <a:t>, в групата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натиснете върху един от наличните източници на данни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00750"/>
            <a:ext cx="10096594" cy="882654"/>
          </a:xfrm>
        </p:spPr>
        <p:txBody>
          <a:bodyPr>
            <a:normAutofit/>
          </a:bodyPr>
          <a:lstStyle/>
          <a:p>
            <a:r>
              <a:rPr lang="bg-BG" sz="3600" dirty="0" smtClean="0"/>
              <a:t>Направете таблица чрез импоритране на данни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endParaRPr lang="bg-BG" dirty="0" smtClean="0"/>
          </a:p>
          <a:p>
            <a:pPr lvl="1"/>
            <a:r>
              <a:rPr lang="bg-BG" dirty="0" smtClean="0"/>
              <a:t>Постъпково показване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screenshots</a:t>
            </a:r>
            <a:r>
              <a:rPr lang="en-US" dirty="0" smtClean="0"/>
              <a:t>)</a:t>
            </a:r>
            <a:r>
              <a:rPr lang="bg-BG" dirty="0" smtClean="0"/>
              <a:t> на това как да импортираме данни от </a:t>
            </a:r>
            <a:r>
              <a:rPr lang="en-US" b="1" dirty="0" smtClean="0">
                <a:solidFill>
                  <a:schemeClr val="bg1"/>
                </a:solidFill>
              </a:rPr>
              <a:t>Excel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en-US" b="1" dirty="0" smtClean="0">
                <a:solidFill>
                  <a:schemeClr val="bg1"/>
                </a:solidFill>
              </a:rPr>
              <a:t>MS Access </a:t>
            </a:r>
            <a:r>
              <a:rPr lang="bg-BG" dirty="0" smtClean="0"/>
              <a:t>(виж </a:t>
            </a:r>
            <a:r>
              <a:rPr lang="bg-BG" b="1" dirty="0" smtClean="0">
                <a:solidFill>
                  <a:schemeClr val="bg1"/>
                </a:solidFill>
              </a:rPr>
              <a:t>следващия слайд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Същия пример е нужен и за импортиране на данни от </a:t>
            </a:r>
            <a:r>
              <a:rPr lang="en-US" b="1" dirty="0" smtClean="0">
                <a:solidFill>
                  <a:schemeClr val="bg1"/>
                </a:solidFill>
              </a:rPr>
              <a:t>SQL Server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TODO Slide</a:t>
            </a:r>
            <a:endParaRPr lang="en-US" sz="35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Изберете </a:t>
            </a:r>
            <a:r>
              <a:rPr lang="en-US" sz="3200" b="1" dirty="0" smtClean="0">
                <a:solidFill>
                  <a:schemeClr val="bg1"/>
                </a:solidFill>
              </a:rPr>
              <a:t>Excel</a:t>
            </a:r>
            <a:r>
              <a:rPr lang="en-US" sz="3200" dirty="0" smtClean="0"/>
              <a:t> </a:t>
            </a:r>
            <a:r>
              <a:rPr lang="bg-BG" sz="3200" dirty="0" smtClean="0"/>
              <a:t>от групата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</a:p>
          <a:p>
            <a:endParaRPr lang="bg-BG" sz="3200" b="1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 smtClean="0"/>
          </a:p>
          <a:p>
            <a:r>
              <a:rPr lang="bg-BG" sz="3200" dirty="0" smtClean="0"/>
              <a:t>Появява се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Get External Data – Excel Spreadsheet</a:t>
            </a:r>
            <a:r>
              <a:rPr lang="en-US" sz="3200" dirty="0" smtClean="0"/>
              <a:t>“</a:t>
            </a:r>
          </a:p>
          <a:p>
            <a:r>
              <a:rPr lang="bg-BG" sz="3200" dirty="0" smtClean="0"/>
              <a:t>Изберете </a:t>
            </a:r>
            <a:r>
              <a:rPr lang="en-US" sz="3200" b="1" dirty="0" smtClean="0">
                <a:solidFill>
                  <a:schemeClr val="bg1"/>
                </a:solidFill>
              </a:rPr>
              <a:t>Excel</a:t>
            </a:r>
            <a:r>
              <a:rPr lang="en-US" sz="3200" dirty="0" smtClean="0"/>
              <a:t> </a:t>
            </a:r>
            <a:r>
              <a:rPr lang="bg-BG" sz="3200" dirty="0" smtClean="0"/>
              <a:t>файла, от който искате да </a:t>
            </a:r>
            <a:r>
              <a:rPr lang="bg-BG" sz="3200" b="1" dirty="0" smtClean="0">
                <a:solidFill>
                  <a:schemeClr val="bg1"/>
                </a:solidFill>
              </a:rPr>
              <a:t>извлечете</a:t>
            </a:r>
            <a:r>
              <a:rPr lang="bg-BG" sz="3200" dirty="0" smtClean="0"/>
              <a:t> данни</a:t>
            </a:r>
          </a:p>
          <a:p>
            <a:r>
              <a:rPr lang="bg-BG" sz="3200" dirty="0" smtClean="0"/>
              <a:t> Изберете опцията </a:t>
            </a:r>
            <a:r>
              <a:rPr lang="en-US" sz="3200" dirty="0" smtClean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 the source data into a new table in the current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 smtClean="0"/>
              <a:t>"</a:t>
            </a:r>
            <a:endParaRPr lang="bg-BG" sz="3200" dirty="0" smtClean="0"/>
          </a:p>
          <a:p>
            <a:r>
              <a:rPr lang="bg-BG" sz="3200" dirty="0" smtClean="0"/>
              <a:t>Натиснете </a:t>
            </a:r>
            <a:r>
              <a:rPr lang="bg-BG" sz="3200" b="1" dirty="0" smtClean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от</a:t>
            </a:r>
            <a:r>
              <a:rPr lang="en-US" dirty="0" smtClean="0"/>
              <a:t> Excel</a:t>
            </a:r>
            <a:endParaRPr lang="en-US" dirty="0"/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b="1" dirty="0" smtClean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 smtClean="0"/>
              <a:t>Създаване на таблици</a:t>
            </a:r>
            <a:r>
              <a:rPr lang="en-US" sz="3000" dirty="0" smtClean="0"/>
              <a:t> </a:t>
            </a:r>
            <a:r>
              <a:rPr lang="ru-RU" sz="3000" dirty="0" smtClean="0"/>
              <a:t>и попълване на данни</a:t>
            </a:r>
            <a:endParaRPr lang="en-US" sz="30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 smtClean="0"/>
              <a:t>Импортиране на </a:t>
            </a:r>
            <a:r>
              <a:rPr lang="ru-RU" sz="3000" b="1" dirty="0" smtClean="0">
                <a:solidFill>
                  <a:schemeClr val="bg1"/>
                </a:solidFill>
              </a:rPr>
              <a:t>външни данни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MS Excel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SQL Server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 smtClean="0"/>
              <a:t>Създаване на </a:t>
            </a:r>
            <a:r>
              <a:rPr lang="ru-RU" sz="3000" b="1" dirty="0" smtClean="0">
                <a:solidFill>
                  <a:schemeClr val="bg1"/>
                </a:solidFill>
              </a:rPr>
              <a:t>заявки</a:t>
            </a:r>
            <a:endParaRPr lang="en-US" sz="3000" b="1" dirty="0" smtClean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 smtClean="0"/>
              <a:t> </a:t>
            </a:r>
            <a:r>
              <a:rPr lang="ru-RU" sz="2800" b="1" dirty="0" smtClean="0">
                <a:solidFill>
                  <a:schemeClr val="bg1"/>
                </a:solidFill>
              </a:rPr>
              <a:t>SQL</a:t>
            </a:r>
            <a:r>
              <a:rPr lang="ru-RU" sz="2800" dirty="0" smtClean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 smtClean="0">
                <a:solidFill>
                  <a:schemeClr val="bg1"/>
                </a:solidFill>
              </a:rPr>
              <a:t>Визуален</a:t>
            </a:r>
            <a:r>
              <a:rPr lang="ru-RU" sz="2800" dirty="0" smtClean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Формуляри (</a:t>
            </a:r>
            <a:r>
              <a:rPr lang="en-US" sz="3000" b="1" dirty="0" smtClean="0">
                <a:solidFill>
                  <a:schemeClr val="bg1"/>
                </a:solidFill>
              </a:rPr>
              <a:t>forms</a:t>
            </a:r>
            <a:r>
              <a:rPr lang="en-US" sz="3000" dirty="0" smtClean="0"/>
              <a:t>)</a:t>
            </a:r>
            <a:endParaRPr lang="bg-BG" sz="3000" dirty="0" smtClean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 smtClean="0"/>
              <a:t>Отчети </a:t>
            </a:r>
            <a:r>
              <a:rPr lang="en-US" sz="3000" dirty="0" smtClean="0"/>
              <a:t>(</a:t>
            </a:r>
            <a:r>
              <a:rPr lang="en-US" sz="3000" b="1" dirty="0" smtClean="0">
                <a:solidFill>
                  <a:schemeClr val="bg1"/>
                </a:solidFill>
              </a:rPr>
              <a:t>reports</a:t>
            </a:r>
            <a:r>
              <a:rPr lang="en-US" sz="3000" dirty="0" smtClean="0"/>
              <a:t>)</a:t>
            </a:r>
            <a:endParaRPr lang="en-US" sz="3000" dirty="0" smtClean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TODO</a:t>
            </a:r>
            <a:r>
              <a:rPr lang="en-US" dirty="0" smtClean="0"/>
              <a:t>: </a:t>
            </a:r>
            <a:r>
              <a:rPr lang="bg-BG" dirty="0" smtClean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Импортиране на данни от</a:t>
            </a:r>
            <a:r>
              <a:rPr lang="en-US" dirty="0" smtClean="0"/>
              <a:t> SQL Server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Създаване </a:t>
            </a:r>
            <a:r>
              <a:rPr lang="bg-BG" smtClean="0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Формулярите в </a:t>
            </a:r>
            <a:r>
              <a:rPr lang="ru-RU" b="1" dirty="0" smtClean="0">
                <a:solidFill>
                  <a:schemeClr val="bg1"/>
                </a:solidFill>
              </a:rPr>
              <a:t>Access</a:t>
            </a:r>
            <a:r>
              <a:rPr lang="ru-RU" dirty="0" smtClean="0"/>
              <a:t> са като </a:t>
            </a:r>
            <a:r>
              <a:rPr lang="ru-RU" b="1" dirty="0" smtClean="0">
                <a:solidFill>
                  <a:schemeClr val="bg1"/>
                </a:solidFill>
              </a:rPr>
              <a:t>витрини</a:t>
            </a:r>
            <a:r>
              <a:rPr lang="ru-RU" dirty="0" smtClean="0"/>
              <a:t> в </a:t>
            </a:r>
            <a:r>
              <a:rPr lang="ru-RU" b="1" dirty="0" smtClean="0">
                <a:solidFill>
                  <a:schemeClr val="bg1"/>
                </a:solidFill>
              </a:rPr>
              <a:t>магазини</a:t>
            </a:r>
            <a:r>
              <a:rPr lang="ru-RU" dirty="0" smtClean="0"/>
              <a:t>, които улесняват </a:t>
            </a:r>
            <a:r>
              <a:rPr lang="ru-RU" b="1" dirty="0" smtClean="0">
                <a:solidFill>
                  <a:schemeClr val="bg1"/>
                </a:solidFill>
              </a:rPr>
              <a:t>прегледа</a:t>
            </a:r>
            <a:r>
              <a:rPr lang="ru-RU" dirty="0" smtClean="0"/>
              <a:t> или </a:t>
            </a:r>
            <a:r>
              <a:rPr lang="ru-RU" b="1" dirty="0" smtClean="0">
                <a:solidFill>
                  <a:schemeClr val="bg1"/>
                </a:solidFill>
              </a:rPr>
              <a:t>получаването</a:t>
            </a:r>
            <a:r>
              <a:rPr lang="ru-RU" dirty="0" smtClean="0"/>
              <a:t> на елементите, които искаме</a:t>
            </a:r>
            <a:endParaRPr lang="en-US" dirty="0" smtClean="0"/>
          </a:p>
          <a:p>
            <a:r>
              <a:rPr lang="ru-RU" dirty="0" smtClean="0"/>
              <a:t> Формулярите са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, чрез които </a:t>
            </a:r>
            <a:r>
              <a:rPr lang="ru-RU" b="1" dirty="0" smtClean="0">
                <a:solidFill>
                  <a:schemeClr val="bg1"/>
                </a:solidFill>
              </a:rPr>
              <a:t>вие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chemeClr val="bg1"/>
                </a:solidFill>
              </a:rPr>
              <a:t>други потребители</a:t>
            </a:r>
            <a:r>
              <a:rPr lang="ru-RU" dirty="0" smtClean="0"/>
              <a:t> можете</a:t>
            </a:r>
            <a:r>
              <a:rPr lang="en-US" dirty="0" smtClean="0"/>
              <a:t> </a:t>
            </a:r>
            <a:r>
              <a:rPr lang="bg-BG" dirty="0" smtClean="0"/>
              <a:t>да</a:t>
            </a:r>
            <a:r>
              <a:rPr lang="ru-RU" dirty="0" smtClean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Добавяте</a:t>
            </a:r>
            <a:r>
              <a:rPr lang="ru-RU" dirty="0" smtClean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Редактирате</a:t>
            </a:r>
            <a:r>
              <a:rPr lang="ru-RU" dirty="0" smtClean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Показвате</a:t>
            </a:r>
            <a:r>
              <a:rPr lang="ru-RU" dirty="0" smtClean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Access </a:t>
            </a:r>
            <a:r>
              <a:rPr lang="bg-BG" dirty="0" smtClean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Дизайнът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dirty="0" smtClean="0"/>
              <a:t>формуляра е </a:t>
            </a:r>
            <a:r>
              <a:rPr lang="ru-RU" b="1" dirty="0" smtClean="0">
                <a:solidFill>
                  <a:schemeClr val="bg1"/>
                </a:solidFill>
              </a:rPr>
              <a:t>важен</a:t>
            </a:r>
            <a:r>
              <a:rPr lang="ru-RU" dirty="0" smtClean="0"/>
              <a:t> </a:t>
            </a:r>
            <a:r>
              <a:rPr lang="ru-RU" dirty="0" smtClean="0"/>
              <a:t>аспект</a:t>
            </a:r>
          </a:p>
          <a:p>
            <a:pPr lvl="1"/>
            <a:r>
              <a:rPr lang="ru-RU" dirty="0" smtClean="0"/>
              <a:t>Може да се използва от </a:t>
            </a:r>
            <a:r>
              <a:rPr lang="ru-RU" b="1" dirty="0" smtClean="0">
                <a:solidFill>
                  <a:schemeClr val="bg1"/>
                </a:solidFill>
              </a:rPr>
              <a:t>множество</a:t>
            </a:r>
            <a:r>
              <a:rPr lang="ru-RU" dirty="0" smtClean="0"/>
              <a:t> потребители</a:t>
            </a:r>
            <a:endParaRPr lang="ru-RU" dirty="0" smtClean="0"/>
          </a:p>
          <a:p>
            <a:r>
              <a:rPr lang="bg-BG" dirty="0" smtClean="0"/>
              <a:t>Добре </a:t>
            </a:r>
            <a:r>
              <a:rPr lang="ru-RU" dirty="0" smtClean="0"/>
              <a:t>проектираните </a:t>
            </a:r>
            <a:r>
              <a:rPr lang="ru-RU" b="1" dirty="0" smtClean="0">
                <a:solidFill>
                  <a:schemeClr val="bg1"/>
                </a:solidFill>
              </a:rPr>
              <a:t>формуляри</a:t>
            </a:r>
            <a:r>
              <a:rPr lang="ru-RU" dirty="0" smtClean="0"/>
              <a:t> са от съществено значение за </a:t>
            </a:r>
            <a:r>
              <a:rPr lang="ru-RU" b="1" dirty="0" smtClean="0">
                <a:solidFill>
                  <a:schemeClr val="bg1"/>
                </a:solidFill>
              </a:rPr>
              <a:t>ефективността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точността</a:t>
            </a:r>
            <a:r>
              <a:rPr lang="ru-RU" dirty="0" smtClean="0"/>
              <a:t> на въвеждане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Access </a:t>
            </a:r>
            <a:r>
              <a:rPr lang="bg-BG" dirty="0" smtClean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 smtClean="0"/>
              <a:t>За да създадете </a:t>
            </a:r>
            <a:r>
              <a:rPr lang="ru-RU" sz="3200" b="1" dirty="0" smtClean="0">
                <a:solidFill>
                  <a:schemeClr val="bg1"/>
                </a:solidFill>
              </a:rPr>
              <a:t>формуляр</a:t>
            </a:r>
            <a:r>
              <a:rPr lang="ru-RU" sz="3200" dirty="0" smtClean="0"/>
              <a:t> от </a:t>
            </a:r>
            <a:r>
              <a:rPr lang="ru-RU" sz="3200" b="1" dirty="0" smtClean="0">
                <a:solidFill>
                  <a:schemeClr val="bg1"/>
                </a:solidFill>
              </a:rPr>
              <a:t>таблица</a:t>
            </a:r>
            <a:r>
              <a:rPr lang="ru-RU" sz="3200" dirty="0" smtClean="0"/>
              <a:t> </a:t>
            </a:r>
            <a:r>
              <a:rPr lang="ru-RU" sz="3200" dirty="0" smtClean="0"/>
              <a:t>във </a:t>
            </a:r>
            <a:r>
              <a:rPr lang="ru-RU" sz="3200" dirty="0" smtClean="0"/>
              <a:t>вашата база </a:t>
            </a:r>
            <a:r>
              <a:rPr lang="ru-RU" sz="3200" dirty="0" smtClean="0"/>
              <a:t>данни: </a:t>
            </a:r>
          </a:p>
          <a:p>
            <a:pPr lvl="1"/>
            <a:r>
              <a:rPr lang="ru-RU" sz="3000" dirty="0" smtClean="0"/>
              <a:t>В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Navigation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 smtClean="0"/>
              <a:t> </a:t>
            </a:r>
            <a:r>
              <a:rPr lang="ru-RU" sz="3000" dirty="0" smtClean="0"/>
              <a:t>щракнете </a:t>
            </a:r>
            <a:r>
              <a:rPr lang="ru-RU" sz="3000" dirty="0" smtClean="0"/>
              <a:t>върху </a:t>
            </a:r>
            <a:r>
              <a:rPr lang="ru-RU" sz="3000" b="1" dirty="0" smtClean="0">
                <a:solidFill>
                  <a:schemeClr val="bg1"/>
                </a:solidFill>
              </a:rPr>
              <a:t>таблицата</a:t>
            </a:r>
            <a:r>
              <a:rPr lang="ru-RU" sz="3000" dirty="0" smtClean="0"/>
              <a:t>, </a:t>
            </a:r>
            <a:r>
              <a:rPr lang="ru-RU" sz="3000" dirty="0" smtClean="0"/>
              <a:t>която съдържа </a:t>
            </a:r>
            <a:r>
              <a:rPr lang="ru-RU" sz="3000" b="1" dirty="0" smtClean="0">
                <a:solidFill>
                  <a:schemeClr val="bg1"/>
                </a:solidFill>
              </a:rPr>
              <a:t>данните</a:t>
            </a:r>
            <a:r>
              <a:rPr lang="ru-RU" sz="3000" dirty="0" smtClean="0"/>
              <a:t> за вашия </a:t>
            </a:r>
            <a:r>
              <a:rPr lang="ru-RU" sz="3000" dirty="0" smtClean="0"/>
              <a:t>формуляр</a:t>
            </a:r>
          </a:p>
          <a:p>
            <a:pPr lvl="1"/>
            <a:r>
              <a:rPr lang="ru-RU" sz="3000" dirty="0" smtClean="0"/>
              <a:t>В </a:t>
            </a:r>
            <a:r>
              <a:rPr lang="ru-RU" sz="3000" dirty="0" smtClean="0"/>
              <a:t>раздела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 smtClean="0"/>
              <a:t> </a:t>
            </a:r>
            <a:r>
              <a:rPr lang="ru-RU" sz="3000" dirty="0" smtClean="0"/>
              <a:t>изберете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Form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</a:t>
            </a:r>
            <a:r>
              <a:rPr lang="bg-BG" dirty="0" smtClean="0"/>
              <a:t>формуляр от </a:t>
            </a:r>
            <a:r>
              <a:rPr lang="bg-BG" dirty="0" smtClean="0"/>
              <a:t>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Access </a:t>
            </a:r>
            <a:r>
              <a:rPr lang="ru-RU" sz="3200" b="1" dirty="0" smtClean="0">
                <a:solidFill>
                  <a:schemeClr val="bg1"/>
                </a:solidFill>
              </a:rPr>
              <a:t>създава</a:t>
            </a:r>
            <a:r>
              <a:rPr lang="ru-RU" sz="3200" dirty="0" smtClean="0"/>
              <a:t> формуляр и го показва в изглед </a:t>
            </a:r>
            <a:r>
              <a:rPr lang="en-US" sz="3200" b="1" dirty="0" smtClean="0">
                <a:solidFill>
                  <a:schemeClr val="bg1"/>
                </a:solidFill>
              </a:rPr>
              <a:t>Layout</a:t>
            </a:r>
            <a:endParaRPr lang="ru-RU" sz="3200" dirty="0" smtClean="0"/>
          </a:p>
          <a:p>
            <a:r>
              <a:rPr lang="ru-RU" sz="3200" dirty="0" smtClean="0"/>
              <a:t>Можете </a:t>
            </a:r>
            <a:r>
              <a:rPr lang="ru-RU" sz="3200" dirty="0" smtClean="0"/>
              <a:t>да направите промени в </a:t>
            </a:r>
            <a:r>
              <a:rPr lang="ru-RU" sz="3200" b="1" dirty="0" smtClean="0">
                <a:solidFill>
                  <a:schemeClr val="bg1"/>
                </a:solidFill>
              </a:rPr>
              <a:t>дизайна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Коригиране</a:t>
            </a:r>
            <a:r>
              <a:rPr lang="ru-RU" sz="3000" dirty="0" smtClean="0"/>
              <a:t> </a:t>
            </a:r>
            <a:r>
              <a:rPr lang="ru-RU" sz="3000" dirty="0" smtClean="0"/>
              <a:t>на </a:t>
            </a:r>
            <a:r>
              <a:rPr lang="ru-RU" sz="3000" b="1" dirty="0" smtClean="0">
                <a:solidFill>
                  <a:schemeClr val="bg1"/>
                </a:solidFill>
              </a:rPr>
              <a:t>размера</a:t>
            </a:r>
            <a:r>
              <a:rPr lang="ru-RU" sz="3000" dirty="0" smtClean="0"/>
              <a:t> на </a:t>
            </a:r>
            <a:r>
              <a:rPr lang="ru-RU" sz="3000" b="1" dirty="0" smtClean="0">
                <a:solidFill>
                  <a:schemeClr val="bg1"/>
                </a:solidFill>
              </a:rPr>
              <a:t>текстовите</a:t>
            </a:r>
            <a:r>
              <a:rPr lang="ru-RU" sz="3000" dirty="0" smtClean="0"/>
              <a:t> </a:t>
            </a:r>
            <a:r>
              <a:rPr lang="ru-RU" sz="3000" b="1" dirty="0" smtClean="0">
                <a:solidFill>
                  <a:schemeClr val="bg1"/>
                </a:solidFill>
              </a:rPr>
              <a:t>полета</a:t>
            </a:r>
            <a:r>
              <a:rPr lang="ru-RU" sz="3000" dirty="0" smtClean="0"/>
              <a:t>, за да паснат на данните, ако е </a:t>
            </a:r>
            <a:r>
              <a:rPr lang="ru-RU" sz="3000" dirty="0" smtClean="0"/>
              <a:t>необходимо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формуляр от таблица </a:t>
            </a:r>
            <a:r>
              <a:rPr lang="bg-BG" dirty="0" smtClean="0"/>
              <a:t>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Още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  <a:r>
              <a:rPr lang="bg-BG" dirty="0" smtClean="0"/>
              <a:t> за създаване на </a:t>
            </a:r>
            <a:r>
              <a:rPr lang="bg-BG" b="1" dirty="0" smtClean="0">
                <a:solidFill>
                  <a:schemeClr val="bg1"/>
                </a:solidFill>
              </a:rPr>
              <a:t>различни видове формляри</a:t>
            </a:r>
            <a:r>
              <a:rPr lang="en-US" dirty="0" smtClean="0"/>
              <a:t>: https://support.microsoft.com/en-au/office/create-a-form-in-access-5d550a3d-92e1-4f38-9772-7e7e21e80c6b</a:t>
            </a:r>
            <a:endParaRPr lang="bg-BG" dirty="0" smtClean="0"/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TODO</a:t>
            </a:r>
            <a:r>
              <a:rPr lang="en-US" dirty="0" smtClean="0"/>
              <a:t>:</a:t>
            </a:r>
            <a:endParaRPr lang="bg-BG" dirty="0" smtClean="0"/>
          </a:p>
          <a:p>
            <a:pPr lvl="1">
              <a:buClr>
                <a:schemeClr val="tx1"/>
              </a:buClr>
            </a:pPr>
            <a:r>
              <a:rPr lang="bg-BG" dirty="0" smtClean="0"/>
              <a:t>Помисли дали трябва да се добави </a:t>
            </a:r>
            <a:r>
              <a:rPr lang="bg-BG" b="1" dirty="0" smtClean="0">
                <a:solidFill>
                  <a:schemeClr val="bg1"/>
                </a:solidFill>
              </a:rPr>
              <a:t>още информация</a:t>
            </a:r>
            <a:r>
              <a:rPr lang="bg-BG" dirty="0" smtClean="0"/>
              <a:t> 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 smtClean="0"/>
              <a:t>blank form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split form</a:t>
            </a:r>
          </a:p>
          <a:p>
            <a:pPr lvl="2">
              <a:buClr>
                <a:schemeClr val="tx1"/>
              </a:buClr>
            </a:pPr>
            <a:r>
              <a:rPr lang="en-US" dirty="0" smtClean="0"/>
              <a:t>form that contains a </a:t>
            </a:r>
            <a:r>
              <a:rPr lang="en-US" dirty="0" err="1" smtClean="0"/>
              <a:t>subform</a:t>
            </a:r>
            <a:endParaRPr lang="en-US" dirty="0" smtClean="0"/>
          </a:p>
          <a:p>
            <a:pPr lvl="2">
              <a:buClr>
                <a:schemeClr val="tx1"/>
              </a:buClr>
            </a:pPr>
            <a:r>
              <a:rPr lang="en-US" dirty="0" smtClean="0"/>
              <a:t>…</a:t>
            </a:r>
          </a:p>
          <a:p>
            <a:pPr lvl="1">
              <a:buClr>
                <a:schemeClr val="tx1"/>
              </a:buClr>
            </a:pPr>
            <a:r>
              <a:rPr lang="bg-BG" dirty="0" smtClean="0"/>
              <a:t>Какъв тип </a:t>
            </a:r>
            <a:r>
              <a:rPr lang="bg-BG" b="1" dirty="0" smtClean="0">
                <a:solidFill>
                  <a:schemeClr val="bg1"/>
                </a:solidFill>
              </a:rPr>
              <a:t>създаване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формуляр</a:t>
            </a:r>
            <a:r>
              <a:rPr lang="bg-BG" dirty="0" smtClean="0"/>
              <a:t> да се добави?</a:t>
            </a:r>
          </a:p>
          <a:p>
            <a:pPr lvl="1">
              <a:buClr>
                <a:schemeClr val="tx1"/>
              </a:buClr>
            </a:pPr>
            <a:r>
              <a:rPr lang="bg-BG" dirty="0" smtClean="0"/>
              <a:t> Прекалено </a:t>
            </a:r>
            <a:r>
              <a:rPr lang="bg-BG" b="1" dirty="0" smtClean="0">
                <a:solidFill>
                  <a:schemeClr val="bg1"/>
                </a:solidFill>
              </a:rPr>
              <a:t>голяма</a:t>
            </a:r>
            <a:r>
              <a:rPr lang="bg-BG" dirty="0" smtClean="0"/>
              <a:t> презентация?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Slide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Отчетите </a:t>
            </a:r>
            <a:r>
              <a:rPr lang="ru-RU" dirty="0" smtClean="0"/>
              <a:t>предлагат следните </a:t>
            </a:r>
            <a:r>
              <a:rPr lang="ru-RU" b="1" dirty="0" smtClean="0">
                <a:solidFill>
                  <a:schemeClr val="bg1"/>
                </a:solidFill>
              </a:rPr>
              <a:t>действия </a:t>
            </a:r>
            <a:r>
              <a:rPr lang="ru-RU" dirty="0" smtClean="0"/>
              <a:t>за </a:t>
            </a:r>
            <a:r>
              <a:rPr lang="ru-RU" b="1" dirty="0" smtClean="0">
                <a:solidFill>
                  <a:schemeClr val="bg1"/>
                </a:solidFill>
              </a:rPr>
              <a:t>информацията </a:t>
            </a:r>
            <a:r>
              <a:rPr lang="ru-RU" dirty="0" smtClean="0"/>
              <a:t>в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r>
              <a:rPr lang="en-US" dirty="0" smtClean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 smtClean="0">
                <a:solidFill>
                  <a:schemeClr val="bg1"/>
                </a:solidFill>
              </a:rPr>
              <a:t>П</a:t>
            </a:r>
            <a:r>
              <a:rPr lang="ru-RU" b="1" dirty="0" smtClean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 smtClean="0"/>
              <a:t>Примери:</a:t>
            </a:r>
          </a:p>
          <a:p>
            <a:pPr lvl="1"/>
            <a:r>
              <a:rPr lang="ru-RU" dirty="0" smtClean="0"/>
              <a:t>Отчет </a:t>
            </a:r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телефонни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номера</a:t>
            </a:r>
            <a:r>
              <a:rPr lang="ru-RU" dirty="0" smtClean="0"/>
              <a:t> за всички </a:t>
            </a:r>
            <a:r>
              <a:rPr lang="ru-RU" b="1" dirty="0" smtClean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 smtClean="0"/>
              <a:t>Отчет за </a:t>
            </a:r>
            <a:r>
              <a:rPr lang="ru-RU" dirty="0" smtClean="0"/>
              <a:t>общите </a:t>
            </a:r>
            <a:r>
              <a:rPr lang="ru-RU" b="1" dirty="0" smtClean="0">
                <a:solidFill>
                  <a:schemeClr val="bg1"/>
                </a:solidFill>
              </a:rPr>
              <a:t>продажби</a:t>
            </a:r>
            <a:r>
              <a:rPr lang="ru-RU" dirty="0" smtClean="0"/>
              <a:t> в различни </a:t>
            </a:r>
            <a:r>
              <a:rPr lang="ru-RU" b="1" dirty="0" smtClean="0">
                <a:solidFill>
                  <a:schemeClr val="bg1"/>
                </a:solidFill>
              </a:rPr>
              <a:t>региони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периоди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Access </a:t>
            </a:r>
            <a:r>
              <a:rPr lang="bg-BG" dirty="0" smtClean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Отчетът</a:t>
            </a:r>
            <a:r>
              <a:rPr lang="ru-RU" dirty="0" smtClean="0"/>
              <a:t> е </a:t>
            </a:r>
            <a:r>
              <a:rPr lang="ru-RU" dirty="0" smtClean="0"/>
              <a:t>обект на </a:t>
            </a:r>
            <a:r>
              <a:rPr lang="ru-RU" b="1" dirty="0" smtClean="0">
                <a:solidFill>
                  <a:schemeClr val="bg1"/>
                </a:solidFill>
              </a:rPr>
              <a:t>база данни</a:t>
            </a:r>
            <a:r>
              <a:rPr lang="ru-RU" dirty="0" smtClean="0"/>
              <a:t>, </a:t>
            </a:r>
            <a:r>
              <a:rPr lang="ru-RU" dirty="0" smtClean="0"/>
              <a:t>който е полезен, когато </a:t>
            </a:r>
            <a:r>
              <a:rPr lang="ru-RU" dirty="0" smtClean="0"/>
              <a:t>искаме да представим </a:t>
            </a:r>
            <a:r>
              <a:rPr lang="ru-RU" b="1" dirty="0" smtClean="0">
                <a:solidFill>
                  <a:schemeClr val="bg1"/>
                </a:solidFill>
              </a:rPr>
              <a:t>информацията</a:t>
            </a:r>
            <a:r>
              <a:rPr lang="ru-RU" dirty="0" smtClean="0"/>
              <a:t> за някоя от следните </a:t>
            </a:r>
            <a:r>
              <a:rPr lang="ru-RU" b="1" dirty="0" smtClean="0">
                <a:solidFill>
                  <a:schemeClr val="bg1"/>
                </a:solidFill>
              </a:rPr>
              <a:t>употреби</a:t>
            </a:r>
            <a:r>
              <a:rPr lang="ru-RU" dirty="0" smtClean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Показване</a:t>
            </a:r>
            <a:r>
              <a:rPr lang="ru-RU" dirty="0" smtClean="0"/>
              <a:t> </a:t>
            </a:r>
            <a:r>
              <a:rPr lang="ru-RU" dirty="0" smtClean="0"/>
              <a:t>или </a:t>
            </a:r>
            <a:r>
              <a:rPr lang="ru-RU" b="1" dirty="0" smtClean="0">
                <a:solidFill>
                  <a:schemeClr val="bg1"/>
                </a:solidFill>
              </a:rPr>
              <a:t>разпространяване</a:t>
            </a:r>
            <a:r>
              <a:rPr lang="ru-RU" dirty="0" smtClean="0"/>
              <a:t> на </a:t>
            </a:r>
            <a:r>
              <a:rPr lang="ru-RU" dirty="0" smtClean="0"/>
              <a:t>обобщение на </a:t>
            </a:r>
            <a:r>
              <a:rPr lang="ru-RU" b="1" dirty="0" smtClean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Архивиране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снапшоти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Предоставяне </a:t>
            </a:r>
            <a:r>
              <a:rPr lang="ru-RU" dirty="0" smtClean="0"/>
              <a:t>на</a:t>
            </a:r>
            <a:r>
              <a:rPr lang="ru-RU" b="1" dirty="0" smtClean="0">
                <a:solidFill>
                  <a:schemeClr val="bg1"/>
                </a:solidFill>
              </a:rPr>
              <a:t> подробности </a:t>
            </a:r>
            <a:r>
              <a:rPr lang="ru-RU" dirty="0" smtClean="0"/>
              <a:t>за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отделните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записи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Създаване </a:t>
            </a:r>
            <a:r>
              <a:rPr lang="ru-RU" dirty="0" smtClean="0"/>
              <a:t>на</a:t>
            </a:r>
            <a:r>
              <a:rPr lang="ru-RU" b="1" dirty="0" smtClean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MS Access</a:t>
            </a:r>
            <a:endParaRPr lang="en-US" dirty="0"/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Система за управление на бази данни (</a:t>
            </a:r>
            <a:r>
              <a:rPr lang="bg-BG" b="1" dirty="0" smtClean="0">
                <a:solidFill>
                  <a:schemeClr val="bg1"/>
                </a:solidFill>
              </a:rPr>
              <a:t>СУБД</a:t>
            </a:r>
            <a:r>
              <a:rPr lang="bg-BG" dirty="0" smtClean="0"/>
              <a:t>) от Microsoft </a:t>
            </a:r>
          </a:p>
          <a:p>
            <a:pPr lvl="1"/>
            <a:r>
              <a:rPr lang="ru-RU" dirty="0" smtClean="0"/>
              <a:t>Предоставя мощни </a:t>
            </a:r>
            <a:r>
              <a:rPr lang="ru-RU" b="1" dirty="0" smtClean="0">
                <a:solidFill>
                  <a:schemeClr val="bg1"/>
                </a:solidFill>
              </a:rPr>
              <a:t>инструменти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съхранение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управление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анализ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Л</a:t>
            </a:r>
            <a:r>
              <a:rPr lang="ru-RU" dirty="0" smtClean="0"/>
              <a:t>есно създаване на </a:t>
            </a:r>
            <a:r>
              <a:rPr lang="ru-RU" b="1" dirty="0" smtClean="0">
                <a:solidFill>
                  <a:schemeClr val="bg1"/>
                </a:solidFill>
              </a:rPr>
              <a:t>бази данни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формуляри</a:t>
            </a:r>
            <a:r>
              <a:rPr lang="ru-RU" dirty="0" smtClean="0"/>
              <a:t>, </a:t>
            </a:r>
            <a:r>
              <a:rPr lang="ru-RU" b="1" dirty="0" smtClean="0">
                <a:solidFill>
                  <a:schemeClr val="bg1"/>
                </a:solidFill>
              </a:rPr>
              <a:t>отчети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Интуитивен</a:t>
            </a:r>
            <a:r>
              <a:rPr lang="ru-RU" dirty="0" smtClean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Интеграция</a:t>
            </a:r>
            <a:r>
              <a:rPr lang="ru-RU" dirty="0" smtClean="0"/>
              <a:t> с други </a:t>
            </a:r>
            <a:r>
              <a:rPr lang="ru-RU" b="1" dirty="0" smtClean="0">
                <a:solidFill>
                  <a:schemeClr val="bg1"/>
                </a:solidFill>
              </a:rPr>
              <a:t>Microsoft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Excel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Word</a:t>
            </a:r>
            <a:r>
              <a:rPr lang="en-US" dirty="0" smtClean="0"/>
              <a:t> </a:t>
            </a:r>
            <a:r>
              <a:rPr lang="bg-BG" dirty="0" smtClean="0"/>
              <a:t>и др.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MS Access</a:t>
            </a:r>
            <a:endParaRPr lang="en-US" dirty="0"/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Попълване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Създаване на таблици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dirty="0" smtClean="0"/>
              <a:t> &gt; 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b="1" dirty="0" smtClean="0"/>
              <a:t> </a:t>
            </a:r>
            <a:r>
              <a:rPr lang="bg-BG" dirty="0" smtClean="0"/>
              <a:t>и изберете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bg-BG" dirty="0" smtClean="0"/>
              <a:t>В полето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 smtClean="0"/>
              <a:t> </a:t>
            </a:r>
            <a:r>
              <a:rPr lang="ru-RU" dirty="0" smtClean="0"/>
              <a:t>въведете име на файл за новата база данни</a:t>
            </a:r>
            <a:endParaRPr lang="en-US" dirty="0" smtClean="0"/>
          </a:p>
          <a:p>
            <a:r>
              <a:rPr lang="ru-RU" dirty="0" smtClean="0"/>
              <a:t>За да изберете друго </a:t>
            </a:r>
            <a:r>
              <a:rPr lang="ru-RU" b="1" dirty="0" smtClean="0">
                <a:solidFill>
                  <a:schemeClr val="bg1"/>
                </a:solidFill>
              </a:rPr>
              <a:t>местоположение</a:t>
            </a:r>
            <a:r>
              <a:rPr lang="ru-RU" dirty="0" smtClean="0"/>
              <a:t> и да </a:t>
            </a:r>
            <a:r>
              <a:rPr lang="ru-RU" b="1" dirty="0" smtClean="0">
                <a:solidFill>
                  <a:schemeClr val="bg1"/>
                </a:solidFill>
              </a:rPr>
              <a:t>запазите</a:t>
            </a:r>
            <a:r>
              <a:rPr lang="ru-RU" dirty="0" smtClean="0"/>
              <a:t> базата данни, щракнете върху </a:t>
            </a:r>
            <a:r>
              <a:rPr lang="ru-RU" b="1" dirty="0" smtClean="0">
                <a:solidFill>
                  <a:schemeClr val="bg1"/>
                </a:solidFill>
              </a:rPr>
              <a:t>иконата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папка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база данни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 smtClean="0"/>
              <a:t>Натиснете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 smtClean="0"/>
              <a:t>Отваря се новата </a:t>
            </a:r>
            <a:r>
              <a:rPr lang="bg-BG" sz="3200" b="1" dirty="0" smtClean="0">
                <a:solidFill>
                  <a:schemeClr val="bg1"/>
                </a:solidFill>
              </a:rPr>
              <a:t>база данни </a:t>
            </a:r>
            <a:r>
              <a:rPr lang="bg-BG" sz="3200" dirty="0" smtClean="0"/>
              <a:t>и се </a:t>
            </a:r>
            <a:r>
              <a:rPr lang="bg-BG" sz="3200" b="1" dirty="0" smtClean="0">
                <a:solidFill>
                  <a:schemeClr val="bg1"/>
                </a:solidFill>
              </a:rPr>
              <a:t>създава таблица </a:t>
            </a:r>
            <a:r>
              <a:rPr lang="bg-BG" sz="3200" dirty="0" smtClean="0"/>
              <a:t>с името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 smtClean="0"/>
              <a:t>, която се отваря в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 smtClean="0"/>
              <a:t> </a:t>
            </a:r>
            <a:r>
              <a:rPr lang="bg-BG" sz="3200" dirty="0" smtClean="0"/>
              <a:t>изглед</a:t>
            </a:r>
            <a:endParaRPr lang="en-US" sz="32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база данни</a:t>
            </a:r>
            <a:r>
              <a:rPr lang="en-US" dirty="0" smtClean="0"/>
              <a:t> (2)</a:t>
            </a:r>
            <a:endParaRPr lang="en-US" dirty="0"/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 smtClean="0">
                <a:solidFill>
                  <a:schemeClr val="bg1"/>
                </a:solidFill>
              </a:rPr>
              <a:t>MS </a:t>
            </a:r>
            <a:r>
              <a:rPr lang="ru-RU" b="1" dirty="0" smtClean="0">
                <a:solidFill>
                  <a:schemeClr val="bg1"/>
                </a:solidFill>
              </a:rPr>
              <a:t>Access </a:t>
            </a:r>
            <a:r>
              <a:rPr lang="ru-RU" dirty="0" smtClean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 smtClean="0"/>
              <a:t>, в групата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 smtClean="0"/>
              <a:t>, </a:t>
            </a:r>
            <a:r>
              <a:rPr lang="bg-BG" dirty="0" smtClean="0"/>
              <a:t>натиснете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endParaRPr lang="en-US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endParaRPr lang="en-US" sz="3400" dirty="0" smtClean="0"/>
          </a:p>
          <a:p>
            <a:r>
              <a:rPr lang="bg-BG" sz="3400" dirty="0" smtClean="0"/>
              <a:t>Нова таблица се вмъква в базата данни и се отваря в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 smtClean="0"/>
              <a:t> </a:t>
            </a:r>
            <a:r>
              <a:rPr lang="bg-BG" sz="3400" dirty="0" smtClean="0"/>
              <a:t>изглед</a:t>
            </a:r>
            <a:endParaRPr lang="bg-BG" sz="3400" b="1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17759</TotalTime>
  <Words>1215</Words>
  <Application>Microsoft Office PowerPoint</Application>
  <PresentationFormat>Custom</PresentationFormat>
  <Paragraphs>211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</vt:lpstr>
      <vt:lpstr>Работа с MS Access</vt:lpstr>
      <vt:lpstr>Съдържание</vt:lpstr>
      <vt:lpstr>MS Access</vt:lpstr>
      <vt:lpstr>Какво е MS Access</vt:lpstr>
      <vt:lpstr>Създаване на таблици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Направете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TODO Slide</vt:lpstr>
      <vt:lpstr>Отчети</vt:lpstr>
      <vt:lpstr>MS Access отчети</vt:lpstr>
      <vt:lpstr>Какво можем да правим с отчетите?</vt:lpstr>
      <vt:lpstr>Обобщение</vt:lpstr>
      <vt:lpstr>Slide 31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575</cp:revision>
  <dcterms:created xsi:type="dcterms:W3CDTF">2018-05-23T13:08:44Z</dcterms:created>
  <dcterms:modified xsi:type="dcterms:W3CDTF">2023-09-06T16:06:19Z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