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7"/>
  </p:notesMasterIdLst>
  <p:handoutMasterIdLst>
    <p:handoutMasterId r:id="rId58"/>
  </p:handoutMasterIdLst>
  <p:sldIdLst>
    <p:sldId id="528" r:id="rId2"/>
    <p:sldId id="529" r:id="rId3"/>
    <p:sldId id="532" r:id="rId4"/>
    <p:sldId id="546" r:id="rId5"/>
    <p:sldId id="469" r:id="rId6"/>
    <p:sldId id="547" r:id="rId7"/>
    <p:sldId id="527" r:id="rId8"/>
    <p:sldId id="470" r:id="rId9"/>
    <p:sldId id="541" r:id="rId10"/>
    <p:sldId id="472" r:id="rId11"/>
    <p:sldId id="475" r:id="rId12"/>
    <p:sldId id="476" r:id="rId13"/>
    <p:sldId id="477" r:id="rId14"/>
    <p:sldId id="583" r:id="rId15"/>
    <p:sldId id="549" r:id="rId16"/>
    <p:sldId id="550" r:id="rId17"/>
    <p:sldId id="585" r:id="rId18"/>
    <p:sldId id="586" r:id="rId19"/>
    <p:sldId id="480" r:id="rId20"/>
    <p:sldId id="481" r:id="rId21"/>
    <p:sldId id="482" r:id="rId22"/>
    <p:sldId id="483" r:id="rId23"/>
    <p:sldId id="473" r:id="rId24"/>
    <p:sldId id="474" r:id="rId25"/>
    <p:sldId id="557" r:id="rId26"/>
    <p:sldId id="558" r:id="rId27"/>
    <p:sldId id="559" r:id="rId28"/>
    <p:sldId id="560" r:id="rId29"/>
    <p:sldId id="561" r:id="rId30"/>
    <p:sldId id="486" r:id="rId31"/>
    <p:sldId id="488" r:id="rId32"/>
    <p:sldId id="489" r:id="rId33"/>
    <p:sldId id="492" r:id="rId34"/>
    <p:sldId id="548" r:id="rId35"/>
    <p:sldId id="551" r:id="rId36"/>
    <p:sldId id="553" r:id="rId37"/>
    <p:sldId id="552" r:id="rId38"/>
    <p:sldId id="493" r:id="rId39"/>
    <p:sldId id="494" r:id="rId40"/>
    <p:sldId id="495" r:id="rId41"/>
    <p:sldId id="496" r:id="rId42"/>
    <p:sldId id="497" r:id="rId43"/>
    <p:sldId id="500" r:id="rId44"/>
    <p:sldId id="501" r:id="rId45"/>
    <p:sldId id="503" r:id="rId46"/>
    <p:sldId id="581" r:id="rId47"/>
    <p:sldId id="582" r:id="rId48"/>
    <p:sldId id="509" r:id="rId49"/>
    <p:sldId id="510" r:id="rId50"/>
    <p:sldId id="511" r:id="rId51"/>
    <p:sldId id="512" r:id="rId52"/>
    <p:sldId id="513" r:id="rId53"/>
    <p:sldId id="534" r:id="rId54"/>
    <p:sldId id="401" r:id="rId55"/>
    <p:sldId id="587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25EA1A7-1F4F-4CC0-A72B-BECA3007E0F9}">
          <p14:sldIdLst>
            <p14:sldId id="528"/>
            <p14:sldId id="529"/>
          </p14:sldIdLst>
        </p14:section>
        <p14:section name="Какво е метод?" id="{B8E029D6-3356-44EC-B2EC-987E53008042}">
          <p14:sldIdLst>
            <p14:sldId id="532"/>
            <p14:sldId id="546"/>
            <p14:sldId id="469"/>
            <p14:sldId id="547"/>
          </p14:sldIdLst>
        </p14:section>
        <p14:section name="Деклариране и извикване на методи" id="{86616286-266C-4916-B879-5ED6CF2B93E8}">
          <p14:sldIdLst>
            <p14:sldId id="527"/>
            <p14:sldId id="470"/>
            <p14:sldId id="541"/>
            <p14:sldId id="472"/>
          </p14:sldIdLst>
        </p14:section>
        <p14:section name="Методи с параметри" id="{9DB0CA9E-E806-4B1B-8A75-A669274E433E}">
          <p14:sldIdLst>
            <p14:sldId id="475"/>
            <p14:sldId id="476"/>
            <p14:sldId id="477"/>
            <p14:sldId id="583"/>
            <p14:sldId id="549"/>
            <p14:sldId id="550"/>
            <p14:sldId id="585"/>
            <p14:sldId id="586"/>
            <p14:sldId id="480"/>
            <p14:sldId id="481"/>
            <p14:sldId id="482"/>
            <p14:sldId id="483"/>
          </p14:sldIdLst>
        </p14:section>
        <p14:section name="Стойностни и референтни типове" id="{C38B1384-0BCC-4C4D-BEEA-463FDB8169D7}">
          <p14:sldIdLst>
            <p14:sldId id="473"/>
            <p14:sldId id="474"/>
            <p14:sldId id="557"/>
            <p14:sldId id="558"/>
            <p14:sldId id="559"/>
            <p14:sldId id="560"/>
            <p14:sldId id="561"/>
          </p14:sldIdLst>
        </p14:section>
        <p14:section name="Връщане на стойности в метода" id="{2D2FCCA4-C068-409E-BD38-11BD0AD8481B}">
          <p14:sldIdLst>
            <p14:sldId id="486"/>
            <p14:sldId id="488"/>
            <p14:sldId id="489"/>
            <p14:sldId id="492"/>
            <p14:sldId id="548"/>
            <p14:sldId id="551"/>
            <p14:sldId id="553"/>
            <p14:sldId id="552"/>
            <p14:sldId id="493"/>
          </p14:sldIdLst>
        </p14:section>
        <p14:section name="Варианти на методи" id="{90CD876B-E8CD-4A7C-9BA3-A9669E84FF6A}">
          <p14:sldIdLst>
            <p14:sldId id="494"/>
            <p14:sldId id="495"/>
            <p14:sldId id="496"/>
            <p14:sldId id="497"/>
          </p14:sldIdLst>
        </p14:section>
        <p14:section name="Ред на изпълнение в програмата" id="{172491D3-CC80-44C5-BDE8-DAFCA2406F2E}">
          <p14:sldIdLst>
            <p14:sldId id="500"/>
            <p14:sldId id="501"/>
            <p14:sldId id="503"/>
            <p14:sldId id="581"/>
            <p14:sldId id="582"/>
          </p14:sldIdLst>
        </p14:section>
        <p14:section name="Именуване и най-добри практики" id="{B438187C-4688-43FA-AFAA-489AC873E874}">
          <p14:sldIdLst>
            <p14:sldId id="509"/>
            <p14:sldId id="510"/>
            <p14:sldId id="511"/>
            <p14:sldId id="512"/>
            <p14:sldId id="513"/>
          </p14:sldIdLst>
        </p14:section>
        <p14:section name="Обобщение" id="{6BEDF033-806E-4EC6-BE39-AFFDE4DE2C9F}">
          <p14:sldIdLst>
            <p14:sldId id="534"/>
            <p14:sldId id="401"/>
            <p14:sldId id="5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2" autoAdjust="0"/>
    <p:restoredTop sz="95215" autoAdjust="0"/>
  </p:normalViewPr>
  <p:slideViewPr>
    <p:cSldViewPr showGuides="1">
      <p:cViewPr varScale="1">
        <p:scale>
          <a:sx n="146" d="100"/>
          <a:sy n="146" d="100"/>
        </p:scale>
        <p:origin x="192" y="3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F322076-2FFD-4365-B06C-6E76E34565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92388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ACE6CC-A9B2-4E7E-A71B-C29BC2BECC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7608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8CB54-28D2-4523-A301-8F6B78DB7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73781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BE8551C-4C1A-4428-9DF6-17C0DDEB70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60046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CA3FD5-FD3F-4C79-A80B-E275BA2DB07B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86BAB7-1B2E-4109-BCF5-DF7D373508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189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8FF6BE-11E4-4601-B83F-E9A192316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018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E445F89-DD57-43B2-A54A-42D0135BB6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8951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64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C85935-F63A-4E6E-9391-BCDD465ED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62755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48D5AA-1678-4D9E-8564-7EC2BD56C5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839779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ED29D0C-F9F7-4C69-9C07-F05074343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97972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C9E8B0F-9B7B-4CE1-9439-45E4186452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551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5288E9-F4B5-4B61-AB1A-0BD93E896F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895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3EEABE1-BEB9-4295-96E9-D8F17709BE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008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82BDED-90FC-4B07-A4AE-5C0AABA2B497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09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021340-922C-4FB3-BBF3-158119F3FC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01330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Image!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970B97-D440-4A18-B106-18F7EA9D45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4008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1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BDA762-1985-4DB1-A4A1-60F0DF9C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42808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8ACD0C-0A90-4B42-9109-03054805D3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6375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0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4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5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6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0#8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2909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Дефиниране и използване на методи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079" y="2162204"/>
            <a:ext cx="2761845" cy="253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03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850000"/>
          </a:xfrm>
        </p:spPr>
        <p:txBody>
          <a:bodyPr/>
          <a:lstStyle/>
          <a:p>
            <a:r>
              <a:rPr lang="bg-BG" sz="3600" dirty="0"/>
              <a:t>Методът може да бъде извикан от</a:t>
            </a:r>
            <a:r>
              <a:rPr lang="en-US" sz="3600" dirty="0"/>
              <a:t>: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Главния метод (</a:t>
            </a:r>
            <a:r>
              <a:rPr lang="en-US" sz="3400" b="1" dirty="0">
                <a:solidFill>
                  <a:schemeClr val="bg1"/>
                </a:solidFill>
              </a:rPr>
              <a:t>Main)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377774" lvl="1" indent="0">
              <a:buNone/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442912" lvl="1" indent="0">
              <a:lnSpc>
                <a:spcPct val="150000"/>
              </a:lnSpc>
              <a:buClr>
                <a:schemeClr val="tx1"/>
              </a:buClr>
              <a:buNone/>
            </a:pPr>
            <a:endParaRPr lang="en-US" sz="34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</a:t>
            </a:r>
            <a:r>
              <a:rPr lang="en-US" dirty="0"/>
              <a:t> (2)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127449" y="2575782"/>
            <a:ext cx="4028315" cy="18327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773760" y="2492896"/>
            <a:ext cx="4866856" cy="227271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PrintHeaderTop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</a:rPr>
              <a:t>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PrintHeaderBottom()</a:t>
            </a:r>
            <a:r>
              <a:rPr lang="en-US" sz="25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21619" y="5545032"/>
            <a:ext cx="4028315" cy="95269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{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Crash()</a:t>
            </a:r>
            <a:r>
              <a:rPr lang="en-US" sz="2599" b="1" noProof="1">
                <a:latin typeface="Consolas" pitchFamily="49" charset="0"/>
              </a:rPr>
              <a:t>; }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28A9FA73-5548-4CE6-BE6D-02DCB15D9314}"/>
              </a:ext>
            </a:extLst>
          </p:cNvPr>
          <p:cNvSpPr txBox="1">
            <a:spLocks/>
          </p:cNvSpPr>
          <p:nvPr/>
        </p:nvSpPr>
        <p:spPr>
          <a:xfrm>
            <a:off x="6265359" y="1899399"/>
            <a:ext cx="5724107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/>
            <a:r>
              <a:rPr lang="bg-BG" sz="3400" b="1" dirty="0">
                <a:solidFill>
                  <a:schemeClr val="bg1"/>
                </a:solidFill>
              </a:rPr>
              <a:t>Друг метод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3D1956-634F-4EEB-B1C2-5874F0FE51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66B09E1-0D60-14F8-C0FF-49FCEC0331D2}"/>
              </a:ext>
            </a:extLst>
          </p:cNvPr>
          <p:cNvSpPr txBox="1">
            <a:spLocks/>
          </p:cNvSpPr>
          <p:nvPr/>
        </p:nvSpPr>
        <p:spPr>
          <a:xfrm>
            <a:off x="606000" y="4901039"/>
            <a:ext cx="7380000" cy="58484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456778" indent="-45677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684" indent="-380648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2591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1627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0663" indent="-304519" algn="l" defTabSz="1218072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6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2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8" indent="-304519" algn="l" defTabSz="1218072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3907" indent="-353907"/>
            <a:r>
              <a:rPr lang="bg-BG" sz="3400" b="1" dirty="0">
                <a:solidFill>
                  <a:schemeClr val="bg1"/>
                </a:solidFill>
              </a:rPr>
              <a:t>Тялото на същия метод - рекурсия</a:t>
            </a:r>
            <a:endParaRPr lang="en-US" sz="3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92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  <p:bldP spid="10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F4D2D131-3192-4305-B24C-5E1DE2393E2B}"/>
              </a:ext>
            </a:extLst>
          </p:cNvPr>
          <p:cNvSpPr txBox="1"/>
          <p:nvPr/>
        </p:nvSpPr>
        <p:spPr>
          <a:xfrm rot="21521100">
            <a:off x="4771213" y="3393360"/>
            <a:ext cx="815589" cy="76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</a:t>
            </a:r>
            <a:endParaRPr lang="en-US" sz="35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E592DF6-2117-4D3D-B7A6-C28FFC410469}"/>
              </a:ext>
            </a:extLst>
          </p:cNvPr>
          <p:cNvSpPr txBox="1"/>
          <p:nvPr/>
        </p:nvSpPr>
        <p:spPr>
          <a:xfrm rot="1135185">
            <a:off x="5071230" y="2028733"/>
            <a:ext cx="920204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C30A419-1733-493C-9C64-B46A86B9F6CA}"/>
              </a:ext>
            </a:extLst>
          </p:cNvPr>
          <p:cNvSpPr txBox="1"/>
          <p:nvPr/>
        </p:nvSpPr>
        <p:spPr>
          <a:xfrm rot="843522">
            <a:off x="4406616" y="2373701"/>
            <a:ext cx="942257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byte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4E2928A-4E73-4074-A2E2-5722FD10A505}"/>
              </a:ext>
            </a:extLst>
          </p:cNvPr>
          <p:cNvSpPr txBox="1"/>
          <p:nvPr/>
        </p:nvSpPr>
        <p:spPr>
          <a:xfrm rot="851617">
            <a:off x="6158663" y="2288481"/>
            <a:ext cx="96507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short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A960877C-19B5-470C-A038-ABF7CDA3F292}"/>
              </a:ext>
            </a:extLst>
          </p:cNvPr>
          <p:cNvSpPr txBox="1"/>
          <p:nvPr/>
        </p:nvSpPr>
        <p:spPr>
          <a:xfrm rot="445021">
            <a:off x="6572101" y="1660850"/>
            <a:ext cx="77904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uint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86BDF6B2-02F7-4283-BDC0-D104F1AA99CA}"/>
              </a:ext>
            </a:extLst>
          </p:cNvPr>
          <p:cNvSpPr txBox="1"/>
          <p:nvPr/>
        </p:nvSpPr>
        <p:spPr>
          <a:xfrm rot="21351847">
            <a:off x="6024335" y="3694517"/>
            <a:ext cx="877768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sbyte</a:t>
            </a:r>
            <a:endParaRPr lang="en-US" sz="17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215E29B-E2CC-4065-8255-48D206F90B61}"/>
              </a:ext>
            </a:extLst>
          </p:cNvPr>
          <p:cNvSpPr txBox="1"/>
          <p:nvPr/>
        </p:nvSpPr>
        <p:spPr>
          <a:xfrm rot="21216099">
            <a:off x="6714627" y="2878474"/>
            <a:ext cx="880140" cy="40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9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ushort</a:t>
            </a:r>
            <a:endParaRPr lang="en-US" sz="1600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8E50B1-5014-43E4-9AF1-57A591E5AEF2}"/>
              </a:ext>
            </a:extLst>
          </p:cNvPr>
          <p:cNvSpPr txBox="1"/>
          <p:nvPr/>
        </p:nvSpPr>
        <p:spPr>
          <a:xfrm rot="880328">
            <a:off x="5259454" y="2997652"/>
            <a:ext cx="101956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7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ulong</a:t>
            </a:r>
            <a:endParaRPr lang="en-US" sz="1999" b="1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accent1">
                  <a:lumMod val="40000"/>
                  <a:lumOff val="60000"/>
                </a:schemeClr>
              </a:solidFill>
              <a:effectLst>
                <a:glow rad="63500">
                  <a:schemeClr val="accent6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TextBox 9">
            <a:extLst>
              <a:ext uri="{FF2B5EF4-FFF2-40B4-BE49-F238E27FC236}">
                <a16:creationId xmlns:a16="http://schemas.microsoft.com/office/drawing/2014/main" id="{D707E5E9-BFFA-4D25-A1CD-DA3CAFDD4D85}"/>
              </a:ext>
            </a:extLst>
          </p:cNvPr>
          <p:cNvSpPr txBox="1"/>
          <p:nvPr/>
        </p:nvSpPr>
        <p:spPr>
          <a:xfrm rot="20696030">
            <a:off x="5196053" y="1181305"/>
            <a:ext cx="1146362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199" b="1" noProof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string</a:t>
            </a:r>
            <a:endParaRPr lang="en-US" sz="2399" b="1" noProof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485DA3D-A696-4DBC-82AC-F3B5DE4D5E4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Методи с параметри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3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/>
              <a:t> </a:t>
            </a:r>
            <a:r>
              <a:rPr lang="bg-BG" sz="3600" b="1" dirty="0">
                <a:solidFill>
                  <a:srgbClr val="FFA000"/>
                </a:solidFill>
              </a:rPr>
              <a:t>Параметрите</a:t>
            </a:r>
            <a:r>
              <a:rPr lang="bg-BG" sz="3600" dirty="0">
                <a:solidFill>
                  <a:srgbClr val="FFA000"/>
                </a:solidFill>
              </a:rPr>
              <a:t> </a:t>
            </a:r>
            <a:r>
              <a:rPr lang="bg-BG" sz="3600" dirty="0"/>
              <a:t>на метода могат да бъдат</a:t>
            </a:r>
            <a:r>
              <a:rPr lang="en-US" sz="3600" dirty="0"/>
              <a:t> </a:t>
            </a:r>
            <a:r>
              <a:rPr lang="bg-BG" sz="3600" dirty="0"/>
              <a:t>от </a:t>
            </a:r>
            <a:r>
              <a:rPr lang="bg-BG" sz="3600" b="1" dirty="0">
                <a:solidFill>
                  <a:srgbClr val="FFA000"/>
                </a:solidFill>
              </a:rPr>
              <a:t>различен тип.</a:t>
            </a:r>
            <a:endParaRPr lang="en-US" sz="3600" b="1" dirty="0">
              <a:solidFill>
                <a:srgbClr val="FFA000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/>
              <a:t>Извикваме метода с конкретни стойности </a:t>
            </a:r>
            <a:r>
              <a:rPr lang="en-US" sz="3600" dirty="0"/>
              <a:t>(</a:t>
            </a:r>
            <a:r>
              <a:rPr lang="bg-BG" sz="3600" b="1" dirty="0">
                <a:solidFill>
                  <a:srgbClr val="FFA000"/>
                </a:solidFill>
              </a:rPr>
              <a:t>аргументи</a:t>
            </a:r>
            <a:r>
              <a:rPr lang="en-US" sz="3600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29913" y="4725145"/>
            <a:ext cx="391866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10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768" y="1922562"/>
            <a:ext cx="7660491" cy="193848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static void PrintNumbers(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start</a:t>
            </a:r>
            <a:r>
              <a:rPr lang="en-US" sz="2399" b="1" noProof="1">
                <a:latin typeface="Consolas" pitchFamily="49" charset="0"/>
              </a:rPr>
              <a:t>,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int end</a:t>
            </a:r>
            <a:r>
              <a:rPr lang="en-US" sz="2399" b="1" noProof="1">
                <a:latin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  for (int i 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start</a:t>
            </a:r>
            <a:r>
              <a:rPr lang="en-US" sz="2399" b="1" noProof="1">
                <a:latin typeface="Consolas" pitchFamily="49" charset="0"/>
              </a:rPr>
              <a:t>; i &lt;=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</a:rPr>
              <a:t>end</a:t>
            </a:r>
            <a:r>
              <a:rPr lang="en-US" sz="2399" b="1" noProof="1">
                <a:latin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</a:rPr>
              <a:t>Console.Write("{0} ", 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5346264" y="4717566"/>
            <a:ext cx="4394320" cy="1626249"/>
          </a:xfrm>
          <a:prstGeom prst="wedgeRoundRectCallout">
            <a:avLst>
              <a:gd name="adj1" fmla="val -65992"/>
              <a:gd name="adj2" fmla="val 17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Подаваме аргументите при извикване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36446" y="2349000"/>
            <a:ext cx="4039554" cy="1257787"/>
          </a:xfrm>
          <a:prstGeom prst="wedgeRoundRectCallout">
            <a:avLst>
              <a:gd name="adj1" fmla="val -67673"/>
              <a:gd name="adj2" fmla="val -514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Приема параметри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start </a:t>
            </a:r>
            <a:r>
              <a:rPr lang="bg-BG" sz="2799" b="1" noProof="1">
                <a:solidFill>
                  <a:srgbClr val="FFFFFF"/>
                </a:solidFill>
              </a:rPr>
              <a:t>и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end </a:t>
            </a:r>
            <a:r>
              <a:rPr lang="bg-BG" sz="2799" b="1" noProof="1">
                <a:solidFill>
                  <a:srgbClr val="FFFFFF"/>
                </a:solidFill>
              </a:rPr>
              <a:t>от тип </a:t>
            </a:r>
            <a:r>
              <a:rPr lang="en-US" sz="2799" b="1" noProof="1">
                <a:solidFill>
                  <a:srgbClr val="FFFFFF"/>
                </a:solidFill>
              </a:rPr>
              <a:t>int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527D207-069D-4422-9DD7-FF501F5C7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231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Може да се подават </a:t>
            </a:r>
            <a:r>
              <a:rPr lang="bg-BG" sz="3600" b="1" dirty="0">
                <a:solidFill>
                  <a:srgbClr val="FFA000"/>
                </a:solidFill>
              </a:rPr>
              <a:t>няколко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параметъра</a:t>
            </a:r>
            <a:endParaRPr lang="en-US" sz="3600" dirty="0"/>
          </a:p>
          <a:p>
            <a:r>
              <a:rPr lang="bg-BG" sz="3600" dirty="0"/>
              <a:t>Може да се подават параметри от </a:t>
            </a:r>
            <a:r>
              <a:rPr lang="bg-BG" sz="3600" b="1" dirty="0">
                <a:solidFill>
                  <a:srgbClr val="FFA000"/>
                </a:solidFill>
              </a:rPr>
              <a:t>различен тип</a:t>
            </a:r>
            <a:endParaRPr lang="en-US" sz="3600" b="1" dirty="0">
              <a:solidFill>
                <a:srgbClr val="FFA000"/>
              </a:solidFill>
            </a:endParaRPr>
          </a:p>
          <a:p>
            <a:r>
              <a:rPr lang="bg-BG" sz="3600" dirty="0"/>
              <a:t>Всеки параметър има </a:t>
            </a:r>
            <a:r>
              <a:rPr lang="bg-BG" sz="3600" b="1" dirty="0">
                <a:solidFill>
                  <a:srgbClr val="FFA000"/>
                </a:solidFill>
              </a:rPr>
              <a:t>име</a:t>
            </a:r>
            <a:r>
              <a:rPr lang="en-US" sz="36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dirty="0"/>
              <a:t>и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600" b="1" dirty="0">
                <a:solidFill>
                  <a:srgbClr val="FFA000"/>
                </a:solidFill>
              </a:rPr>
              <a:t>тип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39569" y="4571705"/>
            <a:ext cx="10441007" cy="199202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PrintStudent(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string 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double 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Console.WriteLine("Student: {0}; Age: {1}, Grade: {2}",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4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с параметри </a:t>
            </a:r>
            <a:r>
              <a:rPr lang="en-US" dirty="0"/>
              <a:t>(2)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5151000" y="3321126"/>
            <a:ext cx="2671264" cy="1037858"/>
          </a:xfrm>
          <a:prstGeom prst="wedgeRoundRectCallout">
            <a:avLst>
              <a:gd name="adj1" fmla="val 41049"/>
              <a:gd name="adj2" fmla="val 77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807527" y="3321126"/>
            <a:ext cx="2823473" cy="1037858"/>
          </a:xfrm>
          <a:prstGeom prst="wedgeRoundRectCallout">
            <a:avLst>
              <a:gd name="adj1" fmla="val -64028"/>
              <a:gd name="adj2" fmla="val 76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endParaRPr lang="bg-BG" sz="2799" b="1" noProof="1">
              <a:solidFill>
                <a:schemeClr val="bg2"/>
              </a:solidFill>
            </a:endParaRPr>
          </a:p>
          <a:p>
            <a:pPr algn="ctr"/>
            <a:r>
              <a:rPr lang="bg-BG" sz="2799" b="1" noProof="1">
                <a:solidFill>
                  <a:schemeClr val="bg2"/>
                </a:solidFill>
              </a:rPr>
              <a:t>на параметъра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61000" y="3372688"/>
            <a:ext cx="3933983" cy="1037858"/>
          </a:xfrm>
          <a:prstGeom prst="wedgeRoundRectCallout">
            <a:avLst>
              <a:gd name="adj1" fmla="val 66685"/>
              <a:gd name="adj2" fmla="val 567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Няколко параметъра </a:t>
            </a:r>
            <a:r>
              <a:rPr lang="en-US" sz="2799" b="1" noProof="1">
                <a:solidFill>
                  <a:schemeClr val="bg2"/>
                </a:solidFill>
              </a:rPr>
              <a:t>o</a:t>
            </a:r>
            <a:r>
              <a:rPr lang="bg-BG" sz="2799" b="1" noProof="1">
                <a:solidFill>
                  <a:schemeClr val="bg2"/>
                </a:solidFill>
              </a:rPr>
              <a:t>т различен тип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BBB3CA-57E9-4118-AB87-E41C26801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6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261C7-ED2C-46EA-BAC3-A969A6FCC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Методи</a:t>
            </a:r>
            <a:r>
              <a:rPr lang="en-US" dirty="0"/>
              <a:t> </a:t>
            </a:r>
            <a:r>
              <a:rPr lang="bg-BG" dirty="0"/>
              <a:t>с кратко тяло може да се дефинират с оператора </a:t>
            </a:r>
            <a:r>
              <a:rPr lang="en-US" b="1" dirty="0">
                <a:solidFill>
                  <a:schemeClr val="bg1"/>
                </a:solidFill>
              </a:rPr>
              <a:t>=&gt;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bg-BG" dirty="0"/>
              <a:t>Този синтаксис е идентичен с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bg-BG" dirty="0"/>
              <a:t>Друг пример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4E9F0-1B3A-4CA8-B82D-8433950FD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Съкратен синтаксис за дефиниране на методи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BA8E5C-FDEE-43EF-A245-96F3AE5FD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1899398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1C7741-B523-404D-8841-3DDD2FE97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3267788"/>
            <a:ext cx="1056504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int Sum(int a, int b) </a:t>
            </a:r>
            <a:b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a +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E20A75-6A46-4CD4-8C51-9D2C7621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528" y="5858367"/>
            <a:ext cx="10565048" cy="54537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Print(int x) </a:t>
            </a:r>
            <a:r>
              <a:rPr lang="en-US" sz="25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25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Console.WriteLine(x);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642D210-84E4-4AC7-A90A-24F83835E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858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метод, който получава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оценка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2.00 </a:t>
            </a:r>
            <a:r>
              <a:rPr lang="bg-BG" sz="3600" dirty="0"/>
              <a:t>и</a:t>
            </a:r>
            <a:r>
              <a:rPr lang="en-US" sz="3600" dirty="0"/>
              <a:t> 6.00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отпечатва </a:t>
            </a:r>
            <a:r>
              <a:rPr lang="bg-BG" sz="3600" b="1" dirty="0">
                <a:solidFill>
                  <a:schemeClr val="bg1"/>
                </a:solidFill>
              </a:rPr>
              <a:t>съответната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оценка с думи</a:t>
            </a:r>
            <a:endParaRPr lang="en-US" sz="3600" b="1" dirty="0">
              <a:solidFill>
                <a:schemeClr val="bg1"/>
              </a:solidFill>
            </a:endParaRPr>
          </a:p>
          <a:p>
            <a:pPr lvl="1"/>
            <a:r>
              <a:rPr lang="en-US" sz="3400" dirty="0"/>
              <a:t>2.00 - 2.99 - "Fail"</a:t>
            </a:r>
          </a:p>
          <a:p>
            <a:pPr lvl="1"/>
            <a:r>
              <a:rPr lang="en-US" sz="3400" dirty="0"/>
              <a:t>3.00 - 3.49 - "Poor"</a:t>
            </a:r>
          </a:p>
          <a:p>
            <a:pPr lvl="1"/>
            <a:r>
              <a:rPr lang="en-US" sz="3400" dirty="0"/>
              <a:t>3.50 - 4.49 - "Good"</a:t>
            </a:r>
          </a:p>
          <a:p>
            <a:pPr lvl="1"/>
            <a:r>
              <a:rPr lang="en-US" sz="3400" dirty="0"/>
              <a:t>4.50 - 5.49 - "Very good"</a:t>
            </a:r>
          </a:p>
          <a:p>
            <a:pPr lvl="1"/>
            <a:r>
              <a:rPr lang="en-US" sz="3400" dirty="0"/>
              <a:t>5.50 - 6.00 - "Excellent"</a:t>
            </a:r>
          </a:p>
          <a:p>
            <a:pPr marL="608853" lvl="1" indent="0">
              <a:buNone/>
            </a:pPr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100944" y="3047638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3.33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140401" y="3048099"/>
            <a:ext cx="198226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Poor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82033" y="31187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100944" y="3897339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4.50</a:t>
            </a:r>
          </a:p>
        </p:txBody>
      </p:sp>
      <p:sp>
        <p:nvSpPr>
          <p:cNvPr id="9" name="Right Arrow 15"/>
          <p:cNvSpPr/>
          <p:nvPr/>
        </p:nvSpPr>
        <p:spPr>
          <a:xfrm>
            <a:off x="7382033" y="396843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65181" y="3968430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Very good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100944" y="4817670"/>
            <a:ext cx="97980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2.99</a:t>
            </a:r>
          </a:p>
        </p:txBody>
      </p:sp>
      <p:sp>
        <p:nvSpPr>
          <p:cNvPr id="12" name="Right Arrow 15"/>
          <p:cNvSpPr/>
          <p:nvPr/>
        </p:nvSpPr>
        <p:spPr>
          <a:xfrm>
            <a:off x="7382033" y="488876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165181" y="4888762"/>
            <a:ext cx="197331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Fail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2F8F822-050C-49E5-9D10-E96BCE4138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214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Оценки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EE50B-63E5-4AB4-B917-0719B5F6FD0A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https://judge.softuni.bg/Contests/Practice/Index/3160#0</a:t>
            </a:r>
            <a:endParaRPr lang="en-US" sz="1999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ECEF86-D9E4-4EF6-98C8-D721D32AF0A3}"/>
              </a:ext>
            </a:extLst>
          </p:cNvPr>
          <p:cNvSpPr txBox="1">
            <a:spLocks/>
          </p:cNvSpPr>
          <p:nvPr/>
        </p:nvSpPr>
        <p:spPr>
          <a:xfrm>
            <a:off x="677863" y="1330661"/>
            <a:ext cx="10836275" cy="461931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US" sz="2600" noProof="1"/>
              <a:t>static void Main() =&gt;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FFA000"/>
                </a:solidFill>
              </a:rPr>
              <a:t>  PrintInWords</a:t>
            </a:r>
            <a:r>
              <a:rPr lang="en-US" sz="2600" noProof="1"/>
              <a:t>(double.Parse(Console.ReadLine())); </a:t>
            </a:r>
          </a:p>
          <a:p>
            <a:pPr>
              <a:lnSpc>
                <a:spcPct val="100000"/>
              </a:lnSpc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private static void </a:t>
            </a:r>
            <a:r>
              <a:rPr lang="en-US" sz="2600" noProof="1">
                <a:solidFill>
                  <a:srgbClr val="FFA000"/>
                </a:solidFill>
              </a:rPr>
              <a:t>PrintInWords</a:t>
            </a:r>
            <a:r>
              <a:rPr lang="en-US" sz="2600" noProof="1"/>
              <a:t>(</a:t>
            </a:r>
            <a:r>
              <a:rPr lang="en-US" sz="2600" noProof="1">
                <a:solidFill>
                  <a:srgbClr val="FFA000"/>
                </a:solidFill>
              </a:rPr>
              <a:t>double grade</a:t>
            </a:r>
            <a:r>
              <a:rPr lang="en-US" sz="2600" noProof="1"/>
              <a:t>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string gradeInWords = string.Empty;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if (grade &gt;= 2 &amp;&amp; grade &lt;= 2.99)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    gradeInWords = "Fail";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>
                <a:solidFill>
                  <a:srgbClr val="00B050"/>
                </a:solidFill>
              </a:rPr>
              <a:t>// TODO: </a:t>
            </a:r>
            <a:r>
              <a:rPr lang="en-US" sz="2600" i="1" noProof="1">
                <a:solidFill>
                  <a:srgbClr val="00B050"/>
                </a:solidFill>
              </a:rPr>
              <a:t>continue with the rest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>
                <a:solidFill>
                  <a:srgbClr val="234465"/>
                </a:solidFill>
              </a:rPr>
              <a:t>  </a:t>
            </a:r>
            <a:r>
              <a:rPr lang="en-US" sz="2600" noProof="1"/>
              <a:t>Console.WriteLine(gradeInWords);</a:t>
            </a:r>
          </a:p>
          <a:p>
            <a:pPr>
              <a:lnSpc>
                <a:spcPct val="100000"/>
              </a:lnSpc>
              <a:defRPr/>
            </a:pPr>
            <a:r>
              <a:rPr lang="en-US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4E9A96-1735-4890-B2A4-7E08711A6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24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метод, който отпечатва дали дадено цяло число </a:t>
            </a:r>
            <a:r>
              <a:rPr lang="en-US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n</a:t>
            </a:r>
            <a:r>
              <a:rPr lang="bg-BG" sz="3600" b="1" dirty="0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/>
              <a:t>e </a:t>
            </a:r>
            <a:r>
              <a:rPr lang="bg-BG" sz="3600" b="1" dirty="0">
                <a:solidFill>
                  <a:srgbClr val="FFA000"/>
                </a:solidFill>
              </a:rPr>
              <a:t>положително</a:t>
            </a:r>
            <a:r>
              <a:rPr lang="bg-BG" sz="3600" dirty="0"/>
              <a:t>, </a:t>
            </a:r>
            <a:r>
              <a:rPr lang="bg-BG" sz="3600" b="1" dirty="0">
                <a:solidFill>
                  <a:srgbClr val="FFA000"/>
                </a:solidFill>
              </a:rPr>
              <a:t>отрицателно </a:t>
            </a:r>
            <a:r>
              <a:rPr lang="bg-BG" sz="3600" dirty="0"/>
              <a:t>или</a:t>
            </a:r>
            <a:r>
              <a:rPr lang="bg-BG" sz="3600" b="1" dirty="0">
                <a:solidFill>
                  <a:srgbClr val="FFA000"/>
                </a:solidFill>
              </a:rPr>
              <a:t> 0</a:t>
            </a:r>
            <a:r>
              <a:rPr lang="bg-BG" sz="3600" dirty="0"/>
              <a:t> 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547184" y="274840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521000" y="2748864"/>
            <a:ext cx="548497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2 is positive.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762633" y="281949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547184" y="3919557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-5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4520998" y="5127448"/>
            <a:ext cx="548497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0 is zero.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3762633" y="514663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547184" y="5075539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Right Arrow 15"/>
          <p:cNvSpPr/>
          <p:nvPr/>
        </p:nvSpPr>
        <p:spPr>
          <a:xfrm>
            <a:off x="3762633" y="3990649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4545780" y="3990648"/>
            <a:ext cx="54601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The number -5 is negative.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3FA517A1-461A-4409-80FC-65A8C5CCA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743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Знак на цяло число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480393" y="1343666"/>
            <a:ext cx="11231214" cy="489364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Main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 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(int.Parse(Console.ReadLine()));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6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PrintSign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&gt;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positive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 if (number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&lt; 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Console.WriteLine("The number {0}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negative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Console.WriteLine("The number {0} is </a:t>
            </a:r>
            <a:r>
              <a:rPr lang="en-US" sz="2600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zero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.",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A1D11F-75B5-4426-B462-0CCF1BEC2B2D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https://judge.softuni.bg/Contests/Practice/Index/3160#1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02029F-27ED-4D97-912A-65F421FBC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7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Параметрите може да имат </a:t>
            </a:r>
            <a:r>
              <a:rPr lang="bg-BG" sz="3200" b="1" dirty="0">
                <a:solidFill>
                  <a:srgbClr val="FFA000"/>
                </a:solidFill>
              </a:rPr>
              <a:t>стойност по подразбиране</a:t>
            </a:r>
            <a:r>
              <a:rPr lang="en-US" sz="3200" dirty="0"/>
              <a:t>:</a:t>
            </a:r>
          </a:p>
          <a:p>
            <a:endParaRPr lang="en-US" sz="3599" dirty="0"/>
          </a:p>
          <a:p>
            <a:endParaRPr lang="en-US" sz="3599" dirty="0"/>
          </a:p>
          <a:p>
            <a:endParaRPr lang="en-US" sz="3199" dirty="0"/>
          </a:p>
          <a:p>
            <a:endParaRPr lang="en-US" sz="1999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bg-BG" sz="3200" dirty="0"/>
              <a:t>Методът</a:t>
            </a:r>
            <a:r>
              <a:rPr lang="en-US" sz="3200" dirty="0"/>
              <a:t> </a:t>
            </a:r>
            <a:r>
              <a:rPr lang="bg-BG" sz="3200" dirty="0"/>
              <a:t>по-горе може да бъде извикан по множество начини: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Опционални параметри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7210" y="1829217"/>
            <a:ext cx="9293979" cy="24184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PrintNumbers(int start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 int end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 100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start; i &lt;= end; i++)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Console.Write("{0} ", i);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96000" y="2812648"/>
            <a:ext cx="3240340" cy="1232703"/>
          </a:xfrm>
          <a:prstGeom prst="wedgeRoundRectCallout">
            <a:avLst>
              <a:gd name="adj1" fmla="val -4643"/>
              <a:gd name="adj2" fmla="val -958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Стойност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по подразбиране (</a:t>
            </a:r>
            <a:r>
              <a:rPr lang="en-US" sz="2799" b="1" noProof="1">
                <a:solidFill>
                  <a:schemeClr val="bg2"/>
                </a:solidFill>
              </a:rPr>
              <a:t>default)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4793178" y="5591663"/>
            <a:ext cx="6477822" cy="1133228"/>
          </a:xfrm>
          <a:prstGeom prst="wedgeRoundRectCallout">
            <a:avLst>
              <a:gd name="adj1" fmla="val -61452"/>
              <a:gd name="adj2" fmla="val 239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Параметрите могат да бъдат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пропуснати</a:t>
            </a:r>
            <a:r>
              <a:rPr lang="en-US" sz="2799" b="1" noProof="1">
                <a:solidFill>
                  <a:schemeClr val="bg2"/>
                </a:solidFill>
              </a:rPr>
              <a:t> </a:t>
            </a:r>
            <a:r>
              <a:rPr lang="bg-BG" sz="2799" b="1" noProof="1">
                <a:solidFill>
                  <a:schemeClr val="bg2"/>
                </a:solidFill>
              </a:rPr>
              <a:t>при извикване на метода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572398" y="5019945"/>
            <a:ext cx="5801778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PrintNumbers(end: 40, start: 35);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30957" y="5019945"/>
            <a:ext cx="3580467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PrintNumbers(5, 10);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730956" y="5591663"/>
            <a:ext cx="3580468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PrintNumbers(15);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729368" y="6163381"/>
            <a:ext cx="3582056" cy="42462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PrintNumbers();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245B82D-50E4-4BA4-9BBF-E8E472126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864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Какво е метод?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Деклариране и извикване на методи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Методи с параметри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Стойностни и референтни типове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Връщане на стойности от методи</a:t>
            </a:r>
            <a:endParaRPr lang="en-GB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Варианти на методи (</a:t>
            </a:r>
            <a:r>
              <a:rPr lang="en-US" sz="3200" dirty="0"/>
              <a:t>overloading methods)</a:t>
            </a:r>
          </a:p>
          <a:p>
            <a:pPr>
              <a:buClr>
                <a:schemeClr val="tx1"/>
              </a:buClr>
            </a:pPr>
            <a:r>
              <a:rPr lang="bg-BG" sz="3200" dirty="0"/>
              <a:t>Ред на изпълнение в програмата</a:t>
            </a:r>
            <a:endParaRPr lang="en-US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Именуване и най-добри практики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2F67DE-7BFE-440C-9919-F2D9FE6DC9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1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600" dirty="0"/>
              <a:t>Създайте метод, който да отпечатва триъгълник, както е показано в следните примери:</a:t>
            </a:r>
            <a:endParaRPr lang="en-US" sz="3600" dirty="0"/>
          </a:p>
        </p:txBody>
      </p:sp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3483" y="101617"/>
            <a:ext cx="9501096" cy="882424"/>
          </a:xfrm>
        </p:spPr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Отпечатване на триъгълник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05876" y="2676833"/>
            <a:ext cx="1447423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340033" y="2261732"/>
            <a:ext cx="1791734" cy="31077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1 2 3 4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1 2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1 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2756085" y="3696238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04329" y="3554054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7513523" y="362514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1525191" y="3625140"/>
            <a:ext cx="914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1B4C30EF-4A85-4D85-B899-EE299D09CB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70946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16833"/>
            <a:ext cx="11818096" cy="5528766"/>
          </a:xfrm>
        </p:spPr>
        <p:txBody>
          <a:bodyPr/>
          <a:lstStyle/>
          <a:p>
            <a:r>
              <a:rPr lang="bg-BG" dirty="0"/>
              <a:t>Създайте метод, който </a:t>
            </a:r>
            <a:r>
              <a:rPr lang="bg-BG" b="1" dirty="0">
                <a:solidFill>
                  <a:srgbClr val="FFA000"/>
                </a:solidFill>
              </a:rPr>
              <a:t>отпечатва един ред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en-US" dirty="0"/>
              <a:t> </a:t>
            </a:r>
            <a:r>
              <a:rPr lang="bg-BG" dirty="0"/>
              <a:t>съдържащ числата от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дадено начало (</a:t>
            </a:r>
            <a:r>
              <a:rPr lang="en-US" b="1" dirty="0">
                <a:solidFill>
                  <a:srgbClr val="FFA000"/>
                </a:solidFill>
              </a:rPr>
              <a:t>start)</a:t>
            </a:r>
            <a:r>
              <a:rPr lang="bg-BG" b="1" dirty="0">
                <a:solidFill>
                  <a:srgbClr val="FFA000"/>
                </a:solidFill>
              </a:rPr>
              <a:t> </a:t>
            </a:r>
            <a:r>
              <a:rPr lang="bg-BG" dirty="0"/>
              <a:t>до </a:t>
            </a:r>
            <a:r>
              <a:rPr lang="bg-BG" b="1" dirty="0">
                <a:solidFill>
                  <a:srgbClr val="FFA000"/>
                </a:solidFill>
              </a:rPr>
              <a:t>даден край</a:t>
            </a:r>
            <a:r>
              <a:rPr lang="en-US" b="1" dirty="0">
                <a:solidFill>
                  <a:srgbClr val="FFA000"/>
                </a:solidFill>
              </a:rPr>
              <a:t> (end)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(1)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695400" y="2480611"/>
            <a:ext cx="8190954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for (int i 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start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 &lt;=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end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  Console.Write(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7619604" y="5333504"/>
            <a:ext cx="3291396" cy="1290495"/>
          </a:xfrm>
          <a:prstGeom prst="wedgeRoundRectCallout">
            <a:avLst>
              <a:gd name="adj1" fmla="val -48493"/>
              <a:gd name="adj2" fmla="val 281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chemeClr val="bg2"/>
                </a:solidFill>
              </a:rPr>
              <a:t>Решението продължава на следващия слайд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120C37C-8D66-434E-AB27-A18F5C89E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41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235133" cy="5199712"/>
          </a:xfrm>
        </p:spPr>
        <p:txBody>
          <a:bodyPr/>
          <a:lstStyle/>
          <a:p>
            <a:r>
              <a:rPr lang="bg-BG" sz="3200" dirty="0"/>
              <a:t>Създайте метод, който отпечатва </a:t>
            </a:r>
            <a:r>
              <a:rPr lang="bg-BG" sz="3200" b="1" dirty="0">
                <a:solidFill>
                  <a:srgbClr val="FFA000"/>
                </a:solidFill>
              </a:rPr>
              <a:t>първата половина </a:t>
            </a:r>
            <a:r>
              <a:rPr lang="en-US" sz="3200" b="1" dirty="0">
                <a:solidFill>
                  <a:srgbClr val="FFA000"/>
                </a:solidFill>
              </a:rPr>
              <a:t>(</a:t>
            </a:r>
            <a:r>
              <a:rPr lang="bg-BG" sz="3200" b="1" dirty="0">
                <a:solidFill>
                  <a:srgbClr val="FFA000"/>
                </a:solidFill>
              </a:rPr>
              <a:t>от </a:t>
            </a:r>
            <a:r>
              <a:rPr lang="en-US" sz="3200" b="1" dirty="0">
                <a:solidFill>
                  <a:srgbClr val="FFA000"/>
                </a:solidFill>
              </a:rPr>
              <a:t>1</a:t>
            </a:r>
            <a:r>
              <a:rPr lang="bg-BG" sz="3200" b="1" dirty="0">
                <a:solidFill>
                  <a:srgbClr val="FFA000"/>
                </a:solidFill>
              </a:rPr>
              <a:t> до </a:t>
            </a:r>
            <a:r>
              <a:rPr lang="en-US" sz="3200" b="1" dirty="0">
                <a:solidFill>
                  <a:srgbClr val="FFA000"/>
                </a:solidFill>
              </a:rPr>
              <a:t>n)</a:t>
            </a:r>
            <a:r>
              <a:rPr lang="en-US" sz="3200" b="1" dirty="0"/>
              <a:t> </a:t>
            </a:r>
            <a:r>
              <a:rPr lang="bg-BG" sz="3200" dirty="0"/>
              <a:t>и след това </a:t>
            </a:r>
            <a:r>
              <a:rPr lang="bg-BG" sz="3200" b="1" dirty="0">
                <a:solidFill>
                  <a:srgbClr val="FFA000"/>
                </a:solidFill>
              </a:rPr>
              <a:t>втората половина </a:t>
            </a:r>
            <a:r>
              <a:rPr lang="en-US" sz="3200" b="1" dirty="0">
                <a:solidFill>
                  <a:srgbClr val="FFA000"/>
                </a:solidFill>
              </a:rPr>
              <a:t>(</a:t>
            </a:r>
            <a:r>
              <a:rPr lang="bg-BG" sz="3200" b="1" dirty="0">
                <a:solidFill>
                  <a:srgbClr val="FFA000"/>
                </a:solidFill>
              </a:rPr>
              <a:t>от </a:t>
            </a:r>
            <a:r>
              <a:rPr lang="en-US" sz="3200" b="1" dirty="0">
                <a:solidFill>
                  <a:srgbClr val="FFA000"/>
                </a:solidFill>
              </a:rPr>
              <a:t>n-1</a:t>
            </a:r>
            <a:r>
              <a:rPr lang="bg-BG" sz="3200" b="1" dirty="0">
                <a:solidFill>
                  <a:srgbClr val="FFA000"/>
                </a:solidFill>
              </a:rPr>
              <a:t> до </a:t>
            </a:r>
            <a:r>
              <a:rPr lang="en-US" sz="3200" b="1" dirty="0">
                <a:solidFill>
                  <a:srgbClr val="FFA000"/>
                </a:solidFill>
              </a:rPr>
              <a:t>1) </a:t>
            </a:r>
            <a:r>
              <a:rPr lang="bg-BG" sz="3200" dirty="0"/>
              <a:t>от триъгълника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Отпечатване на триъгълник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371000" y="2857910"/>
            <a:ext cx="8648035" cy="353850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static void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PrintTriangle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int n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1; line &lt;= n; line++)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for (int line = n - 1; line &gt;= 1; line--)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GB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PrintLine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(1, line);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2799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448760" y="2644608"/>
            <a:ext cx="2275064" cy="978061"/>
          </a:xfrm>
          <a:prstGeom prst="wedgeRoundRectCallout">
            <a:avLst>
              <a:gd name="adj1" fmla="val -82489"/>
              <a:gd name="adj2" fmla="val 11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Метод с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параметър </a:t>
            </a:r>
            <a:r>
              <a:rPr lang="en-US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6362387" y="4246965"/>
            <a:ext cx="2133044" cy="604202"/>
          </a:xfrm>
          <a:prstGeom prst="wedgeRoundRectCallout">
            <a:avLst>
              <a:gd name="adj1" fmla="val -62657"/>
              <a:gd name="adj2" fmla="val -608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1...n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6362386" y="5606191"/>
            <a:ext cx="2613613" cy="604202"/>
          </a:xfrm>
          <a:prstGeom prst="wedgeRoundRectCallout">
            <a:avLst>
              <a:gd name="adj1" fmla="val -63107"/>
              <a:gd name="adj2" fmla="val -570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Редове</a:t>
            </a:r>
            <a:r>
              <a:rPr lang="en-US" sz="2799" b="1" dirty="0">
                <a:solidFill>
                  <a:schemeClr val="bg2"/>
                </a:solidFill>
              </a:rPr>
              <a:t> n-1…1</a:t>
            </a:r>
            <a:endParaRPr lang="en-US" sz="2799" b="1" noProof="1">
              <a:solidFill>
                <a:schemeClr val="bg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84311B-6D18-43C3-AFFF-041E4455E8E2}"/>
              </a:ext>
            </a:extLst>
          </p:cNvPr>
          <p:cNvSpPr txBox="1"/>
          <p:nvPr/>
        </p:nvSpPr>
        <p:spPr>
          <a:xfrm>
            <a:off x="801479" y="639641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https://judge.softuni.bg/Contests/Practice/Index/3160#3</a:t>
            </a:r>
            <a:endParaRPr lang="en-US" sz="19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0A7452-6CC5-4E7F-ABBB-4D8E0379E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734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4ECB8A6-A89F-4CDB-8A98-639A227C91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Стек и динамична памет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D66E65-1E18-4EF1-9AFB-D44F2B4DD9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0937" y="1524496"/>
            <a:ext cx="2818666" cy="224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41610" y="1124714"/>
            <a:ext cx="9924553" cy="5274674"/>
          </a:xfrm>
        </p:spPr>
        <p:txBody>
          <a:bodyPr/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Променливите от </a:t>
            </a:r>
            <a:r>
              <a:rPr lang="bg-BG" sz="3600" b="1" dirty="0">
                <a:solidFill>
                  <a:schemeClr val="bg1"/>
                </a:solidFill>
              </a:rPr>
              <a:t>стойностен тип</a:t>
            </a:r>
            <a:r>
              <a:rPr lang="bg-BG" sz="3600" dirty="0"/>
              <a:t> пазят директно своята стойност в стека</a:t>
            </a:r>
            <a:endParaRPr lang="en-US" sz="36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en-US" sz="3400" b="1" noProof="1">
                <a:latin typeface="Consolas" panose="020B0609020204030204" pitchFamily="49" charset="0"/>
              </a:rPr>
              <a:t>int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float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double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bool</a:t>
            </a:r>
            <a:r>
              <a:rPr lang="en-US" sz="3400" b="1" dirty="0"/>
              <a:t>, </a:t>
            </a:r>
            <a:br>
              <a:rPr lang="en-US" sz="3400" b="1" dirty="0"/>
            </a:br>
            <a:r>
              <a:rPr lang="en-US" sz="3400" b="1" noProof="1">
                <a:latin typeface="Consolas" panose="020B0609020204030204" pitchFamily="49" charset="0"/>
              </a:rPr>
              <a:t>char</a:t>
            </a:r>
            <a:r>
              <a:rPr lang="en-US" sz="3400" b="1" dirty="0"/>
              <a:t>, </a:t>
            </a:r>
            <a:r>
              <a:rPr lang="en-US" sz="3400" b="1" noProof="1">
                <a:latin typeface="Consolas" panose="020B0609020204030204" pitchFamily="49" charset="0"/>
              </a:rPr>
              <a:t>BigInteger</a:t>
            </a:r>
            <a:r>
              <a:rPr lang="en-US" sz="3400" b="1" dirty="0"/>
              <a:t>, …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Всяка променлива има свое</a:t>
            </a:r>
            <a:br>
              <a:rPr lang="bg-BG" sz="3600" dirty="0"/>
            </a:br>
            <a:r>
              <a:rPr lang="bg-BG" sz="3600" b="1" dirty="0">
                <a:solidFill>
                  <a:schemeClr val="bg1"/>
                </a:solidFill>
              </a:rPr>
              <a:t>копие</a:t>
            </a:r>
            <a:r>
              <a:rPr lang="en-US" sz="3600" dirty="0"/>
              <a:t> </a:t>
            </a:r>
            <a:r>
              <a:rPr lang="bg-BG" sz="3600" dirty="0"/>
              <a:t>на </a:t>
            </a:r>
            <a:r>
              <a:rPr lang="bg-BG" sz="3600" b="1" dirty="0">
                <a:solidFill>
                  <a:schemeClr val="bg1"/>
                </a:solidFill>
              </a:rPr>
              <a:t>стойността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типове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E15A458-729B-493C-B7CB-4410CAF4B7A6}"/>
              </a:ext>
            </a:extLst>
          </p:cNvPr>
          <p:cNvSpPr txBox="1">
            <a:spLocks/>
          </p:cNvSpPr>
          <p:nvPr/>
        </p:nvSpPr>
        <p:spPr>
          <a:xfrm>
            <a:off x="2300125" y="4939176"/>
            <a:ext cx="4716962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799" noProof="1">
                <a:solidFill>
                  <a:schemeClr val="bg1"/>
                </a:solidFill>
              </a:rPr>
              <a:t>int</a:t>
            </a:r>
            <a:r>
              <a:rPr lang="en-US" sz="2799" noProof="1"/>
              <a:t> i = 42;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char</a:t>
            </a:r>
            <a:r>
              <a:rPr lang="en-US" sz="2799" noProof="1"/>
              <a:t> ch = 'A';</a:t>
            </a:r>
          </a:p>
          <a:p>
            <a:r>
              <a:rPr lang="en-US" sz="2799" noProof="1">
                <a:solidFill>
                  <a:schemeClr val="bg1"/>
                </a:solidFill>
              </a:rPr>
              <a:t>bool</a:t>
            </a:r>
            <a:r>
              <a:rPr lang="en-US" sz="2799" noProof="1"/>
              <a:t> result = true;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E6A43EEF-00AD-4E89-822F-E23F5CC819FD}"/>
              </a:ext>
            </a:extLst>
          </p:cNvPr>
          <p:cNvGrpSpPr/>
          <p:nvPr/>
        </p:nvGrpSpPr>
        <p:grpSpPr>
          <a:xfrm>
            <a:off x="8256000" y="2438999"/>
            <a:ext cx="3323873" cy="4099137"/>
            <a:chOff x="8075096" y="1981579"/>
            <a:chExt cx="3375997" cy="45411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74FB0C-D669-4651-A436-1C6ED4CCF86B}"/>
                </a:ext>
              </a:extLst>
            </p:cNvPr>
            <p:cNvSpPr/>
            <p:nvPr/>
          </p:nvSpPr>
          <p:spPr bwMode="auto">
            <a:xfrm>
              <a:off x="8075096" y="1981579"/>
              <a:ext cx="3375997" cy="454116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2DF0A91-4710-47D9-9094-3DBC957F7328}"/>
                </a:ext>
              </a:extLst>
            </p:cNvPr>
            <p:cNvSpPr/>
            <p:nvPr/>
          </p:nvSpPr>
          <p:spPr bwMode="auto">
            <a:xfrm>
              <a:off x="8248195" y="2188693"/>
              <a:ext cx="3029799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A39D0D5-5735-4AF4-A487-DD4DFFF99153}"/>
                </a:ext>
              </a:extLst>
            </p:cNvPr>
            <p:cNvSpPr/>
            <p:nvPr/>
          </p:nvSpPr>
          <p:spPr bwMode="auto">
            <a:xfrm>
              <a:off x="8248195" y="3350745"/>
              <a:ext cx="609441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42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671A75-D932-4911-8365-4693739C2C63}"/>
                </a:ext>
              </a:extLst>
            </p:cNvPr>
            <p:cNvSpPr/>
            <p:nvPr/>
          </p:nvSpPr>
          <p:spPr bwMode="auto">
            <a:xfrm>
              <a:off x="8286174" y="4531690"/>
              <a:ext cx="609441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B750A6-73D6-456F-A357-BFF712D9191F}"/>
                </a:ext>
              </a:extLst>
            </p:cNvPr>
            <p:cNvSpPr/>
            <p:nvPr/>
          </p:nvSpPr>
          <p:spPr bwMode="auto">
            <a:xfrm>
              <a:off x="8255052" y="5774549"/>
              <a:ext cx="1168556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true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02869A6-3922-4910-BD9B-7C6689D815C7}"/>
                </a:ext>
              </a:extLst>
            </p:cNvPr>
            <p:cNvSpPr txBox="1"/>
            <p:nvPr/>
          </p:nvSpPr>
          <p:spPr>
            <a:xfrm>
              <a:off x="9798381" y="3353520"/>
              <a:ext cx="1375560" cy="6038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399" dirty="0"/>
                <a:t>(4 bytes)</a:t>
              </a:r>
              <a:endParaRPr lang="en-US" sz="2399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EFAA4B-E0A8-47B5-A223-6F5980565E62}"/>
                </a:ext>
              </a:extLst>
            </p:cNvPr>
            <p:cNvSpPr txBox="1"/>
            <p:nvPr/>
          </p:nvSpPr>
          <p:spPr>
            <a:xfrm>
              <a:off x="9798381" y="4550931"/>
              <a:ext cx="1375560" cy="6038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399" dirty="0"/>
                <a:t>(2 bytes)</a:t>
              </a:r>
              <a:endParaRPr lang="en-US" sz="2399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C9C14A-32AC-400E-B4C3-B82715C53A00}"/>
                </a:ext>
              </a:extLst>
            </p:cNvPr>
            <p:cNvSpPr txBox="1"/>
            <p:nvPr/>
          </p:nvSpPr>
          <p:spPr>
            <a:xfrm>
              <a:off x="9828300" y="5768074"/>
              <a:ext cx="1374900" cy="6038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75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399" dirty="0"/>
                <a:t>(1 byte)</a:t>
              </a:r>
              <a:endParaRPr lang="en-US" sz="2399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2B05FB-6CBE-49BE-BC3A-954CDC8560AA}"/>
                </a:ext>
              </a:extLst>
            </p:cNvPr>
            <p:cNvSpPr txBox="1"/>
            <p:nvPr/>
          </p:nvSpPr>
          <p:spPr>
            <a:xfrm>
              <a:off x="8169136" y="5178517"/>
              <a:ext cx="1144082" cy="6681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799" b="1" dirty="0"/>
                <a:t>result</a:t>
              </a:r>
              <a:endParaRPr lang="en-US" sz="2799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F46163-5220-43F0-840E-596F652BE768}"/>
                </a:ext>
              </a:extLst>
            </p:cNvPr>
            <p:cNvSpPr txBox="1"/>
            <p:nvPr/>
          </p:nvSpPr>
          <p:spPr>
            <a:xfrm>
              <a:off x="8236072" y="3882744"/>
              <a:ext cx="633690" cy="6681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799" b="1" dirty="0"/>
                <a:t>ch</a:t>
              </a:r>
              <a:endParaRPr lang="en-US" sz="2399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33BCB5-BB86-4ABC-9DC0-C131E959E863}"/>
                </a:ext>
              </a:extLst>
            </p:cNvPr>
            <p:cNvSpPr txBox="1"/>
            <p:nvPr/>
          </p:nvSpPr>
          <p:spPr>
            <a:xfrm>
              <a:off x="8248197" y="2744880"/>
              <a:ext cx="582407" cy="66818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799" b="1" dirty="0"/>
                <a:t>i</a:t>
              </a:r>
              <a:endParaRPr lang="en-US" sz="2799" b="1" dirty="0"/>
            </a:p>
          </p:txBody>
        </p:sp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C9699F11-D210-4B98-8882-4F44003DC0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120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56499" y="1539000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от </a:t>
            </a:r>
            <a:r>
              <a:rPr lang="bg-BG" sz="3200" b="1" dirty="0">
                <a:solidFill>
                  <a:schemeClr val="bg1"/>
                </a:solidFill>
              </a:rPr>
              <a:t>референтен тип (</a:t>
            </a:r>
            <a:r>
              <a:rPr lang="en-US" sz="3200" b="1" dirty="0">
                <a:solidFill>
                  <a:schemeClr val="bg1"/>
                </a:solidFill>
              </a:rPr>
              <a:t>string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b="1" noProof="1">
                <a:solidFill>
                  <a:schemeClr val="bg1"/>
                </a:solidFill>
              </a:rPr>
              <a:t>int</a:t>
            </a:r>
            <a:r>
              <a:rPr lang="en-US" sz="3200" b="1" dirty="0">
                <a:solidFill>
                  <a:schemeClr val="bg1"/>
                </a:solidFill>
              </a:rPr>
              <a:t>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char[]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string[]</a:t>
            </a:r>
            <a:r>
              <a:rPr lang="en-US" sz="3200" dirty="0"/>
              <a:t>,</a:t>
            </a:r>
            <a:r>
              <a:rPr lang="en-US" sz="3200" b="1" dirty="0">
                <a:solidFill>
                  <a:schemeClr val="bg1"/>
                </a:solidFill>
              </a:rPr>
              <a:t> Random</a:t>
            </a:r>
            <a:r>
              <a:rPr lang="bg-BG" sz="3200" b="1" dirty="0">
                <a:solidFill>
                  <a:schemeClr val="bg1"/>
                </a:solidFill>
              </a:rPr>
              <a:t>) </a:t>
            </a:r>
            <a:r>
              <a:rPr lang="bg-BG" sz="3200" dirty="0"/>
              <a:t>пазят адрес от динамичната памет (</a:t>
            </a:r>
            <a:r>
              <a:rPr lang="en-US" sz="3200" dirty="0"/>
              <a:t>heap)</a:t>
            </a:r>
            <a:r>
              <a:rPr lang="bg-BG" sz="3200" dirty="0"/>
              <a:t>, където е записана стойността им.</a:t>
            </a:r>
            <a:endParaRPr lang="bg-BG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Две променливи от референтен тип може да </a:t>
            </a:r>
            <a:r>
              <a:rPr lang="bg-BG" sz="3200" b="1" dirty="0">
                <a:solidFill>
                  <a:schemeClr val="bg1"/>
                </a:solidFill>
              </a:rPr>
              <a:t>реферират </a:t>
            </a:r>
            <a:r>
              <a:rPr lang="bg-BG" sz="3200" dirty="0"/>
              <a:t>към </a:t>
            </a:r>
            <a:r>
              <a:rPr lang="bg-BG" sz="3200" b="1" dirty="0">
                <a:solidFill>
                  <a:schemeClr val="bg1"/>
                </a:solidFill>
              </a:rPr>
              <a:t>един и същ обект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Операции върху която и да е от двете променливи достъпват/модифицират </a:t>
            </a:r>
            <a:r>
              <a:rPr lang="bg-BG" sz="3200" b="1" dirty="0">
                <a:solidFill>
                  <a:schemeClr val="bg1"/>
                </a:solidFill>
              </a:rPr>
              <a:t>едни и същи данни</a:t>
            </a:r>
            <a:endParaRPr lang="en-US" sz="32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Референтни типове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816874C-AD9F-40E0-AC33-2924214039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4253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 txBox="1">
            <a:spLocks/>
          </p:cNvSpPr>
          <p:nvPr/>
        </p:nvSpPr>
        <p:spPr>
          <a:xfrm>
            <a:off x="446570" y="1305843"/>
            <a:ext cx="4785334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int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i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char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ch = 'A';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bool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result = true;</a:t>
            </a:r>
          </a:p>
          <a:p>
            <a:r>
              <a:rPr lang="en-US" sz="2399" dirty="0">
                <a:solidFill>
                  <a:schemeClr val="bg1"/>
                </a:solidFill>
              </a:rPr>
              <a:t>object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obj = 42;</a:t>
            </a:r>
          </a:p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/>
              <a:t> </a:t>
            </a:r>
            <a:r>
              <a:rPr lang="en-US" sz="2399" dirty="0">
                <a:solidFill>
                  <a:schemeClr val="tx1"/>
                </a:solidFill>
              </a:rPr>
              <a:t>str = "Hello";</a:t>
            </a:r>
          </a:p>
          <a:p>
            <a:r>
              <a:rPr lang="en-US" sz="2399" dirty="0">
                <a:solidFill>
                  <a:schemeClr val="bg1"/>
                </a:solidFill>
              </a:rPr>
              <a:t>byte[] </a:t>
            </a:r>
            <a:r>
              <a:rPr lang="en-US" sz="2399" dirty="0">
                <a:solidFill>
                  <a:schemeClr val="tx1"/>
                </a:solidFill>
              </a:rPr>
              <a:t>bytes ={ 1, 2, 3 };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15362" y="122706"/>
            <a:ext cx="10033084" cy="882654"/>
          </a:xfrm>
        </p:spPr>
        <p:txBody>
          <a:bodyPr>
            <a:normAutofit/>
          </a:bodyPr>
          <a:lstStyle/>
          <a:p>
            <a:r>
              <a:rPr lang="bg-BG" sz="3400" dirty="0"/>
              <a:t>Разлика между стойностни и референтни типове</a:t>
            </a:r>
            <a:endParaRPr lang="en-US" sz="3400" dirty="0"/>
          </a:p>
        </p:txBody>
      </p:sp>
      <p:grpSp>
        <p:nvGrpSpPr>
          <p:cNvPr id="10" name="Групиране 9">
            <a:extLst>
              <a:ext uri="{FF2B5EF4-FFF2-40B4-BE49-F238E27FC236}">
                <a16:creationId xmlns:a16="http://schemas.microsoft.com/office/drawing/2014/main" id="{6C2AF5DC-C3D8-4E7F-932D-63D4EB830A88}"/>
              </a:ext>
            </a:extLst>
          </p:cNvPr>
          <p:cNvGrpSpPr/>
          <p:nvPr/>
        </p:nvGrpSpPr>
        <p:grpSpPr>
          <a:xfrm>
            <a:off x="5519937" y="1295465"/>
            <a:ext cx="6059795" cy="5028383"/>
            <a:chOff x="5818676" y="1295464"/>
            <a:chExt cx="6059795" cy="502838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C8A40A-D5BA-49BA-8087-28757671FB71}"/>
                </a:ext>
              </a:extLst>
            </p:cNvPr>
            <p:cNvSpPr/>
            <p:nvPr/>
          </p:nvSpPr>
          <p:spPr bwMode="auto">
            <a:xfrm>
              <a:off x="8871842" y="1295956"/>
              <a:ext cx="3006629" cy="5027890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27069C4-C510-4887-991C-EE8DB4A7C7BF}"/>
                </a:ext>
              </a:extLst>
            </p:cNvPr>
            <p:cNvSpPr/>
            <p:nvPr/>
          </p:nvSpPr>
          <p:spPr bwMode="auto">
            <a:xfrm>
              <a:off x="8973882" y="1362248"/>
              <a:ext cx="2818666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Heap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133875-192B-4B64-A456-F0C8F7EBD116}"/>
                </a:ext>
              </a:extLst>
            </p:cNvPr>
            <p:cNvSpPr/>
            <p:nvPr/>
          </p:nvSpPr>
          <p:spPr bwMode="auto">
            <a:xfrm>
              <a:off x="5865871" y="1295464"/>
              <a:ext cx="3006629" cy="5028383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3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EC642B-D298-4F70-8934-7C0CB0834BEA}"/>
                </a:ext>
              </a:extLst>
            </p:cNvPr>
            <p:cNvSpPr/>
            <p:nvPr/>
          </p:nvSpPr>
          <p:spPr bwMode="auto">
            <a:xfrm>
              <a:off x="5967911" y="1361756"/>
              <a:ext cx="2818666" cy="609441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Stack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9AF9F02-F8F8-4B9C-9472-897F98112044}"/>
                </a:ext>
              </a:extLst>
            </p:cNvPr>
            <p:cNvGrpSpPr/>
            <p:nvPr/>
          </p:nvGrpSpPr>
          <p:grpSpPr>
            <a:xfrm>
              <a:off x="5996305" y="3366274"/>
              <a:ext cx="2547748" cy="816741"/>
              <a:chOff x="5996279" y="3366257"/>
              <a:chExt cx="2548412" cy="81695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84B558-48DE-4DD9-B7CF-F505F479C9AE}"/>
                  </a:ext>
                </a:extLst>
              </p:cNvPr>
              <p:cNvSpPr/>
              <p:nvPr/>
            </p:nvSpPr>
            <p:spPr bwMode="auto">
              <a:xfrm>
                <a:off x="6089392" y="3752655"/>
                <a:ext cx="973205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true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FA687A4-4AC6-44AA-A16C-B003C7792823}"/>
                  </a:ext>
                </a:extLst>
              </p:cNvPr>
              <p:cNvSpPr txBox="1"/>
              <p:nvPr/>
            </p:nvSpPr>
            <p:spPr>
              <a:xfrm>
                <a:off x="7399636" y="3707852"/>
                <a:ext cx="1145055" cy="47535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(1 byte)</a:t>
                </a:r>
                <a:endParaRPr lang="en-US" sz="1600" b="1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5A7DA3-B823-475A-AFC3-2D7D73CC8797}"/>
                  </a:ext>
                </a:extLst>
              </p:cNvPr>
              <p:cNvSpPr txBox="1"/>
              <p:nvPr/>
            </p:nvSpPr>
            <p:spPr>
              <a:xfrm>
                <a:off x="5996279" y="3366257"/>
                <a:ext cx="855350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result</a:t>
                </a:r>
                <a:endParaRPr lang="en-US" sz="1799" b="1" dirty="0"/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A5FD847-7C08-4F4E-A4D5-EB47D0DFAAC2}"/>
                </a:ext>
              </a:extLst>
            </p:cNvPr>
            <p:cNvGrpSpPr/>
            <p:nvPr/>
          </p:nvGrpSpPr>
          <p:grpSpPr>
            <a:xfrm>
              <a:off x="6063496" y="2645359"/>
              <a:ext cx="2456197" cy="831338"/>
              <a:chOff x="6063486" y="2645154"/>
              <a:chExt cx="2456837" cy="831555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7B1F8AB-838A-41AE-9E17-1FC895A72E8E}"/>
                  </a:ext>
                </a:extLst>
              </p:cNvPr>
              <p:cNvSpPr/>
              <p:nvPr/>
            </p:nvSpPr>
            <p:spPr bwMode="auto">
              <a:xfrm>
                <a:off x="6115311" y="3072468"/>
                <a:ext cx="507560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A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12BB7AA-4BAA-47A8-9241-325CB71C1A2A}"/>
                  </a:ext>
                </a:extLst>
              </p:cNvPr>
              <p:cNvSpPr txBox="1"/>
              <p:nvPr/>
            </p:nvSpPr>
            <p:spPr>
              <a:xfrm>
                <a:off x="7374719" y="3001350"/>
                <a:ext cx="1145604" cy="47535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(2 bytes)</a:t>
                </a:r>
                <a:endParaRPr lang="en-US" sz="1600" b="1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23D5712-78B7-4426-BCB8-1919DBC959D7}"/>
                  </a:ext>
                </a:extLst>
              </p:cNvPr>
              <p:cNvSpPr txBox="1"/>
              <p:nvPr/>
            </p:nvSpPr>
            <p:spPr>
              <a:xfrm>
                <a:off x="6063486" y="2645154"/>
                <a:ext cx="527755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ch</a:t>
                </a:r>
                <a:endParaRPr lang="en-US" sz="1600" b="1" dirty="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1FFD84D-F298-4F6F-9531-DEF24351BB62}"/>
                </a:ext>
              </a:extLst>
            </p:cNvPr>
            <p:cNvGrpSpPr/>
            <p:nvPr/>
          </p:nvGrpSpPr>
          <p:grpSpPr>
            <a:xfrm>
              <a:off x="6043820" y="1941967"/>
              <a:ext cx="2475871" cy="839862"/>
              <a:chOff x="6043807" y="1941579"/>
              <a:chExt cx="2476516" cy="840081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DE4723D-3D3B-43FB-BCA6-C4C89CBB76AB}"/>
                  </a:ext>
                </a:extLst>
              </p:cNvPr>
              <p:cNvSpPr/>
              <p:nvPr/>
            </p:nvSpPr>
            <p:spPr bwMode="auto">
              <a:xfrm>
                <a:off x="6083681" y="2355025"/>
                <a:ext cx="507560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42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7C9DF7-1F46-487E-9918-0C644381ACCC}"/>
                  </a:ext>
                </a:extLst>
              </p:cNvPr>
              <p:cNvSpPr txBox="1"/>
              <p:nvPr/>
            </p:nvSpPr>
            <p:spPr>
              <a:xfrm>
                <a:off x="7374719" y="2306301"/>
                <a:ext cx="1145604" cy="475359"/>
              </a:xfrm>
              <a:prstGeom prst="rect">
                <a:avLst/>
              </a:prstGeom>
              <a:solidFill>
                <a:schemeClr val="accent6">
                  <a:lumMod val="75000"/>
                  <a:alpha val="15000"/>
                </a:schemeClr>
              </a:solidFill>
              <a:ln w="12700">
                <a:solidFill>
                  <a:schemeClr val="tx1">
                    <a:lumMod val="75000"/>
                  </a:schemeClr>
                </a:solidFill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(4 bytes)</a:t>
                </a:r>
                <a:endParaRPr lang="en-US" sz="16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66B9D8-E1F6-44EA-8841-385DE819F418}"/>
                  </a:ext>
                </a:extLst>
              </p:cNvPr>
              <p:cNvSpPr txBox="1"/>
              <p:nvPr/>
            </p:nvSpPr>
            <p:spPr>
              <a:xfrm>
                <a:off x="6043807" y="1941579"/>
                <a:ext cx="527755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i</a:t>
                </a:r>
                <a:endParaRPr lang="en-US" sz="1600" b="1" dirty="0"/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F9C6C8F0-FC97-40A8-8FAF-7743D6047B3A}"/>
                </a:ext>
              </a:extLst>
            </p:cNvPr>
            <p:cNvGrpSpPr/>
            <p:nvPr/>
          </p:nvGrpSpPr>
          <p:grpSpPr>
            <a:xfrm>
              <a:off x="5841399" y="4069666"/>
              <a:ext cx="5431750" cy="838935"/>
              <a:chOff x="5841332" y="4069832"/>
              <a:chExt cx="5433165" cy="839154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42CDC5C-4154-47A5-B6F4-5EDE8FD7A502}"/>
                  </a:ext>
                </a:extLst>
              </p:cNvPr>
              <p:cNvSpPr/>
              <p:nvPr/>
            </p:nvSpPr>
            <p:spPr bwMode="auto">
              <a:xfrm>
                <a:off x="6089765" y="4478367"/>
                <a:ext cx="2132613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int32@9ae764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D71A628-ED05-458C-A9A0-C7DD6640CEBC}"/>
                  </a:ext>
                </a:extLst>
              </p:cNvPr>
              <p:cNvSpPr txBox="1"/>
              <p:nvPr/>
            </p:nvSpPr>
            <p:spPr>
              <a:xfrm>
                <a:off x="5841332" y="4069832"/>
                <a:ext cx="952823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obj</a:t>
                </a:r>
                <a:endParaRPr lang="en-US" sz="1799" b="1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545A87B9-0FAE-40FA-BCD3-125171FC3BE8}"/>
                  </a:ext>
                </a:extLst>
              </p:cNvPr>
              <p:cNvSpPr/>
              <p:nvPr/>
            </p:nvSpPr>
            <p:spPr bwMode="auto">
              <a:xfrm>
                <a:off x="9703034" y="4491989"/>
                <a:ext cx="456212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42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Right Arrow 7">
                <a:extLst>
                  <a:ext uri="{FF2B5EF4-FFF2-40B4-BE49-F238E27FC236}">
                    <a16:creationId xmlns:a16="http://schemas.microsoft.com/office/drawing/2014/main" id="{DBD65C5E-78D3-4C13-A626-FFB81F44FDE5}"/>
                  </a:ext>
                </a:extLst>
              </p:cNvPr>
              <p:cNvSpPr/>
              <p:nvPr/>
            </p:nvSpPr>
            <p:spPr>
              <a:xfrm>
                <a:off x="8402000" y="4464745"/>
                <a:ext cx="1121412" cy="381000"/>
              </a:xfrm>
              <a:prstGeom prst="rightArrow">
                <a:avLst/>
              </a:prstGeom>
              <a:solidFill>
                <a:schemeClr val="tx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b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7C756A5-EF46-4C53-8AF6-97E4EAF02B19}"/>
                  </a:ext>
                </a:extLst>
              </p:cNvPr>
              <p:cNvSpPr txBox="1"/>
              <p:nvPr/>
            </p:nvSpPr>
            <p:spPr>
              <a:xfrm>
                <a:off x="10128893" y="4433627"/>
                <a:ext cx="1145604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4 bytes</a:t>
                </a:r>
                <a:endParaRPr lang="en-US" sz="1600" b="1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35E903C-690C-40BF-92E2-5DE1CE093B02}"/>
                </a:ext>
              </a:extLst>
            </p:cNvPr>
            <p:cNvGrpSpPr/>
            <p:nvPr/>
          </p:nvGrpSpPr>
          <p:grpSpPr>
            <a:xfrm>
              <a:off x="5818676" y="4742820"/>
              <a:ext cx="5674330" cy="803186"/>
              <a:chOff x="5818603" y="4743162"/>
              <a:chExt cx="5675808" cy="803395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0E9F9FD-7A00-4170-9DB5-0DC9F0B7AD40}"/>
                  </a:ext>
                </a:extLst>
              </p:cNvPr>
              <p:cNvSpPr/>
              <p:nvPr/>
            </p:nvSpPr>
            <p:spPr bwMode="auto">
              <a:xfrm>
                <a:off x="6094413" y="5129560"/>
                <a:ext cx="2127965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String@7cdaf2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C1E471-3D6C-49D4-852D-C68D621D877A}"/>
                  </a:ext>
                </a:extLst>
              </p:cNvPr>
              <p:cNvSpPr txBox="1"/>
              <p:nvPr/>
            </p:nvSpPr>
            <p:spPr>
              <a:xfrm>
                <a:off x="5818603" y="4743162"/>
                <a:ext cx="952823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str</a:t>
                </a:r>
                <a:endParaRPr lang="en-US" sz="1799" b="1" dirty="0"/>
              </a:p>
            </p:txBody>
          </p:sp>
          <p:sp>
            <p:nvSpPr>
              <p:cNvPr id="43" name="Right Arrow 7">
                <a:extLst>
                  <a:ext uri="{FF2B5EF4-FFF2-40B4-BE49-F238E27FC236}">
                    <a16:creationId xmlns:a16="http://schemas.microsoft.com/office/drawing/2014/main" id="{827C8E4E-9E67-4708-9746-EC683CE36DF1}"/>
                  </a:ext>
                </a:extLst>
              </p:cNvPr>
              <p:cNvSpPr/>
              <p:nvPr/>
            </p:nvSpPr>
            <p:spPr>
              <a:xfrm>
                <a:off x="8399697" y="5102316"/>
                <a:ext cx="1123715" cy="381000"/>
              </a:xfrm>
              <a:prstGeom prst="rightArrow">
                <a:avLst/>
              </a:prstGeom>
              <a:solidFill>
                <a:schemeClr val="dk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b="1" dirty="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421414CA-8849-485F-9702-D9ECB135EF50}"/>
                  </a:ext>
                </a:extLst>
              </p:cNvPr>
              <p:cNvSpPr/>
              <p:nvPr/>
            </p:nvSpPr>
            <p:spPr bwMode="auto">
              <a:xfrm>
                <a:off x="9703034" y="5121870"/>
                <a:ext cx="820348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Hello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204778C-FBE9-4D15-B951-4EEE30339862}"/>
                  </a:ext>
                </a:extLst>
              </p:cNvPr>
              <p:cNvSpPr txBox="1"/>
              <p:nvPr/>
            </p:nvSpPr>
            <p:spPr>
              <a:xfrm>
                <a:off x="10348807" y="5071198"/>
                <a:ext cx="1145604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string</a:t>
                </a:r>
                <a:endParaRPr lang="en-US" sz="1600" b="1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4EFE9A5-5847-4AC6-83FE-389CAE369CF3}"/>
                </a:ext>
              </a:extLst>
            </p:cNvPr>
            <p:cNvGrpSpPr/>
            <p:nvPr/>
          </p:nvGrpSpPr>
          <p:grpSpPr>
            <a:xfrm>
              <a:off x="5917142" y="5436944"/>
              <a:ext cx="5886110" cy="757646"/>
              <a:chOff x="5917094" y="5437467"/>
              <a:chExt cx="5887643" cy="757843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28566F6-4D39-42B7-93DE-75B60ADBE5F1}"/>
                  </a:ext>
                </a:extLst>
              </p:cNvPr>
              <p:cNvSpPr/>
              <p:nvPr/>
            </p:nvSpPr>
            <p:spPr bwMode="auto">
              <a:xfrm>
                <a:off x="6092283" y="5823865"/>
                <a:ext cx="2127966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byte[]@190d11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FEF52D8-4021-40B6-B80C-F9BAEC2DD31C}"/>
                  </a:ext>
                </a:extLst>
              </p:cNvPr>
              <p:cNvSpPr txBox="1"/>
              <p:nvPr/>
            </p:nvSpPr>
            <p:spPr>
              <a:xfrm>
                <a:off x="5917094" y="5437467"/>
                <a:ext cx="952823" cy="50754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799" b="1" dirty="0"/>
                  <a:t>bytes</a:t>
                </a:r>
                <a:endParaRPr lang="en-US" sz="1799" b="1" dirty="0"/>
              </a:p>
            </p:txBody>
          </p:sp>
          <p:sp>
            <p:nvSpPr>
              <p:cNvPr id="44" name="Right Arrow 7">
                <a:extLst>
                  <a:ext uri="{FF2B5EF4-FFF2-40B4-BE49-F238E27FC236}">
                    <a16:creationId xmlns:a16="http://schemas.microsoft.com/office/drawing/2014/main" id="{950A8F74-508E-4B70-8CFA-D3D14BB44822}"/>
                  </a:ext>
                </a:extLst>
              </p:cNvPr>
              <p:cNvSpPr/>
              <p:nvPr/>
            </p:nvSpPr>
            <p:spPr>
              <a:xfrm>
                <a:off x="8402000" y="5796621"/>
                <a:ext cx="1121412" cy="381000"/>
              </a:xfrm>
              <a:prstGeom prst="rightArrow">
                <a:avLst/>
              </a:prstGeom>
              <a:solidFill>
                <a:schemeClr val="dk1">
                  <a:alpha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199" b="1" dirty="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19817F5-837E-47E2-8214-0004226D1C9E}"/>
                  </a:ext>
                </a:extLst>
              </p:cNvPr>
              <p:cNvSpPr/>
              <p:nvPr/>
            </p:nvSpPr>
            <p:spPr bwMode="auto">
              <a:xfrm>
                <a:off x="9703034" y="5796621"/>
                <a:ext cx="353778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1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B47035B-40EB-4727-A99A-1C320A6972F4}"/>
                  </a:ext>
                </a:extLst>
              </p:cNvPr>
              <p:cNvSpPr/>
              <p:nvPr/>
            </p:nvSpPr>
            <p:spPr bwMode="auto">
              <a:xfrm>
                <a:off x="10056812" y="5796621"/>
                <a:ext cx="353778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2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F6F704D0-0C82-4E54-9ADB-7C7B51E2905D}"/>
                  </a:ext>
                </a:extLst>
              </p:cNvPr>
              <p:cNvSpPr/>
              <p:nvPr/>
            </p:nvSpPr>
            <p:spPr bwMode="auto">
              <a:xfrm>
                <a:off x="10413323" y="5796621"/>
                <a:ext cx="353778" cy="35375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1799" b="1" dirty="0">
                    <a:solidFill>
                      <a:srgbClr val="FFFFFF"/>
                    </a:solidFill>
                  </a:rPr>
                  <a:t>3</a:t>
                </a:r>
                <a:endParaRPr lang="en-US" sz="17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D755263-30A6-4BB4-8D19-F5AC5F602A0C}"/>
                  </a:ext>
                </a:extLst>
              </p:cNvPr>
              <p:cNvSpPr txBox="1"/>
              <p:nvPr/>
            </p:nvSpPr>
            <p:spPr>
              <a:xfrm>
                <a:off x="10659133" y="5719951"/>
                <a:ext cx="1145604" cy="475359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1600" b="1" dirty="0"/>
                  <a:t>byte []</a:t>
                </a:r>
                <a:endParaRPr lang="en-US" sz="1600" b="1" dirty="0"/>
              </a:p>
            </p:txBody>
          </p:sp>
        </p:grpSp>
      </p:grpSp>
      <p:sp>
        <p:nvSpPr>
          <p:cNvPr id="57" name="Slide Number">
            <a:extLst>
              <a:ext uri="{FF2B5EF4-FFF2-40B4-BE49-F238E27FC236}">
                <a16:creationId xmlns:a16="http://schemas.microsoft.com/office/drawing/2014/main" id="{E9F64424-7A78-47EF-B9F3-907F5E508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124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Стойностни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171737" y="1268760"/>
            <a:ext cx="984852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int number = 5;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(number,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 Console.WriteLine(number);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 num,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 </a:t>
            </a:r>
            <a:r>
              <a:rPr lang="en-US" sz="2800" dirty="0">
                <a:solidFill>
                  <a:schemeClr val="bg1"/>
                </a:solidFill>
              </a:rPr>
              <a:t>num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816080" y="2335542"/>
            <a:ext cx="2326198" cy="528394"/>
          </a:xfrm>
          <a:prstGeom prst="wedgeRoundRectCallout">
            <a:avLst>
              <a:gd name="adj1" fmla="val -62933"/>
              <a:gd name="adj2" fmla="val 491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number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952642" y="5661248"/>
            <a:ext cx="1990110" cy="528394"/>
          </a:xfrm>
          <a:prstGeom prst="wedgeRoundRectCallout">
            <a:avLst>
              <a:gd name="adj1" fmla="val -68741"/>
              <a:gd name="adj2" fmla="val -36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chemeClr val="bg2"/>
                </a:solidFill>
              </a:rPr>
              <a:t>num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E23DE6-3F45-401D-8143-97E2B24D1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520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</a:t>
            </a:r>
            <a:r>
              <a:rPr lang="en-US" dirty="0"/>
              <a:t>:</a:t>
            </a:r>
            <a:r>
              <a:rPr lang="bg-BG" dirty="0"/>
              <a:t> Референтни типове</a:t>
            </a:r>
            <a:endParaRPr lang="en-US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804402" y="1268760"/>
            <a:ext cx="10583196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 void Main() {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int[] nums = { 5 };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Increment</a:t>
            </a:r>
            <a:r>
              <a:rPr lang="en-US" sz="2800" dirty="0">
                <a:solidFill>
                  <a:schemeClr val="tx1"/>
                </a:solidFill>
              </a:rPr>
              <a:t>(nums, 15);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  Console.WriteLine(nums[0]);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public static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Increment(int[] nums, int value) {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  </a:t>
            </a:r>
            <a:r>
              <a:rPr lang="en-US" sz="2800" dirty="0">
                <a:solidFill>
                  <a:schemeClr val="bg1"/>
                </a:solidFill>
              </a:rPr>
              <a:t>nums[0]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+= value;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AutoShape 24"/>
          <p:cNvSpPr>
            <a:spLocks noChangeArrowheads="1"/>
          </p:cNvSpPr>
          <p:nvPr/>
        </p:nvSpPr>
        <p:spPr bwMode="auto">
          <a:xfrm>
            <a:off x="6400722" y="2362479"/>
            <a:ext cx="2361585" cy="481567"/>
          </a:xfrm>
          <a:prstGeom prst="wedgeRoundRectCallout">
            <a:avLst>
              <a:gd name="adj1" fmla="val -68714"/>
              <a:gd name="adj2" fmla="val 55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5143749" y="5661249"/>
            <a:ext cx="2513945" cy="533261"/>
          </a:xfrm>
          <a:prstGeom prst="wedgeRoundRectCallout">
            <a:avLst>
              <a:gd name="adj1" fmla="val -66384"/>
              <a:gd name="adj2" fmla="val -410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nums[0] ==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20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E419470-10C9-40A3-8426-638A7164F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359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Стойностни </a:t>
            </a:r>
            <a:r>
              <a:rPr lang="en-US" dirty="0"/>
              <a:t>vs. </a:t>
            </a:r>
            <a:r>
              <a:rPr lang="bg-BG" dirty="0"/>
              <a:t>Референтни типове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20A38F3-B401-4A4B-9896-46204D510E1F}"/>
              </a:ext>
            </a:extLst>
          </p:cNvPr>
          <p:cNvGrpSpPr/>
          <p:nvPr/>
        </p:nvGrpSpPr>
        <p:grpSpPr>
          <a:xfrm>
            <a:off x="1829911" y="1600676"/>
            <a:ext cx="8532178" cy="4607376"/>
            <a:chOff x="2436812" y="2057400"/>
            <a:chExt cx="6896806" cy="37242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6812" y="2057400"/>
              <a:ext cx="6896806" cy="37242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433FD6-7900-4745-8DB0-68E3F6836470}"/>
                </a:ext>
              </a:extLst>
            </p:cNvPr>
            <p:cNvSpPr/>
            <p:nvPr/>
          </p:nvSpPr>
          <p:spPr bwMode="auto">
            <a:xfrm>
              <a:off x="4951412" y="5334000"/>
              <a:ext cx="1981200" cy="381000"/>
            </a:xfrm>
            <a:prstGeom prst="rect">
              <a:avLst/>
            </a:prstGeom>
            <a:solidFill>
              <a:schemeClr val="bg2"/>
            </a:solidFill>
            <a:ln w="190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36C2C425-43DC-4A72-80F4-CFD9D51C9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2212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0FEC155-AFE6-4CAD-9AF6-AC97422739E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02" y="1524496"/>
            <a:ext cx="2505799" cy="229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9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Bent-Up 1">
            <a:extLst>
              <a:ext uri="{FF2B5EF4-FFF2-40B4-BE49-F238E27FC236}">
                <a16:creationId xmlns:a16="http://schemas.microsoft.com/office/drawing/2014/main" id="{C3D0BE05-4FFB-4209-827D-E2E1BC6E5664}"/>
              </a:ext>
            </a:extLst>
          </p:cNvPr>
          <p:cNvSpPr/>
          <p:nvPr/>
        </p:nvSpPr>
        <p:spPr bwMode="auto">
          <a:xfrm rot="5400000">
            <a:off x="5105659" y="1516194"/>
            <a:ext cx="2361585" cy="2056864"/>
          </a:xfrm>
          <a:prstGeom prst="bentUpArrow">
            <a:avLst>
              <a:gd name="adj1" fmla="val 24542"/>
              <a:gd name="adj2" fmla="val 25000"/>
              <a:gd name="adj3" fmla="val 25000"/>
            </a:avLst>
          </a:prstGeom>
          <a:solidFill>
            <a:schemeClr val="accent6"/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B4825EF-12BA-43DB-A69C-7E6654AB3CF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Връщане на стойности в метода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08550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return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47529" y="1121144"/>
            <a:ext cx="10146172" cy="5476208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en-US" sz="3400" dirty="0"/>
              <a:t> </a:t>
            </a:r>
            <a:r>
              <a:rPr lang="bg-BG" sz="3400" dirty="0"/>
              <a:t>незабавно прекратява изпълнението на метода.</a:t>
            </a:r>
            <a:endParaRPr lang="en-US" sz="3400" dirty="0"/>
          </a:p>
          <a:p>
            <a:r>
              <a:rPr lang="bg-BG" sz="3400" dirty="0"/>
              <a:t>Връща се конкретна стойност</a:t>
            </a:r>
            <a:endParaRPr lang="en-US" sz="3400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endParaRPr lang="en-US" sz="3199" dirty="0"/>
          </a:p>
          <a:p>
            <a:r>
              <a:rPr lang="en-US" sz="3400" dirty="0"/>
              <a:t>Void </a:t>
            </a:r>
            <a:r>
              <a:rPr lang="bg-BG" sz="3400" dirty="0"/>
              <a:t>методите</a:t>
            </a:r>
            <a:r>
              <a:rPr lang="en-US" sz="3400" dirty="0"/>
              <a:t> </a:t>
            </a:r>
            <a:r>
              <a:rPr lang="bg-BG" sz="3400" dirty="0"/>
              <a:t>могат да бъдат </a:t>
            </a:r>
            <a:r>
              <a:rPr lang="bg-BG" sz="3400" b="1" dirty="0">
                <a:solidFill>
                  <a:srgbClr val="FFA000"/>
                </a:solidFill>
              </a:rPr>
              <a:t>прекратени</a:t>
            </a:r>
            <a:r>
              <a:rPr lang="en-US" sz="3400" dirty="0"/>
              <a:t> </a:t>
            </a:r>
            <a:r>
              <a:rPr lang="bg-BG" sz="3400" dirty="0"/>
              <a:t>само с ключовата дума </a:t>
            </a:r>
            <a:r>
              <a:rPr lang="en-US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return</a:t>
            </a:r>
            <a:r>
              <a:rPr lang="bg-BG" sz="3400" b="1" dirty="0">
                <a:solidFill>
                  <a:srgbClr val="FFA000"/>
                </a:solidFill>
                <a:latin typeface="Consolas" panose="020B0609020204030204" pitchFamily="49" charset="0"/>
              </a:rPr>
              <a:t> </a:t>
            </a:r>
            <a:r>
              <a:rPr lang="bg-BG" sz="3400" dirty="0"/>
              <a:t>(те не връщат стойност)</a:t>
            </a:r>
            <a:endParaRPr lang="en-US" sz="3400" dirty="0">
              <a:solidFill>
                <a:srgbClr val="FFA000"/>
              </a:solidFill>
            </a:endParaRPr>
          </a:p>
          <a:p>
            <a:pPr lvl="1"/>
            <a:endParaRPr lang="en-US" sz="2399" dirty="0"/>
          </a:p>
          <a:p>
            <a:pPr marL="377774" lvl="1" indent="0">
              <a:buNone/>
            </a:pPr>
            <a:endParaRPr lang="en-US" sz="2399" dirty="0"/>
          </a:p>
          <a:p>
            <a:endParaRPr lang="en-US" sz="31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352759" y="2852937"/>
            <a:ext cx="7084755" cy="2433467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>
                <a:solidFill>
                  <a:srgbClr val="234465"/>
                </a:solidFill>
                <a:effectLst/>
              </a:rPr>
              <a:t>static </a:t>
            </a:r>
            <a:r>
              <a:rPr lang="en-US" sz="2399" dirty="0">
                <a:solidFill>
                  <a:srgbClr val="FFA000"/>
                </a:solidFill>
                <a:effectLst/>
              </a:rPr>
              <a:t>string</a:t>
            </a:r>
            <a:r>
              <a:rPr lang="en-US" sz="2399" dirty="0">
                <a:solidFill>
                  <a:srgbClr val="234465"/>
                </a:solidFill>
                <a:effectLst/>
              </a:rPr>
              <a:t> ReadFullName() 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{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firstName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string lastName = Console.ReadLine();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  </a:t>
            </a:r>
            <a:r>
              <a:rPr lang="en-US" sz="23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399" dirty="0">
                <a:solidFill>
                  <a:srgbClr val="234465"/>
                </a:solidFill>
                <a:effectLst/>
              </a:rPr>
              <a:t> firstName + " " + lastName;</a:t>
            </a:r>
          </a:p>
          <a:p>
            <a:r>
              <a:rPr lang="en-US" sz="2399" dirty="0">
                <a:solidFill>
                  <a:srgbClr val="234465"/>
                </a:solidFill>
                <a:effectLst/>
              </a:rPr>
              <a:t>}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9264370" y="4296660"/>
            <a:ext cx="2232230" cy="914162"/>
          </a:xfrm>
          <a:prstGeom prst="wedgeRoundRectCallout">
            <a:avLst>
              <a:gd name="adj1" fmla="val -73671"/>
              <a:gd name="adj2" fmla="val -112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noProof="1">
                <a:solidFill>
                  <a:srgbClr val="FFFFFF"/>
                </a:solidFill>
              </a:rPr>
              <a:t>Връща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стринг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F461728-8069-4775-A5ED-2DB76FD9F6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45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Употреба на върнатите стойности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Върнатите стойности мога да бъдат</a:t>
            </a:r>
            <a:r>
              <a:rPr lang="en-US" sz="3600" dirty="0"/>
              <a:t>: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Присвоени</a:t>
            </a:r>
            <a:r>
              <a:rPr lang="en-US" sz="3400" dirty="0"/>
              <a:t> </a:t>
            </a:r>
            <a:r>
              <a:rPr lang="bg-BG" sz="3400" dirty="0"/>
              <a:t>на променлива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Използвани</a:t>
            </a:r>
            <a:r>
              <a:rPr lang="en-US" sz="3400" dirty="0"/>
              <a:t> </a:t>
            </a:r>
            <a:r>
              <a:rPr lang="bg-BG" sz="3400" dirty="0"/>
              <a:t>в израз</a:t>
            </a:r>
            <a:r>
              <a:rPr lang="en-US" sz="3400" dirty="0"/>
              <a:t>:</a:t>
            </a:r>
          </a:p>
          <a:p>
            <a:pPr lvl="1">
              <a:lnSpc>
                <a:spcPct val="100000"/>
              </a:lnSpc>
            </a:pP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rgbClr val="FFA000"/>
                </a:solidFill>
              </a:rPr>
              <a:t>Подадени</a:t>
            </a:r>
            <a:r>
              <a:rPr lang="en-US" sz="3400" dirty="0"/>
              <a:t> </a:t>
            </a:r>
            <a:r>
              <a:rPr lang="bg-BG" sz="3400" dirty="0"/>
              <a:t>на друг метод</a:t>
            </a:r>
            <a:r>
              <a:rPr lang="en-US" sz="3400" dirty="0"/>
              <a:t>: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57578" y="2492140"/>
            <a:ext cx="5027890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max = GetMax(5, 10);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57579" y="3789040"/>
            <a:ext cx="9293979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decimal total = GetPrice() * quantity * 1.20m;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57578" y="5157192"/>
            <a:ext cx="8108574" cy="64882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799" dirty="0">
                <a:solidFill>
                  <a:srgbClr val="234465"/>
                </a:solidFill>
                <a:effectLst/>
              </a:rPr>
              <a:t>int age = int.Parse(Console.ReadLine());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EBA0207-E7DB-4541-A9EC-B129A0DF315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31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метод, който връща </a:t>
            </a:r>
            <a:r>
              <a:rPr lang="bg-BG" b="1" dirty="0">
                <a:solidFill>
                  <a:schemeClr val="bg1"/>
                </a:solidFill>
              </a:rPr>
              <a:t>лицето на правоъгълник </a:t>
            </a:r>
            <a:r>
              <a:rPr lang="bg-BG" dirty="0"/>
              <a:t>при зададени </a:t>
            </a:r>
            <a:r>
              <a:rPr lang="bg-BG" b="1" dirty="0">
                <a:solidFill>
                  <a:schemeClr val="bg1"/>
                </a:solidFill>
              </a:rPr>
              <a:t>дължина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ширина.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Лице на правоъгълник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825" y="2774651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180" y="3051296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12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824" y="4323685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3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3796411" y="4624719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180" y="4525234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50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3796411" y="3184553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3377B-FEF0-41C6-9289-6CA4FE3C8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899" y="2885348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4ADDD8-96C5-490F-AEA8-B0B1D4893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55" y="3161993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48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89EC55-6884-4991-AB07-0D82EB86B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898" y="4434382"/>
            <a:ext cx="672032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9" name="Right Arrow 14">
            <a:extLst>
              <a:ext uri="{FF2B5EF4-FFF2-40B4-BE49-F238E27FC236}">
                <a16:creationId xmlns:a16="http://schemas.microsoft.com/office/drawing/2014/main" id="{37577219-85D8-42A5-99C1-932A8F5C8105}"/>
              </a:ext>
            </a:extLst>
          </p:cNvPr>
          <p:cNvSpPr/>
          <p:nvPr/>
        </p:nvSpPr>
        <p:spPr>
          <a:xfrm flipV="1">
            <a:off x="7615485" y="4735416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BB558D-FBA1-44A9-86FC-F21D1813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2255" y="4635931"/>
            <a:ext cx="1246256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56</a:t>
            </a:r>
          </a:p>
        </p:txBody>
      </p:sp>
      <p:sp>
        <p:nvSpPr>
          <p:cNvPr id="21" name="Right Arrow 14">
            <a:extLst>
              <a:ext uri="{FF2B5EF4-FFF2-40B4-BE49-F238E27FC236}">
                <a16:creationId xmlns:a16="http://schemas.microsoft.com/office/drawing/2014/main" id="{114A43CB-7D0B-4CF3-95EC-B9F049308488}"/>
              </a:ext>
            </a:extLst>
          </p:cNvPr>
          <p:cNvSpPr/>
          <p:nvPr/>
        </p:nvSpPr>
        <p:spPr>
          <a:xfrm flipV="1">
            <a:off x="7615485" y="3295251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34F9B0CD-FE70-44D1-A0D1-28BA337BD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20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763AF7-04B0-4963-AC43-8DD099DC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Лице на правоъгълник</a:t>
            </a:r>
            <a:endParaRPr lang="en-GB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DF99960-AAFD-4976-BF16-7EC1BDAEC910}"/>
              </a:ext>
            </a:extLst>
          </p:cNvPr>
          <p:cNvSpPr txBox="1">
            <a:spLocks/>
          </p:cNvSpPr>
          <p:nvPr/>
        </p:nvSpPr>
        <p:spPr>
          <a:xfrm>
            <a:off x="458669" y="4365105"/>
            <a:ext cx="11046123" cy="173807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bg1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width * height;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9B1CC1-C2FE-48B1-A5C6-A33F2F7CBA29}"/>
              </a:ext>
            </a:extLst>
          </p:cNvPr>
          <p:cNvSpPr txBox="1">
            <a:spLocks/>
          </p:cNvSpPr>
          <p:nvPr/>
        </p:nvSpPr>
        <p:spPr>
          <a:xfrm>
            <a:off x="472790" y="1295956"/>
            <a:ext cx="11032003" cy="287808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static void Main()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width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height = double.Parse(Console.ReadLine());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  double area = </a:t>
            </a:r>
            <a:r>
              <a:rPr lang="en-US" sz="2599" dirty="0">
                <a:solidFill>
                  <a:schemeClr val="bg1"/>
                </a:solidFill>
                <a:effectLst/>
              </a:rPr>
              <a:t>CalcRectangleArea</a:t>
            </a:r>
            <a:r>
              <a:rPr lang="en-US" sz="2599" dirty="0">
                <a:solidFill>
                  <a:schemeClr val="tx1"/>
                </a:solidFill>
                <a:effectLst/>
              </a:rPr>
              <a:t>(</a:t>
            </a:r>
            <a:r>
              <a:rPr lang="en-US" sz="2599" dirty="0">
                <a:solidFill>
                  <a:schemeClr val="bg1"/>
                </a:solidFill>
                <a:effectLst/>
              </a:rPr>
              <a:t>width</a:t>
            </a:r>
            <a:r>
              <a:rPr lang="en-US" sz="2599" dirty="0">
                <a:solidFill>
                  <a:schemeClr val="tx1"/>
                </a:solidFill>
                <a:effectLst/>
              </a:rPr>
              <a:t>,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bg1"/>
                </a:solidFill>
                <a:effectLst/>
              </a:rPr>
              <a:t>height</a:t>
            </a:r>
            <a:r>
              <a:rPr lang="en-US" sz="2599" dirty="0">
                <a:solidFill>
                  <a:schemeClr val="tx1"/>
                </a:solidFill>
                <a:effectLst/>
              </a:rPr>
              <a:t>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chemeClr val="tx1"/>
                </a:solidFill>
                <a:effectLst/>
              </a:rPr>
              <a:t>Console.WriteLine(area);</a:t>
            </a:r>
          </a:p>
          <a:p>
            <a:pPr>
              <a:lnSpc>
                <a:spcPct val="95000"/>
              </a:lnSpc>
            </a:pPr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780E27-A08B-4D51-A09F-F4DE01B3652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https://judge.softuni.bg/Contests/Practice/Index/3160#4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F9F5333-08A4-45D2-A6B7-2F69B8704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90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метод, който получава </a:t>
            </a:r>
            <a:r>
              <a:rPr lang="bg-BG" b="1" dirty="0">
                <a:solidFill>
                  <a:schemeClr val="bg1"/>
                </a:solidFill>
              </a:rPr>
              <a:t>стринг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цяло число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dirty="0"/>
              <a:t>, което означава броя повторения.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Методът трябва да връща </a:t>
            </a:r>
            <a:r>
              <a:rPr lang="bg-BG" b="1" dirty="0">
                <a:solidFill>
                  <a:schemeClr val="bg1"/>
                </a:solidFill>
              </a:rPr>
              <a:t>нов стринг</a:t>
            </a:r>
            <a:r>
              <a:rPr lang="en-US" dirty="0"/>
              <a:t>, </a:t>
            </a:r>
            <a:r>
              <a:rPr lang="bg-BG" dirty="0"/>
              <a:t>който представлява </a:t>
            </a:r>
            <a:r>
              <a:rPr lang="bg-BG" b="1" dirty="0">
                <a:solidFill>
                  <a:schemeClr val="bg1"/>
                </a:solidFill>
              </a:rPr>
              <a:t>въведения стринг</a:t>
            </a:r>
            <a:r>
              <a:rPr lang="en-US" dirty="0"/>
              <a:t>, </a:t>
            </a:r>
            <a:r>
              <a:rPr lang="bg-BG" dirty="0"/>
              <a:t>повторен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  <a:r>
              <a:rPr lang="bg-BG" b="1" dirty="0">
                <a:solidFill>
                  <a:schemeClr val="bg1"/>
                </a:solidFill>
              </a:rPr>
              <a:t>пъти.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</a:t>
            </a:r>
            <a:r>
              <a:rPr lang="en-US" dirty="0"/>
              <a:t> </a:t>
            </a:r>
            <a:r>
              <a:rPr lang="bg-BG" dirty="0"/>
              <a:t>Повторение на стринг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E948D6-42C3-4447-8FC2-55BCA52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000" y="3884837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abc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362A31-5F40-431D-B4B7-51175EEE5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88" y="4161482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3199" b="1" noProof="1">
                <a:latin typeface="Consolas" panose="020B0609020204030204" pitchFamily="49" charset="0"/>
              </a:rPr>
              <a:t>abcabcabc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F4524D-D92D-4B11-9E95-3DF692E09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99" y="5433872"/>
            <a:ext cx="1559764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8" name="Right Arrow 14">
            <a:extLst>
              <a:ext uri="{FF2B5EF4-FFF2-40B4-BE49-F238E27FC236}">
                <a16:creationId xmlns:a16="http://schemas.microsoft.com/office/drawing/2014/main" id="{78273AC2-D375-47B5-88FD-7988BC3E468D}"/>
              </a:ext>
            </a:extLst>
          </p:cNvPr>
          <p:cNvSpPr/>
          <p:nvPr/>
        </p:nvSpPr>
        <p:spPr>
          <a:xfrm flipV="1">
            <a:off x="4791318" y="5734906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66E673-B46E-4055-8829-58904C81C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88" y="5635420"/>
            <a:ext cx="292024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anose="020B0609020204030204" pitchFamily="49" charset="0"/>
              </a:rPr>
              <a:t>StringString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634171F-5415-4C3C-B065-E7868E428F3A}"/>
              </a:ext>
            </a:extLst>
          </p:cNvPr>
          <p:cNvSpPr/>
          <p:nvPr/>
        </p:nvSpPr>
        <p:spPr>
          <a:xfrm flipV="1">
            <a:off x="4791318" y="4294740"/>
            <a:ext cx="496215" cy="38564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76EF317-04D5-432B-85BB-938DA25D1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12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Повторение на стринг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FBC3C-9A6F-457B-A21C-0A77B5AC06D9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5B5E1B-06A5-47E0-B361-4A7AF3FB1079}"/>
              </a:ext>
            </a:extLst>
          </p:cNvPr>
          <p:cNvSpPr txBox="1">
            <a:spLocks/>
          </p:cNvSpPr>
          <p:nvPr/>
        </p:nvSpPr>
        <p:spPr>
          <a:xfrm>
            <a:off x="677863" y="1700808"/>
            <a:ext cx="10836275" cy="4095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static void Main()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inputStr = Console.ReadLine();</a:t>
            </a:r>
          </a:p>
          <a:p>
            <a:pPr>
              <a:defRPr/>
            </a:pPr>
            <a:r>
              <a:rPr lang="en-GB" noProof="1"/>
              <a:t>  int count = int.Parse(Console.ReadLine());</a:t>
            </a:r>
          </a:p>
          <a:p>
            <a:pPr>
              <a:defRPr/>
            </a:pPr>
            <a:endParaRPr lang="en-GB" noProof="1"/>
          </a:p>
          <a:p>
            <a:pPr>
              <a:defRPr/>
            </a:pPr>
            <a:r>
              <a:rPr lang="en-GB" noProof="1"/>
              <a:t>  string result =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(inputStr, count);</a:t>
            </a:r>
          </a:p>
          <a:p>
            <a:pPr>
              <a:defRPr/>
            </a:pPr>
            <a:r>
              <a:rPr lang="en-GB" noProof="1"/>
              <a:t>  Console.WriteLine(result);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1C2359-1366-4CA2-AFD6-B7BF3709D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002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GB" dirty="0"/>
              <a:t>: </a:t>
            </a:r>
            <a:r>
              <a:rPr lang="bg-BG" dirty="0"/>
              <a:t>Повторение на стринг </a:t>
            </a:r>
            <a:r>
              <a:rPr lang="en-GB" dirty="0"/>
              <a:t>(2)</a:t>
            </a:r>
            <a:endParaRPr lang="bg-B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https://judge.softuni.bg/Contests/Practice/Index/3160#5</a:t>
            </a:r>
            <a:endParaRPr lang="en-US" sz="1999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E3F306FB-1E41-48BD-88B6-0426865A8EDA}"/>
              </a:ext>
            </a:extLst>
          </p:cNvPr>
          <p:cNvSpPr txBox="1">
            <a:spLocks/>
          </p:cNvSpPr>
          <p:nvPr/>
        </p:nvSpPr>
        <p:spPr>
          <a:xfrm>
            <a:off x="384306" y="1491548"/>
            <a:ext cx="11423388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private static </a:t>
            </a:r>
            <a:r>
              <a:rPr lang="en-GB" noProof="1">
                <a:solidFill>
                  <a:srgbClr val="FFA000"/>
                </a:solidFill>
              </a:rPr>
              <a:t>string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rgbClr val="FFA000"/>
                </a:solidFill>
              </a:rPr>
              <a:t>RepeatString</a:t>
            </a:r>
            <a:r>
              <a:rPr lang="en-GB" noProof="1"/>
              <a:t>(string str,</a:t>
            </a:r>
            <a:r>
              <a:rPr lang="en-GB" noProof="1">
                <a:latin typeface="Calibri"/>
              </a:rPr>
              <a:t> </a:t>
            </a:r>
            <a:r>
              <a:rPr lang="en-GB" noProof="1"/>
              <a:t>int count)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StringBuilder result = new StringBuilder();</a:t>
            </a:r>
          </a:p>
          <a:p>
            <a:pPr>
              <a:defRPr/>
            </a:pPr>
            <a:r>
              <a:rPr lang="en-GB" noProof="1"/>
              <a:t>  for (int i = 0; i &lt; count; i++)</a:t>
            </a:r>
          </a:p>
          <a:p>
            <a:pPr>
              <a:defRPr/>
            </a:pPr>
            <a:r>
              <a:rPr lang="en-GB" noProof="1"/>
              <a:t>  {</a:t>
            </a:r>
          </a:p>
          <a:p>
            <a:pPr>
              <a:defRPr/>
            </a:pPr>
            <a:r>
              <a:rPr lang="en-GB" noProof="1"/>
              <a:t>    result.Append(str);</a:t>
            </a:r>
          </a:p>
          <a:p>
            <a:pPr>
              <a:defRPr/>
            </a:pPr>
            <a:r>
              <a:rPr lang="en-GB" noProof="1"/>
              <a:t>  }</a:t>
            </a:r>
          </a:p>
          <a:p>
            <a:pPr>
              <a:defRPr/>
            </a:pPr>
            <a:r>
              <a:rPr lang="en-GB" noProof="1">
                <a:solidFill>
                  <a:srgbClr val="234465"/>
                </a:solidFill>
              </a:rPr>
              <a:t>  </a:t>
            </a:r>
            <a:r>
              <a:rPr lang="en-GB" noProof="1">
                <a:solidFill>
                  <a:srgbClr val="FFA000"/>
                </a:solidFill>
              </a:rPr>
              <a:t>return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result.ToString();</a:t>
            </a:r>
          </a:p>
          <a:p>
            <a:pPr>
              <a:defRPr/>
            </a:pPr>
            <a:r>
              <a:rPr lang="en-GB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F48F810-77CE-448B-B116-B1BB782396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7219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006592" cy="5199712"/>
          </a:xfrm>
        </p:spPr>
        <p:txBody>
          <a:bodyPr/>
          <a:lstStyle/>
          <a:p>
            <a:r>
              <a:rPr lang="bg-BG" dirty="0"/>
              <a:t>Създайте метод, който изчислява и връща стойността на дадено число (база), повдигнато на определена степен:</a:t>
            </a:r>
            <a:endParaRPr lang="en-US" b="1" dirty="0">
              <a:solidFill>
                <a:srgbClr val="FFA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Степени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15947" y="3140968"/>
            <a:ext cx="9303224" cy="3018090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99" dirty="0">
                <a:solidFill>
                  <a:schemeClr val="tx1"/>
                </a:solidFill>
                <a:effectLst/>
              </a:rPr>
              <a:t>static 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MathPower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(double </a:t>
            </a:r>
            <a:r>
              <a:rPr lang="en-US" sz="2599" dirty="0">
                <a:solidFill>
                  <a:srgbClr val="FFA000"/>
                </a:solidFill>
                <a:effectLst/>
              </a:rPr>
              <a:t>number</a:t>
            </a:r>
            <a:r>
              <a:rPr lang="en-US" sz="2599" dirty="0">
                <a:solidFill>
                  <a:schemeClr val="tx1"/>
                </a:solidFill>
                <a:effectLst/>
              </a:rPr>
              <a:t>, int </a:t>
            </a:r>
            <a:r>
              <a:rPr lang="en-US" sz="2599" dirty="0">
                <a:solidFill>
                  <a:srgbClr val="FFA000"/>
                </a:solidFill>
                <a:effectLst/>
              </a:rPr>
              <a:t>power</a:t>
            </a:r>
            <a:r>
              <a:rPr lang="en-US" sz="2599" dirty="0">
                <a:solidFill>
                  <a:schemeClr val="tx1"/>
                </a:solidFill>
                <a:effectLst/>
              </a:rPr>
              <a:t>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{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double result = 1;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for (int i = 0; i &lt; power; i++)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    result *= number;</a:t>
            </a:r>
          </a:p>
          <a:p>
            <a:r>
              <a:rPr lang="en-US" sz="2599" dirty="0">
                <a:solidFill>
                  <a:srgbClr val="234465"/>
                </a:solidFill>
                <a:effectLst/>
              </a:rPr>
              <a:t>  </a:t>
            </a:r>
            <a:r>
              <a:rPr lang="en-US" sz="2599" dirty="0">
                <a:solidFill>
                  <a:srgbClr val="FFA000"/>
                </a:solidFill>
                <a:effectLst/>
              </a:rPr>
              <a:t>return</a:t>
            </a:r>
            <a:r>
              <a:rPr lang="en-US" sz="2599" dirty="0">
                <a:solidFill>
                  <a:srgbClr val="234465"/>
                </a:solidFill>
                <a:effectLst/>
              </a:rPr>
              <a:t> </a:t>
            </a:r>
            <a:r>
              <a:rPr lang="en-US" sz="2599" dirty="0">
                <a:solidFill>
                  <a:schemeClr val="tx1"/>
                </a:solidFill>
                <a:effectLst/>
              </a:rPr>
              <a:t>result;</a:t>
            </a:r>
          </a:p>
          <a:p>
            <a:r>
              <a:rPr lang="en-US" sz="2599" dirty="0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66853" y="2515437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81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57455" y="246190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3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12"/>
          <p:cNvSpPr/>
          <p:nvPr/>
        </p:nvSpPr>
        <p:spPr>
          <a:xfrm>
            <a:off x="8381406" y="260433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62783" y="2470026"/>
            <a:ext cx="154759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256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525192" y="2439259"/>
            <a:ext cx="154759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2</a:t>
            </a:r>
            <a:r>
              <a:rPr lang="en-GB" sz="3199" b="1" baseline="30000" noProof="1">
                <a:latin typeface="Consolas" pitchFamily="49" charset="0"/>
                <a:cs typeface="Consolas" pitchFamily="49" charset="0"/>
              </a:rPr>
              <a:t>8</a:t>
            </a:r>
            <a:endParaRPr lang="en-US" sz="2799" b="1" noProof="1">
              <a:latin typeface="Consolas" panose="020B0609020204030204" pitchFamily="49" charset="0"/>
            </a:endParaRPr>
          </a:p>
        </p:txBody>
      </p:sp>
      <p:sp>
        <p:nvSpPr>
          <p:cNvPr id="12" name="Right Arrow 12"/>
          <p:cNvSpPr/>
          <p:nvPr/>
        </p:nvSpPr>
        <p:spPr>
          <a:xfrm>
            <a:off x="3277335" y="2581683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DF757A-E04E-40F4-B6B3-6ADB7436067E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тук:</a:t>
            </a:r>
            <a:r>
              <a:rPr lang="en-US" sz="1999" dirty="0"/>
              <a:t> </a:t>
            </a:r>
            <a:r>
              <a:rPr lang="en-US" sz="1999" dirty="0">
                <a:hlinkClick r:id="rId2"/>
              </a:rPr>
              <a:t>https://judge.softuni.bg/Contests/Practice/Index/3160#6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C083841-5AB2-4789-928B-B95538391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172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325" y="1089611"/>
            <a:ext cx="3185715" cy="318571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59C582-EF82-4A94-AAE5-3CA126B775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184000"/>
            <a:ext cx="10961783" cy="768084"/>
          </a:xfrm>
        </p:spPr>
        <p:txBody>
          <a:bodyPr/>
          <a:lstStyle/>
          <a:p>
            <a:r>
              <a:rPr lang="bg-BG" dirty="0"/>
              <a:t>Варианти на методи 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631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метод?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501583" y="1089000"/>
            <a:ext cx="10618861" cy="558344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Именуван блок от код</a:t>
            </a:r>
            <a:r>
              <a:rPr lang="en-US" sz="3200" dirty="0"/>
              <a:t>, </a:t>
            </a:r>
            <a:r>
              <a:rPr lang="bg-BG" sz="3200" dirty="0"/>
              <a:t>който може в определен момент да бъде извикан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Пример за дефиниция на метод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1799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200" dirty="0"/>
              <a:t>Методът може да бъде извикан</a:t>
            </a:r>
            <a:r>
              <a:rPr lang="en-US" sz="3200" dirty="0"/>
              <a:t> </a:t>
            </a:r>
            <a:r>
              <a:rPr lang="bg-BG" sz="3200" dirty="0"/>
              <a:t>няколко пъти поред</a:t>
            </a:r>
            <a:r>
              <a:rPr lang="en-US" sz="3200" dirty="0"/>
              <a:t>: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27009" y="2873296"/>
            <a:ext cx="7237115" cy="2004436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3ABBC"/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void</a:t>
            </a:r>
            <a:r>
              <a:rPr lang="en-US" sz="2799" b="1" noProof="1">
                <a:latin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bg-BG" sz="1799" noProof="1"/>
              <a:t> </a:t>
            </a:r>
            <a:r>
              <a:rPr lang="en-US" sz="2799" b="1" noProof="1">
                <a:latin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Console.WriteLine("Hello World");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8576168" y="2087161"/>
            <a:ext cx="3329133" cy="994234"/>
          </a:xfrm>
          <a:prstGeom prst="wedgeRoundRectCallout">
            <a:avLst>
              <a:gd name="adj1" fmla="val -62108"/>
              <a:gd name="adj2" fmla="val 460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Името на метода е</a:t>
            </a:r>
            <a:r>
              <a:rPr lang="en-US" sz="2799" b="1" dirty="0">
                <a:solidFill>
                  <a:srgbClr val="FFFFFF"/>
                </a:solidFill>
              </a:rPr>
              <a:t> </a:t>
            </a:r>
            <a:r>
              <a:rPr lang="en-US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PrintHelloWorld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227008" y="5763015"/>
            <a:ext cx="7237115" cy="994235"/>
          </a:xfrm>
          <a:prstGeom prst="rect">
            <a:avLst/>
          </a:prstGeom>
          <a:solidFill>
            <a:srgbClr val="ADB4C3">
              <a:alpha val="15000"/>
            </a:srgbClr>
          </a:solidFill>
          <a:ln w="12700">
            <a:solidFill>
              <a:srgbClr val="ADB4C3"/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PrintHelloWorld</a:t>
            </a:r>
            <a:r>
              <a:rPr lang="en-US" sz="2799" b="1" noProof="1">
                <a:solidFill>
                  <a:srgbClr val="234465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9408368" y="3145987"/>
            <a:ext cx="2582632" cy="1907577"/>
          </a:xfrm>
          <a:prstGeom prst="wedgeRoundRectCallout">
            <a:avLst>
              <a:gd name="adj1" fmla="val -40273"/>
              <a:gd name="adj2" fmla="val -250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Тялото на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винаги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се огражда с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 }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03ECBA-EE60-487A-A79E-7B7B1042772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7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0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798684" cy="5199712"/>
          </a:xfrm>
        </p:spPr>
        <p:txBody>
          <a:bodyPr>
            <a:normAutofit/>
          </a:bodyPr>
          <a:lstStyle/>
          <a:p>
            <a:r>
              <a:rPr lang="bg-BG" dirty="0"/>
              <a:t>Комбинацията от </a:t>
            </a:r>
            <a:r>
              <a:rPr lang="bg-BG" b="1" dirty="0">
                <a:solidFill>
                  <a:srgbClr val="FFA000"/>
                </a:solidFill>
              </a:rPr>
              <a:t>името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b="1" dirty="0">
                <a:solidFill>
                  <a:srgbClr val="FFA000"/>
                </a:solidFill>
              </a:rPr>
              <a:t>параметрите</a:t>
            </a:r>
            <a:r>
              <a:rPr lang="en-US" b="1" dirty="0">
                <a:solidFill>
                  <a:srgbClr val="FFA000"/>
                </a:solidFill>
              </a:rPr>
              <a:t> </a:t>
            </a:r>
            <a:r>
              <a:rPr lang="bg-BG" dirty="0"/>
              <a:t>на метода</a:t>
            </a:r>
            <a:r>
              <a:rPr lang="en-US" dirty="0"/>
              <a:t> </a:t>
            </a:r>
            <a:r>
              <a:rPr lang="bg-BG" dirty="0"/>
              <a:t>се нарича </a:t>
            </a:r>
            <a:r>
              <a:rPr lang="bg-BG" b="1" dirty="0">
                <a:solidFill>
                  <a:srgbClr val="FFA000"/>
                </a:solidFill>
              </a:rPr>
              <a:t>сигнатура</a:t>
            </a:r>
            <a:r>
              <a:rPr lang="bg-BG" dirty="0"/>
              <a:t>.</a:t>
            </a:r>
            <a:endParaRPr lang="en-US" b="1" dirty="0">
              <a:solidFill>
                <a:srgbClr val="FFA000"/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Сигнатурата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различава</a:t>
            </a:r>
            <a:r>
              <a:rPr lang="en-US" dirty="0"/>
              <a:t> </a:t>
            </a:r>
            <a:r>
              <a:rPr lang="bg-BG" dirty="0"/>
              <a:t>методи с еднакви имена</a:t>
            </a:r>
            <a:endParaRPr lang="en-US" dirty="0"/>
          </a:p>
          <a:p>
            <a:r>
              <a:rPr lang="bg-BG" dirty="0"/>
              <a:t>Когато методи с </a:t>
            </a:r>
            <a:r>
              <a:rPr lang="bg-BG" b="1" dirty="0">
                <a:solidFill>
                  <a:srgbClr val="FFA000"/>
                </a:solidFill>
              </a:rPr>
              <a:t>еднакви имена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/>
              <a:t>имат</a:t>
            </a:r>
            <a:r>
              <a:rPr lang="en-US" dirty="0"/>
              <a:t> </a:t>
            </a:r>
            <a:r>
              <a:rPr lang="bg-BG" b="1" dirty="0">
                <a:solidFill>
                  <a:srgbClr val="FFA000"/>
                </a:solidFill>
              </a:rPr>
              <a:t>различна сигнатура</a:t>
            </a:r>
            <a:r>
              <a:rPr lang="en-US" dirty="0"/>
              <a:t>,</a:t>
            </a:r>
            <a:br>
              <a:rPr lang="en-US" dirty="0"/>
            </a:br>
            <a:r>
              <a:rPr lang="bg-BG" dirty="0"/>
              <a:t>методът се нарича </a:t>
            </a:r>
            <a:r>
              <a:rPr lang="en-US" dirty="0"/>
              <a:t>"</a:t>
            </a:r>
            <a:r>
              <a:rPr lang="en-US" b="1" dirty="0">
                <a:solidFill>
                  <a:srgbClr val="FFA000"/>
                </a:solidFill>
              </a:rPr>
              <a:t>overloading</a:t>
            </a:r>
            <a:r>
              <a:rPr lang="en-US" dirty="0"/>
              <a:t>“</a:t>
            </a:r>
            <a:r>
              <a:rPr lang="bg-BG" dirty="0"/>
              <a:t>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0" y="2492897"/>
            <a:ext cx="5859538" cy="1745389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71981" bIns="7198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 на метод</a:t>
            </a:r>
            <a:endParaRPr lang="en-US" dirty="0"/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6857804" y="1988840"/>
            <a:ext cx="1910563" cy="990342"/>
          </a:xfrm>
          <a:prstGeom prst="wedgeRoundRectCallout">
            <a:avLst>
              <a:gd name="adj1" fmla="val -72875"/>
              <a:gd name="adj2" fmla="val 367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Сигнатура</a:t>
            </a:r>
            <a:endParaRPr lang="bg-BG" sz="2799" b="1" dirty="0">
              <a:solidFill>
                <a:srgbClr val="FFFFFF"/>
              </a:solidFill>
            </a:endParaRP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96E2B0-E89A-4351-B310-A7F4C7EAE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243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7735" y="4334105"/>
            <a:ext cx="7465655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 + ' ' + 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51960" y="1893403"/>
            <a:ext cx="533261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 number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Console.WriteLine(number);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57735" y="1893403"/>
            <a:ext cx="5323821" cy="156925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Варианти на методи (</a:t>
            </a:r>
            <a:r>
              <a:rPr lang="en-GB" dirty="0"/>
              <a:t>Overloading Methods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8921904" y="4372654"/>
            <a:ext cx="3198540" cy="1737422"/>
          </a:xfrm>
          <a:prstGeom prst="wedgeRoundRectCallout">
            <a:avLst>
              <a:gd name="adj1" fmla="val -72765"/>
              <a:gd name="adj2" fmla="val -39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Различни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сигнатури</a:t>
            </a:r>
          </a:p>
          <a:p>
            <a:pPr algn="ctr"/>
            <a:r>
              <a:rPr lang="bg-BG" sz="3200" b="1" dirty="0">
                <a:solidFill>
                  <a:srgbClr val="FFFFFF"/>
                </a:solidFill>
              </a:rPr>
              <a:t>на един метод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29E05AE-C010-43F8-A498-2CCB9EF47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661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Типът на върнатата от метода стойност </a:t>
            </a:r>
            <a:r>
              <a:rPr lang="bg-BG" sz="3600" b="1" dirty="0">
                <a:solidFill>
                  <a:schemeClr val="bg1"/>
                </a:solidFill>
              </a:rPr>
              <a:t>не е част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от неговата сигнатура</a:t>
            </a:r>
            <a:endParaRPr lang="en-US" sz="3600" dirty="0"/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2399"/>
              </a:spcBef>
            </a:pPr>
            <a:r>
              <a:rPr lang="bg-BG" sz="3600" dirty="0"/>
              <a:t>Как може компилаторът да знае </a:t>
            </a:r>
            <a:r>
              <a:rPr lang="bg-BG" sz="3600" b="1" dirty="0">
                <a:solidFill>
                  <a:schemeClr val="bg1"/>
                </a:solidFill>
              </a:rPr>
              <a:t>кой метод да извика</a:t>
            </a:r>
            <a:r>
              <a:rPr lang="en-US" sz="3600" dirty="0"/>
              <a:t>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Сигнатура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тип на върнатата стойност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2254" y="2484000"/>
            <a:ext cx="6984623" cy="350865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 text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text;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3"/>
          <p:cNvSpPr>
            <a:spLocks noChangeArrowheads="1"/>
          </p:cNvSpPr>
          <p:nvPr/>
        </p:nvSpPr>
        <p:spPr bwMode="auto">
          <a:xfrm>
            <a:off x="7867435" y="2838887"/>
            <a:ext cx="3158777" cy="1121621"/>
          </a:xfrm>
          <a:prstGeom prst="wedgeRoundRectCallout">
            <a:avLst>
              <a:gd name="adj1" fmla="val -66280"/>
              <a:gd name="adj2" fmla="val -43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Грешка при компилация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894CEE3-E531-495D-BBF5-A65783425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331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953299" y="1219778"/>
            <a:ext cx="2361585" cy="2666304"/>
            <a:chOff x="4895909" y="1295400"/>
            <a:chExt cx="2320805" cy="26669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C40DD57-55C5-4E9D-B639-322E766BF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5909" y="1308891"/>
              <a:ext cx="2320805" cy="265350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A311FA-ADE2-4604-864A-526BE1F0434A}"/>
                </a:ext>
              </a:extLst>
            </p:cNvPr>
            <p:cNvSpPr txBox="1"/>
            <p:nvPr/>
          </p:nvSpPr>
          <p:spPr>
            <a:xfrm flipH="1">
              <a:off x="5027612" y="1295400"/>
              <a:ext cx="2057400" cy="25642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dirty="0">
                  <a:solidFill>
                    <a:schemeClr val="bg2"/>
                  </a:solidFill>
                </a:rPr>
                <a:t>0 0 1 0 0       0 1 0 1 0     1 0 0 1 0 1 0 0 1 0 0 0 1 0 1 0 0 1 0 0 1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A92DDF0B-DB2C-4B3C-BED2-31E6E118A4C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Ред на изпълнение в програмата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3431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9912" y="4722910"/>
            <a:ext cx="9479818" cy="2139823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PrintLogo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Console.WriteLine("Company Logo");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Console.WriteLine("http://www.companywebsite.com");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912" y="2229385"/>
            <a:ext cx="9479818" cy="248726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Console.WriteLine("before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PrintLogo()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Console.WriteLine("after method executes");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90029" y="1134000"/>
            <a:ext cx="11811941" cy="822644"/>
          </a:xfrm>
        </p:spPr>
        <p:txBody>
          <a:bodyPr>
            <a:noAutofit/>
          </a:bodyPr>
          <a:lstStyle/>
          <a:p>
            <a:r>
              <a:rPr lang="bg-BG" sz="3000" dirty="0"/>
              <a:t>Програмата </a:t>
            </a:r>
            <a:r>
              <a:rPr lang="bg-BG" sz="3000" b="1" dirty="0">
                <a:solidFill>
                  <a:schemeClr val="bg1"/>
                </a:solidFill>
              </a:rPr>
              <a:t>продължава</a:t>
            </a:r>
            <a:r>
              <a:rPr lang="en-US" sz="3000" dirty="0"/>
              <a:t> </a:t>
            </a:r>
            <a:r>
              <a:rPr lang="bg-BG" sz="3000" dirty="0"/>
              <a:t>след като </a:t>
            </a:r>
            <a:r>
              <a:rPr lang="bg-BG" sz="3000" b="1" dirty="0">
                <a:solidFill>
                  <a:schemeClr val="bg1"/>
                </a:solidFill>
              </a:rPr>
              <a:t>изпълнението на метода приключи</a:t>
            </a:r>
            <a:r>
              <a:rPr lang="en-US" sz="3000" dirty="0"/>
              <a:t>: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програмата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32BE654-20BD-48FF-A496-028EAE7C99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695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Създайте програма, която </a:t>
            </a:r>
            <a:r>
              <a:rPr lang="bg-BG" sz="3200" b="1" dirty="0">
                <a:solidFill>
                  <a:srgbClr val="FFA000"/>
                </a:solidFill>
              </a:rPr>
              <a:t>умножава сумата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rgbClr val="FFA000"/>
                </a:solidFill>
              </a:rPr>
              <a:t>всички четни цифри </a:t>
            </a:r>
            <a:r>
              <a:rPr lang="bg-BG" sz="3200" dirty="0"/>
              <a:t>от дадено число по </a:t>
            </a:r>
            <a:r>
              <a:rPr lang="bg-BG" sz="3200" b="1" dirty="0">
                <a:solidFill>
                  <a:srgbClr val="FFA000"/>
                </a:solidFill>
              </a:rPr>
              <a:t>сумата </a:t>
            </a:r>
            <a:r>
              <a:rPr lang="bg-BG" sz="3200" dirty="0"/>
              <a:t>на</a:t>
            </a:r>
            <a:r>
              <a:rPr lang="bg-BG" sz="3200" b="1" dirty="0">
                <a:solidFill>
                  <a:srgbClr val="FFA000"/>
                </a:solidFill>
              </a:rPr>
              <a:t> всички нечетни цифри </a:t>
            </a:r>
            <a:r>
              <a:rPr lang="bg-BG" sz="3200" dirty="0"/>
              <a:t>от същото число</a:t>
            </a:r>
            <a:r>
              <a:rPr lang="en-US" sz="3200" dirty="0"/>
              <a:t>:</a:t>
            </a:r>
          </a:p>
          <a:p>
            <a:pPr marL="895350" lvl="2" indent="0">
              <a:buNone/>
            </a:pPr>
            <a:endParaRPr lang="en-US" sz="3200" dirty="0"/>
          </a:p>
          <a:p>
            <a:pPr lvl="2"/>
            <a:endParaRPr lang="en-US" sz="3200" dirty="0"/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GetSumOfEvenDigits()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GetSumOfOddDigits()</a:t>
            </a:r>
          </a:p>
          <a:p>
            <a:pPr lvl="1"/>
            <a:r>
              <a:rPr lang="bg-BG" sz="3200" dirty="0"/>
              <a:t>Създайте метод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GetMultipleOfEvensAndOdds()</a:t>
            </a:r>
          </a:p>
          <a:p>
            <a:pPr lvl="1"/>
            <a:r>
              <a:rPr lang="bg-BG" sz="3200" noProof="1"/>
              <a:t>Можете да ползвате </a:t>
            </a:r>
            <a:r>
              <a:rPr lang="en-US" sz="3200" b="1" noProof="1">
                <a:solidFill>
                  <a:srgbClr val="FFA000"/>
                </a:solidFill>
                <a:latin typeface="Consolas" panose="020B0609020204030204" pitchFamily="49" charset="0"/>
              </a:rPr>
              <a:t>Math.Abs()</a:t>
            </a:r>
            <a:r>
              <a:rPr lang="en-US" sz="3200" dirty="0">
                <a:solidFill>
                  <a:srgbClr val="FFA000"/>
                </a:solidFill>
              </a:rPr>
              <a:t> </a:t>
            </a:r>
            <a:r>
              <a:rPr lang="bg-BG" sz="3200" dirty="0"/>
              <a:t>за отрицателни числа</a:t>
            </a:r>
            <a:endParaRPr lang="en-US" sz="32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Задача</a:t>
            </a:r>
            <a:r>
              <a:rPr lang="en-US" sz="3200" dirty="0"/>
              <a:t>: </a:t>
            </a:r>
            <a:r>
              <a:rPr lang="bg-BG" sz="3200" dirty="0"/>
              <a:t>Произведение от четни и нечетни цифри</a:t>
            </a:r>
            <a:endParaRPr lang="en-US" sz="32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95683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Evens: 2 4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Odds: 1 3 5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14384" y="3061343"/>
            <a:ext cx="138575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-12345</a:t>
            </a:r>
          </a:p>
        </p:txBody>
      </p:sp>
      <p:sp>
        <p:nvSpPr>
          <p:cNvPr id="8" name="Right Arrow 12"/>
          <p:cNvSpPr/>
          <p:nvPr/>
        </p:nvSpPr>
        <p:spPr>
          <a:xfrm>
            <a:off x="3532078" y="3158611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086000" y="2799000"/>
            <a:ext cx="2353781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Even sum: 6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Odd sum: 9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2"/>
          <p:cNvSpPr/>
          <p:nvPr/>
        </p:nvSpPr>
        <p:spPr>
          <a:xfrm>
            <a:off x="6555243" y="3156812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ight Arrow 12"/>
          <p:cNvSpPr/>
          <p:nvPr/>
        </p:nvSpPr>
        <p:spPr>
          <a:xfrm>
            <a:off x="9575995" y="3132435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0169292" y="3061343"/>
            <a:ext cx="63654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anose="020B0609020204030204" pitchFamily="49" charset="0"/>
              </a:rPr>
              <a:t>54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7D65487A-003F-4D32-BA68-FDC426E177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9549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000" y="96103"/>
            <a:ext cx="9955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Решение</a:t>
            </a:r>
            <a:r>
              <a:rPr lang="en-GB" sz="3200" dirty="0"/>
              <a:t>: </a:t>
            </a:r>
            <a:r>
              <a:rPr lang="bg-BG" sz="3200" dirty="0"/>
              <a:t>Произведение от четни и нечетни цифри </a:t>
            </a:r>
            <a:r>
              <a:rPr lang="en-US" sz="3200" dirty="0"/>
              <a:t>(1)</a:t>
            </a:r>
            <a:endParaRPr lang="bg-B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81328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60258DC-2CBB-4054-A374-29844AA060B2}"/>
              </a:ext>
            </a:extLst>
          </p:cNvPr>
          <p:cNvSpPr txBox="1">
            <a:spLocks/>
          </p:cNvSpPr>
          <p:nvPr/>
        </p:nvSpPr>
        <p:spPr>
          <a:xfrm>
            <a:off x="498131" y="1249657"/>
            <a:ext cx="11195738" cy="507091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400" noProof="1"/>
              <a:t>static int </a:t>
            </a:r>
            <a:r>
              <a:rPr lang="en-GB" sz="2400" noProof="1">
                <a:solidFill>
                  <a:srgbClr val="FFA000"/>
                </a:solidFill>
              </a:rPr>
              <a:t>GetSumOfEvenDigits</a:t>
            </a:r>
            <a:r>
              <a:rPr lang="en-GB" sz="2400" noProof="1"/>
              <a:t>(int number)</a:t>
            </a:r>
          </a:p>
          <a:p>
            <a:pPr>
              <a:defRPr/>
            </a:pPr>
            <a:r>
              <a:rPr lang="en-GB" sz="2400" noProof="1"/>
              <a:t>{</a:t>
            </a:r>
          </a:p>
          <a:p>
            <a:pPr>
              <a:defRPr/>
            </a:pPr>
            <a:r>
              <a:rPr lang="en-GB" sz="2400" noProof="1"/>
              <a:t>  int evenSum = 0;</a:t>
            </a:r>
          </a:p>
          <a:p>
            <a:pPr>
              <a:defRPr/>
            </a:pPr>
            <a:r>
              <a:rPr lang="en-GB" sz="2400" noProof="1"/>
              <a:t>  while (number &gt;= 1)</a:t>
            </a:r>
          </a:p>
          <a:p>
            <a:pPr>
              <a:defRPr/>
            </a:pPr>
            <a:r>
              <a:rPr lang="en-GB" sz="2400" noProof="1"/>
              <a:t>  {</a:t>
            </a:r>
          </a:p>
          <a:p>
            <a:pPr>
              <a:defRPr/>
            </a:pPr>
            <a:r>
              <a:rPr lang="en-GB" sz="2400" noProof="1"/>
              <a:t>    int digit = number % 10;</a:t>
            </a:r>
          </a:p>
          <a:p>
            <a:pPr>
              <a:defRPr/>
            </a:pPr>
            <a:r>
              <a:rPr lang="en-GB" sz="2400" noProof="1"/>
              <a:t>    if (digit % 2 == 0)</a:t>
            </a:r>
          </a:p>
          <a:p>
            <a:pPr>
              <a:defRPr/>
            </a:pPr>
            <a:r>
              <a:rPr lang="en-GB" sz="2400" noProof="1"/>
              <a:t>      evenSum += digit;</a:t>
            </a:r>
          </a:p>
          <a:p>
            <a:pPr>
              <a:defRPr/>
            </a:pPr>
            <a:r>
              <a:rPr lang="en-GB" sz="2400" noProof="1"/>
              <a:t>    number /= 10;</a:t>
            </a:r>
          </a:p>
          <a:p>
            <a:pPr>
              <a:defRPr/>
            </a:pPr>
            <a:r>
              <a:rPr lang="en-GB" sz="2400" noProof="1"/>
              <a:t>  }</a:t>
            </a:r>
          </a:p>
          <a:p>
            <a:pPr>
              <a:defRPr/>
            </a:pPr>
            <a:r>
              <a:rPr lang="en-GB" sz="2400" noProof="1"/>
              <a:t>  return evenSum;</a:t>
            </a:r>
          </a:p>
          <a:p>
            <a:pPr>
              <a:defRPr/>
            </a:pPr>
            <a:r>
              <a:rPr lang="en-GB" sz="2400" noProof="1"/>
              <a:t>}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BFFECD2-FA81-4244-8CA7-09551EA870F5}"/>
              </a:ext>
            </a:extLst>
          </p:cNvPr>
          <p:cNvSpPr txBox="1">
            <a:spLocks/>
          </p:cNvSpPr>
          <p:nvPr/>
        </p:nvSpPr>
        <p:spPr>
          <a:xfrm>
            <a:off x="5168869" y="4633403"/>
            <a:ext cx="6525000" cy="168716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200" dirty="0"/>
              <a:t>static int </a:t>
            </a:r>
            <a:r>
              <a:rPr lang="en-GB" sz="2200" dirty="0" err="1">
                <a:solidFill>
                  <a:srgbClr val="FFA000"/>
                </a:solidFill>
              </a:rPr>
              <a:t>GetSumOfOddDigits</a:t>
            </a:r>
            <a:r>
              <a:rPr lang="en-GB" sz="2200" dirty="0"/>
              <a:t>(int number)</a:t>
            </a:r>
          </a:p>
          <a:p>
            <a:pPr>
              <a:defRPr/>
            </a:pPr>
            <a:r>
              <a:rPr lang="en-GB" sz="2200" dirty="0"/>
              <a:t>{</a:t>
            </a:r>
          </a:p>
          <a:p>
            <a:pPr>
              <a:defRPr/>
            </a:pPr>
            <a:r>
              <a:rPr lang="en-GB" sz="2200" dirty="0">
                <a:solidFill>
                  <a:srgbClr val="234465"/>
                </a:solidFill>
              </a:rPr>
              <a:t>   </a:t>
            </a:r>
            <a:r>
              <a:rPr lang="en-GB" sz="2200" dirty="0">
                <a:solidFill>
                  <a:srgbClr val="00B050">
                    <a:lumMod val="75000"/>
                  </a:srgbClr>
                </a:solidFill>
              </a:rPr>
              <a:t>// Use the same logic …</a:t>
            </a:r>
          </a:p>
          <a:p>
            <a:pPr>
              <a:defRPr/>
            </a:pPr>
            <a:r>
              <a:rPr lang="en-GB" sz="2200" dirty="0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7324BC-D703-4C3B-94D7-21988717B4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005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3200" dirty="0"/>
              <a:t>Решение</a:t>
            </a:r>
            <a:r>
              <a:rPr lang="en-GB" sz="3200" dirty="0"/>
              <a:t>: </a:t>
            </a:r>
            <a:r>
              <a:rPr lang="bg-BG" sz="3200" dirty="0"/>
              <a:t>Произведение от четни и нечетни цифри </a:t>
            </a:r>
            <a:r>
              <a:rPr lang="en-US" sz="3200" dirty="0"/>
              <a:t>(2)</a:t>
            </a:r>
            <a:endParaRPr lang="bg-BG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A719A5-3E09-4063-AEF5-D2A315964F3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https://judge.softuni.bg/Contests/Practice/Index/3160#8</a:t>
            </a:r>
            <a:endParaRPr lang="en-US" sz="1999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1573FE99-83DF-4287-8420-4D89189F4233}"/>
              </a:ext>
            </a:extLst>
          </p:cNvPr>
          <p:cNvSpPr txBox="1">
            <a:spLocks/>
          </p:cNvSpPr>
          <p:nvPr/>
        </p:nvSpPr>
        <p:spPr>
          <a:xfrm>
            <a:off x="2369021" y="3789041"/>
            <a:ext cx="7453958" cy="2372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noProof="1"/>
              <a:t>static void Main(string[] args)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{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 = int.Parse(Console.ReadLine());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number = Math.Abs(num);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int result = </a:t>
            </a:r>
            <a:r>
              <a:rPr lang="en-US" sz="2000" noProof="1">
                <a:solidFill>
                  <a:schemeClr val="bg1"/>
                </a:solidFill>
              </a:rPr>
              <a:t>GetMultipledEvensAndOdds</a:t>
            </a:r>
            <a:r>
              <a:rPr lang="en-US" sz="2000" noProof="1"/>
              <a:t>(number);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  Console.WriteLine(result);</a:t>
            </a:r>
          </a:p>
          <a:p>
            <a:pPr>
              <a:lnSpc>
                <a:spcPct val="100000"/>
              </a:lnSpc>
            </a:pPr>
            <a:r>
              <a:rPr lang="en-US" sz="2000" noProof="1"/>
              <a:t>}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6F96E675-C01D-45FF-BF68-E977BFAC4FDA}"/>
              </a:ext>
            </a:extLst>
          </p:cNvPr>
          <p:cNvSpPr txBox="1">
            <a:spLocks/>
          </p:cNvSpPr>
          <p:nvPr/>
        </p:nvSpPr>
        <p:spPr>
          <a:xfrm>
            <a:off x="2369638" y="1272480"/>
            <a:ext cx="7455900" cy="237254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000" noProof="1"/>
              <a:t>static int </a:t>
            </a:r>
            <a:r>
              <a:rPr lang="en-GB" sz="2000" noProof="1">
                <a:solidFill>
                  <a:srgbClr val="FFA000"/>
                </a:solidFill>
              </a:rPr>
              <a:t>GetMultipledEvensAndOdds</a:t>
            </a:r>
            <a:r>
              <a:rPr lang="en-GB" sz="2000" noProof="1"/>
              <a:t>(int number)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evenSum = </a:t>
            </a:r>
            <a:r>
              <a:rPr lang="en-GB" sz="2000" noProof="1">
                <a:solidFill>
                  <a:srgbClr val="FFA000"/>
                </a:solidFill>
              </a:rPr>
              <a:t>GetSumOfEvenDigits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oddSum = </a:t>
            </a:r>
            <a:r>
              <a:rPr lang="en-GB" sz="2000" noProof="1">
                <a:solidFill>
                  <a:srgbClr val="FFA000"/>
                </a:solidFill>
              </a:rPr>
              <a:t>GetSumOfOddDigits</a:t>
            </a:r>
            <a:r>
              <a:rPr lang="en-GB" sz="2000" noProof="1"/>
              <a:t>(number);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int result = evenSum * oddSum;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  return result;</a:t>
            </a:r>
          </a:p>
          <a:p>
            <a:pPr>
              <a:lnSpc>
                <a:spcPct val="100000"/>
              </a:lnSpc>
              <a:defRPr/>
            </a:pPr>
            <a:r>
              <a:rPr lang="en-GB" sz="20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8E1976A-2B6A-47AE-BEAF-BF3105D56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429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218" y="1067417"/>
            <a:ext cx="3336056" cy="3336056"/>
          </a:xfrm>
          <a:prstGeom prst="rect">
            <a:avLst/>
          </a:prstGeom>
          <a:effectLst>
            <a:softEdge rad="4318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B29059-F7CF-4B7F-A6D2-945C8605480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Именуване на методи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058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3000" dirty="0"/>
              <a:t>Задавайте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смислени</a:t>
            </a:r>
            <a:r>
              <a:rPr lang="en-US" sz="3000" dirty="0"/>
              <a:t> </a:t>
            </a:r>
            <a:r>
              <a:rPr lang="bg-BG" sz="3000" dirty="0"/>
              <a:t>имена на методи -</a:t>
            </a:r>
            <a:r>
              <a:rPr lang="en-US" sz="3000" dirty="0"/>
              <a:t> </a:t>
            </a:r>
            <a:r>
              <a:rPr lang="bg-BG" sz="3000" dirty="0"/>
              <a:t>използвайте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глаголи</a:t>
            </a:r>
            <a:endParaRPr lang="en-US" sz="3000" dirty="0"/>
          </a:p>
          <a:p>
            <a:pPr lvl="1"/>
            <a:r>
              <a:rPr lang="bg-BG" sz="3000" dirty="0"/>
              <a:t>Имената на методите трябва да отговарят на въпроса</a:t>
            </a:r>
            <a:r>
              <a:rPr lang="en-US" sz="3000" dirty="0"/>
              <a:t>:</a:t>
            </a:r>
          </a:p>
          <a:p>
            <a:pPr lvl="2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Какво прави този метод</a:t>
            </a:r>
            <a:r>
              <a:rPr lang="en-US" sz="3000" dirty="0">
                <a:solidFill>
                  <a:srgbClr val="234465"/>
                </a:solidFill>
              </a:rPr>
              <a:t>?</a:t>
            </a:r>
          </a:p>
          <a:p>
            <a:pPr lvl="1"/>
            <a:endParaRPr lang="en-US" sz="3000" dirty="0"/>
          </a:p>
          <a:p>
            <a:pPr lvl="1"/>
            <a:r>
              <a:rPr lang="bg-BG" sz="3000" dirty="0"/>
              <a:t>Ако не можете да се сетите за добро име за метод</a:t>
            </a:r>
            <a:r>
              <a:rPr lang="en-US" sz="3000" dirty="0"/>
              <a:t>, </a:t>
            </a:r>
            <a:r>
              <a:rPr lang="bg-BG" sz="3000" dirty="0"/>
              <a:t>помислете за нещо, което </a:t>
            </a:r>
            <a:r>
              <a:rPr lang="bg-BG" sz="3000" b="1" dirty="0">
                <a:solidFill>
                  <a:schemeClr val="bg1"/>
                </a:solidFill>
              </a:rPr>
              <a:t>отличава метода </a:t>
            </a:r>
            <a:r>
              <a:rPr lang="bg-BG" sz="3000" dirty="0"/>
              <a:t>от останалите</a:t>
            </a:r>
            <a:br>
              <a:rPr lang="en-US" sz="3000" dirty="0"/>
            </a:br>
            <a:endParaRPr lang="en-US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за именуване</a:t>
            </a:r>
            <a:endParaRPr lang="en-US" dirty="0"/>
          </a:p>
        </p:txBody>
      </p:sp>
      <p:pic>
        <p:nvPicPr>
          <p:cNvPr id="6" name="Picture 2" descr="haken, installed, ok, package, richtig, right, tick, updat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60168" y="3509933"/>
            <a:ext cx="568622" cy="511200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pprove, block, cancel, delete, reject icon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4634" y="5714407"/>
            <a:ext cx="538851" cy="53326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071000" y="3519000"/>
            <a:ext cx="4723170" cy="51374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FindStudent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LoadReport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Sine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D83D1A-080A-44BB-892D-562FFFF9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723" y="5733927"/>
            <a:ext cx="9217799" cy="5137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lnSpc>
                <a:spcPts val="1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Method1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DoSomething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HandleStuff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SampleMethod</a:t>
            </a:r>
            <a:r>
              <a:rPr lang="en-US" sz="2399" b="1" noProof="1">
                <a:solidFill>
                  <a:srgbClr val="234465"/>
                </a:solidFill>
              </a:rPr>
              <a:t>, </a:t>
            </a:r>
            <a:r>
              <a:rPr lang="en-US" sz="23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DirtyHack</a:t>
            </a:r>
            <a:endParaRPr lang="en-US" sz="2399" b="1" noProof="1">
              <a:solidFill>
                <a:srgbClr val="23446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8AFEE5B-0DAA-4598-86B9-15F2DD940A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6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86173" y="1353816"/>
            <a:ext cx="10129234" cy="554658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bg-BG" sz="3400" dirty="0"/>
              <a:t>Методите правят </a:t>
            </a:r>
            <a:r>
              <a:rPr lang="bg-BG" sz="3400" b="1" dirty="0">
                <a:solidFill>
                  <a:schemeClr val="bg1"/>
                </a:solidFill>
              </a:rPr>
              <a:t>поддръжката </a:t>
            </a:r>
            <a:r>
              <a:rPr lang="bg-BG" sz="3400" dirty="0"/>
              <a:t>на кода по-лесна</a:t>
            </a:r>
          </a:p>
          <a:p>
            <a:pPr>
              <a:lnSpc>
                <a:spcPct val="90000"/>
              </a:lnSpc>
            </a:pPr>
            <a:r>
              <a:rPr lang="bg-BG" sz="3199" dirty="0"/>
              <a:t>Можем да разделяме големи задачи на по-малки части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>
                <a:solidFill>
                  <a:schemeClr val="bg1"/>
                </a:solidFill>
              </a:rPr>
              <a:t>организация </a:t>
            </a:r>
            <a:r>
              <a:rPr lang="bg-BG" sz="3199" dirty="0"/>
              <a:t>на кода</a:t>
            </a:r>
            <a:endParaRPr lang="en-US" sz="3199" dirty="0"/>
          </a:p>
          <a:p>
            <a:pPr lvl="1">
              <a:lnSpc>
                <a:spcPct val="90000"/>
              </a:lnSpc>
            </a:pPr>
            <a:r>
              <a:rPr lang="bg-BG" sz="3199" dirty="0"/>
              <a:t>По-добра </a:t>
            </a:r>
            <a:r>
              <a:rPr lang="bg-BG" sz="3199" b="1" dirty="0" err="1">
                <a:solidFill>
                  <a:schemeClr val="bg1"/>
                </a:solidFill>
              </a:rPr>
              <a:t>четимост</a:t>
            </a:r>
            <a:endParaRPr lang="en-US" sz="3199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Избягваме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повторението на код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bg-BG" sz="3400" dirty="0"/>
              <a:t>Можем да </a:t>
            </a:r>
            <a:r>
              <a:rPr lang="en-US" sz="3400" dirty="0"/>
              <a:t> </a:t>
            </a:r>
            <a:r>
              <a:rPr lang="bg-BG" sz="3400" b="1" dirty="0" err="1">
                <a:solidFill>
                  <a:schemeClr val="bg1"/>
                </a:solidFill>
              </a:rPr>
              <a:t>преизползваме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код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bg-BG" sz="3199" dirty="0"/>
              <a:t>Можем да използваме един метод няколко пъти</a:t>
            </a:r>
          </a:p>
        </p:txBody>
      </p:sp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използваме методи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08BA43B-CE4B-42EA-BF2B-3A96D8FFF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8538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параметрите на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endParaRPr lang="en-US" sz="3400" dirty="0"/>
          </a:p>
          <a:p>
            <a:pPr lvl="1"/>
            <a:r>
              <a:rPr lang="bg-BG" sz="3400" dirty="0"/>
              <a:t>Предпочитана форма</a:t>
            </a:r>
            <a:r>
              <a:rPr lang="en-US" sz="3400" dirty="0"/>
              <a:t>: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 </a:t>
            </a:r>
            <a:r>
              <a:rPr lang="bg-BG" sz="3400" dirty="0"/>
              <a:t>или</a:t>
            </a:r>
            <a:r>
              <a:rPr lang="en-US" sz="3400" dirty="0"/>
              <a:t> [</a:t>
            </a:r>
            <a:r>
              <a:rPr lang="bg-BG" sz="3400" b="1" dirty="0">
                <a:solidFill>
                  <a:schemeClr val="bg1"/>
                </a:solidFill>
              </a:rPr>
              <a:t>прилагателно име</a:t>
            </a:r>
            <a:r>
              <a:rPr lang="en-US" sz="3400" dirty="0"/>
              <a:t>] + [</a:t>
            </a:r>
            <a:r>
              <a:rPr lang="bg-BG" sz="3400" b="1" dirty="0">
                <a:solidFill>
                  <a:schemeClr val="bg1"/>
                </a:solidFill>
              </a:rPr>
              <a:t>съществително име</a:t>
            </a:r>
            <a:r>
              <a:rPr lang="en-US" sz="3400" dirty="0"/>
              <a:t>]</a:t>
            </a:r>
          </a:p>
          <a:p>
            <a:pPr lvl="1"/>
            <a:r>
              <a:rPr lang="bg-BG" sz="3400" dirty="0"/>
              <a:t>Трябва да бъде в </a:t>
            </a:r>
            <a:r>
              <a:rPr lang="en-US" sz="3400" b="1" dirty="0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camelCase</a:t>
            </a:r>
          </a:p>
          <a:p>
            <a:pPr lvl="1"/>
            <a:r>
              <a:rPr lang="bg-BG" sz="3400" dirty="0"/>
              <a:t>Трябва да бъде </a:t>
            </a:r>
            <a:r>
              <a:rPr lang="bg-BG" sz="3400" b="1" dirty="0">
                <a:solidFill>
                  <a:srgbClr val="FFA000"/>
                </a:solidFill>
              </a:rPr>
              <a:t>смислено</a:t>
            </a:r>
          </a:p>
          <a:p>
            <a:pPr marL="608853" lvl="1" indent="0">
              <a:buNone/>
            </a:pPr>
            <a:endParaRPr lang="bg-BG" sz="3400" b="1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11000" y="4554000"/>
            <a:ext cx="5954765" cy="769881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600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report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speedKmH</a:t>
            </a:r>
            <a:r>
              <a:rPr lang="en-US" sz="2600" noProof="1"/>
              <a:t>, </a:t>
            </a:r>
            <a:br>
              <a:rPr lang="en-US" sz="2600" noProof="1"/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usersList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fontSizeInPixels</a:t>
            </a:r>
            <a:r>
              <a:rPr lang="en-US" sz="2600" noProof="1"/>
              <a:t>,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font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66628A2-B7C5-44E5-87F1-F21D74253B5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2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Всеки метод трябва да изпълнява </a:t>
            </a:r>
            <a:r>
              <a:rPr lang="bg-BG" sz="3000" b="1" dirty="0">
                <a:solidFill>
                  <a:schemeClr val="bg1"/>
                </a:solidFill>
              </a:rPr>
              <a:t>една</a:t>
            </a:r>
            <a:r>
              <a:rPr lang="en-US" sz="3000" dirty="0"/>
              <a:t> </a:t>
            </a:r>
            <a:r>
              <a:rPr lang="bg-BG" sz="3000" dirty="0"/>
              <a:t>добре дефинирана задача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bg-BG" sz="3000" dirty="0"/>
              <a:t>Името на метода трябва винаги </a:t>
            </a:r>
            <a:r>
              <a:rPr lang="bg-BG" sz="3000" b="1" dirty="0">
                <a:solidFill>
                  <a:schemeClr val="bg1"/>
                </a:solidFill>
              </a:rPr>
              <a:t>да описва неговата задача </a:t>
            </a:r>
            <a:r>
              <a:rPr lang="bg-BG" sz="3000" dirty="0"/>
              <a:t>по </a:t>
            </a:r>
            <a:r>
              <a:rPr lang="bg-BG" sz="3000" b="1" dirty="0">
                <a:solidFill>
                  <a:schemeClr val="bg1"/>
                </a:solidFill>
              </a:rPr>
              <a:t>ясен</a:t>
            </a:r>
            <a:r>
              <a:rPr lang="bg-BG" sz="3000" dirty="0"/>
              <a:t> начин</a:t>
            </a:r>
            <a:endParaRPr lang="en-US" sz="30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Избягвайте</a:t>
            </a:r>
            <a:r>
              <a:rPr lang="en-US" sz="3000" dirty="0"/>
              <a:t> </a:t>
            </a:r>
            <a:r>
              <a:rPr lang="bg-BG" sz="3000" dirty="0"/>
              <a:t>методи,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по-дълги от един екран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Можете да ги разделите </a:t>
            </a:r>
            <a:r>
              <a:rPr lang="bg-BG" sz="3000" dirty="0"/>
              <a:t>на няколко по-кратки метода</a:t>
            </a:r>
            <a:endParaRPr lang="en-US" sz="3000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 – най-добри практики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27449" y="4221088"/>
            <a:ext cx="6050023" cy="2288098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private static void PrintReceipt()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PrintHeader();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PrintBody();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PrintFooter();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23"/>
          <p:cNvSpPr>
            <a:spLocks noChangeArrowheads="1"/>
          </p:cNvSpPr>
          <p:nvPr/>
        </p:nvSpPr>
        <p:spPr bwMode="auto">
          <a:xfrm>
            <a:off x="6367951" y="4779000"/>
            <a:ext cx="3688049" cy="1462188"/>
          </a:xfrm>
          <a:custGeom>
            <a:avLst/>
            <a:gdLst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-596233 w 2895600"/>
              <a:gd name="connsiteY18" fmla="*/ 551210 h 1072873"/>
              <a:gd name="connsiteX19" fmla="*/ 0 w 2895600"/>
              <a:gd name="connsiteY19" fmla="*/ 625843 h 1072873"/>
              <a:gd name="connsiteX20" fmla="*/ 0 w 2895600"/>
              <a:gd name="connsiteY20" fmla="*/ 178816 h 1072873"/>
              <a:gd name="connsiteX0" fmla="*/ 0 w 2895600"/>
              <a:gd name="connsiteY0" fmla="*/ 178816 h 1072873"/>
              <a:gd name="connsiteX1" fmla="*/ 178816 w 2895600"/>
              <a:gd name="connsiteY1" fmla="*/ 0 h 1072873"/>
              <a:gd name="connsiteX2" fmla="*/ 482600 w 2895600"/>
              <a:gd name="connsiteY2" fmla="*/ 0 h 1072873"/>
              <a:gd name="connsiteX3" fmla="*/ 482600 w 2895600"/>
              <a:gd name="connsiteY3" fmla="*/ 0 h 1072873"/>
              <a:gd name="connsiteX4" fmla="*/ 1206500 w 2895600"/>
              <a:gd name="connsiteY4" fmla="*/ 0 h 1072873"/>
              <a:gd name="connsiteX5" fmla="*/ 2716784 w 2895600"/>
              <a:gd name="connsiteY5" fmla="*/ 0 h 1072873"/>
              <a:gd name="connsiteX6" fmla="*/ 2895600 w 2895600"/>
              <a:gd name="connsiteY6" fmla="*/ 178816 h 1072873"/>
              <a:gd name="connsiteX7" fmla="*/ 2895600 w 2895600"/>
              <a:gd name="connsiteY7" fmla="*/ 625843 h 1072873"/>
              <a:gd name="connsiteX8" fmla="*/ 2895600 w 2895600"/>
              <a:gd name="connsiteY8" fmla="*/ 625843 h 1072873"/>
              <a:gd name="connsiteX9" fmla="*/ 2895600 w 2895600"/>
              <a:gd name="connsiteY9" fmla="*/ 894061 h 1072873"/>
              <a:gd name="connsiteX10" fmla="*/ 2895600 w 2895600"/>
              <a:gd name="connsiteY10" fmla="*/ 894057 h 1072873"/>
              <a:gd name="connsiteX11" fmla="*/ 2716784 w 2895600"/>
              <a:gd name="connsiteY11" fmla="*/ 1072873 h 1072873"/>
              <a:gd name="connsiteX12" fmla="*/ 1206500 w 2895600"/>
              <a:gd name="connsiteY12" fmla="*/ 1072873 h 1072873"/>
              <a:gd name="connsiteX13" fmla="*/ 482600 w 2895600"/>
              <a:gd name="connsiteY13" fmla="*/ 1072873 h 1072873"/>
              <a:gd name="connsiteX14" fmla="*/ 482600 w 2895600"/>
              <a:gd name="connsiteY14" fmla="*/ 1072873 h 1072873"/>
              <a:gd name="connsiteX15" fmla="*/ 178816 w 2895600"/>
              <a:gd name="connsiteY15" fmla="*/ 1072873 h 1072873"/>
              <a:gd name="connsiteX16" fmla="*/ 0 w 2895600"/>
              <a:gd name="connsiteY16" fmla="*/ 894057 h 1072873"/>
              <a:gd name="connsiteX17" fmla="*/ 0 w 2895600"/>
              <a:gd name="connsiteY17" fmla="*/ 894061 h 1072873"/>
              <a:gd name="connsiteX18" fmla="*/ 0 w 2895600"/>
              <a:gd name="connsiteY18" fmla="*/ 625843 h 1072873"/>
              <a:gd name="connsiteX19" fmla="*/ 0 w 2895600"/>
              <a:gd name="connsiteY19" fmla="*/ 178816 h 1072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895600" h="1072873">
                <a:moveTo>
                  <a:pt x="0" y="178816"/>
                </a:moveTo>
                <a:cubicBezTo>
                  <a:pt x="0" y="80059"/>
                  <a:pt x="80059" y="0"/>
                  <a:pt x="178816" y="0"/>
                </a:cubicBezTo>
                <a:lnTo>
                  <a:pt x="482600" y="0"/>
                </a:lnTo>
                <a:lnTo>
                  <a:pt x="482600" y="0"/>
                </a:lnTo>
                <a:lnTo>
                  <a:pt x="1206500" y="0"/>
                </a:lnTo>
                <a:lnTo>
                  <a:pt x="2716784" y="0"/>
                </a:lnTo>
                <a:cubicBezTo>
                  <a:pt x="2815541" y="0"/>
                  <a:pt x="2895600" y="80059"/>
                  <a:pt x="2895600" y="178816"/>
                </a:cubicBezTo>
                <a:lnTo>
                  <a:pt x="2895600" y="625843"/>
                </a:lnTo>
                <a:lnTo>
                  <a:pt x="2895600" y="625843"/>
                </a:lnTo>
                <a:lnTo>
                  <a:pt x="2895600" y="894061"/>
                </a:lnTo>
                <a:lnTo>
                  <a:pt x="2895600" y="894057"/>
                </a:lnTo>
                <a:cubicBezTo>
                  <a:pt x="2895600" y="992814"/>
                  <a:pt x="2815541" y="1072873"/>
                  <a:pt x="2716784" y="1072873"/>
                </a:cubicBezTo>
                <a:lnTo>
                  <a:pt x="1206500" y="1072873"/>
                </a:lnTo>
                <a:lnTo>
                  <a:pt x="482600" y="1072873"/>
                </a:lnTo>
                <a:lnTo>
                  <a:pt x="482600" y="1072873"/>
                </a:lnTo>
                <a:lnTo>
                  <a:pt x="178816" y="1072873"/>
                </a:lnTo>
                <a:cubicBezTo>
                  <a:pt x="80059" y="1072873"/>
                  <a:pt x="0" y="992814"/>
                  <a:pt x="0" y="894057"/>
                </a:cubicBezTo>
                <a:lnTo>
                  <a:pt x="0" y="894061"/>
                </a:lnTo>
                <a:lnTo>
                  <a:pt x="0" y="625843"/>
                </a:lnTo>
                <a:lnTo>
                  <a:pt x="0" y="178816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Описателни </a:t>
            </a:r>
            <a:r>
              <a:rPr lang="bg-BG" sz="3200" b="1" noProof="1">
                <a:solidFill>
                  <a:srgbClr val="FFFFFF"/>
                </a:solidFill>
              </a:rPr>
              <a:t>и</a:t>
            </a:r>
            <a:r>
              <a:rPr lang="en-US" sz="3200" b="1" noProof="1">
                <a:solidFill>
                  <a:srgbClr val="FFFFFF"/>
                </a:solidFill>
              </a:rPr>
              <a:t> </a:t>
            </a:r>
            <a:r>
              <a:rPr lang="bg-BG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лесни за тестване методи</a:t>
            </a:r>
            <a:endParaRPr lang="en-US" sz="32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652108-A27D-4170-9AA9-455075051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0542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79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196707"/>
            <a:ext cx="11798684" cy="5355680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Уверете се, че ползвате правилна </a:t>
            </a:r>
            <a:r>
              <a:rPr lang="bg-BG" b="1" dirty="0" err="1">
                <a:solidFill>
                  <a:schemeClr val="bg1"/>
                </a:solidFill>
              </a:rPr>
              <a:t>индентация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>
              <a:spcBef>
                <a:spcPts val="1799"/>
              </a:spcBef>
            </a:pPr>
            <a:endParaRPr lang="en-US" dirty="0"/>
          </a:p>
          <a:p>
            <a:endParaRPr lang="bg-BG" dirty="0"/>
          </a:p>
          <a:p>
            <a:r>
              <a:rPr lang="bg-BG" dirty="0"/>
              <a:t>Оставяйте </a:t>
            </a:r>
            <a:r>
              <a:rPr lang="bg-BG" b="1" dirty="0">
                <a:solidFill>
                  <a:schemeClr val="bg1"/>
                </a:solidFill>
              </a:rPr>
              <a:t>празен ред </a:t>
            </a:r>
            <a:r>
              <a:rPr lang="bg-BG" dirty="0"/>
              <a:t>между </a:t>
            </a:r>
            <a:r>
              <a:rPr lang="bg-BG" b="1" dirty="0">
                <a:solidFill>
                  <a:schemeClr val="bg1"/>
                </a:solidFill>
              </a:rPr>
              <a:t>методи</a:t>
            </a:r>
            <a:r>
              <a:rPr lang="en-US" dirty="0"/>
              <a:t>, </a:t>
            </a:r>
            <a:r>
              <a:rPr lang="bg-BG" dirty="0"/>
              <a:t>след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цикли</a:t>
            </a:r>
            <a:r>
              <a:rPr lang="en-US" dirty="0"/>
              <a:t> </a:t>
            </a:r>
            <a:r>
              <a:rPr lang="bg-BG" dirty="0"/>
              <a:t>и</a:t>
            </a:r>
            <a:br>
              <a:rPr lang="en-US" dirty="0"/>
            </a:br>
            <a:r>
              <a:rPr lang="bg-BG" b="1" dirty="0">
                <a:solidFill>
                  <a:schemeClr val="bg1"/>
                </a:solidFill>
              </a:rPr>
              <a:t>условни конструкции</a:t>
            </a:r>
            <a:endParaRPr lang="en-US" dirty="0"/>
          </a:p>
          <a:p>
            <a:r>
              <a:rPr lang="bg-BG" dirty="0"/>
              <a:t>Използвайте </a:t>
            </a:r>
            <a:r>
              <a:rPr lang="bg-BG" b="1" dirty="0">
                <a:solidFill>
                  <a:schemeClr val="bg1"/>
                </a:solidFill>
              </a:rPr>
              <a:t>къдрави скоби </a:t>
            </a:r>
            <a:r>
              <a:rPr lang="en-US" b="1" dirty="0">
                <a:solidFill>
                  <a:schemeClr val="bg1"/>
                </a:solidFill>
              </a:rPr>
              <a:t>{ }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тялото на циклите и условните конструкции </a:t>
            </a:r>
          </a:p>
          <a:p>
            <a:r>
              <a:rPr lang="bg-BG" dirty="0"/>
              <a:t>Избягвайте </a:t>
            </a:r>
            <a:r>
              <a:rPr lang="bg-BG" b="1" dirty="0">
                <a:solidFill>
                  <a:schemeClr val="bg1"/>
                </a:solidFill>
              </a:rPr>
              <a:t>дълги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редове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сложни изрази </a:t>
            </a: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и форматиране на кода</a:t>
            </a:r>
          </a:p>
        </p:txBody>
      </p:sp>
      <p:grpSp>
        <p:nvGrpSpPr>
          <p:cNvPr id="2" name="Групиране 1">
            <a:extLst>
              <a:ext uri="{FF2B5EF4-FFF2-40B4-BE49-F238E27FC236}">
                <a16:creationId xmlns:a16="http://schemas.microsoft.com/office/drawing/2014/main" id="{4A99AB43-316F-40D7-88AB-4B3EA6DF0900}"/>
              </a:ext>
            </a:extLst>
          </p:cNvPr>
          <p:cNvGrpSpPr/>
          <p:nvPr/>
        </p:nvGrpSpPr>
        <p:grpSpPr>
          <a:xfrm>
            <a:off x="695401" y="1753037"/>
            <a:ext cx="9956207" cy="2103480"/>
            <a:chOff x="693812" y="1753037"/>
            <a:chExt cx="9956207" cy="2103480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693812" y="1753037"/>
              <a:ext cx="4318875" cy="2103480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{</a:t>
              </a:r>
              <a:endParaRPr lang="en-US" sz="2399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</a:t>
              </a: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9" name="Right Arrow 12"/>
            <p:cNvSpPr/>
            <p:nvPr/>
          </p:nvSpPr>
          <p:spPr>
            <a:xfrm>
              <a:off x="859944" y="30045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0" name="Right Arrow 12"/>
            <p:cNvSpPr/>
            <p:nvPr/>
          </p:nvSpPr>
          <p:spPr>
            <a:xfrm>
              <a:off x="869175" y="2679215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31144" y="1753038"/>
              <a:ext cx="4318875" cy="2081109"/>
            </a:xfrm>
            <a:prstGeom prst="rect">
              <a:avLst/>
            </a:prstGeom>
            <a:solidFill>
              <a:srgbClr val="A3ABBC">
                <a:alpha val="15000"/>
              </a:srgb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lIns="143963" tIns="35991" rIns="143963" bIns="35991">
              <a:spAutoFit/>
            </a:bodyPr>
            <a:lstStyle/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static void Main()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{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          // some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// some more code…</a:t>
              </a:r>
            </a:p>
            <a:p>
              <a: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}</a:t>
              </a:r>
            </a:p>
          </p:txBody>
        </p:sp>
        <p:sp>
          <p:nvSpPr>
            <p:cNvPr id="13" name="Right Arrow 12"/>
            <p:cNvSpPr/>
            <p:nvPr/>
          </p:nvSpPr>
          <p:spPr>
            <a:xfrm>
              <a:off x="5861466" y="3060761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5" name="Right Arrow 12"/>
            <p:cNvSpPr/>
            <p:nvPr/>
          </p:nvSpPr>
          <p:spPr>
            <a:xfrm>
              <a:off x="7505197" y="266507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sp>
          <p:nvSpPr>
            <p:cNvPr id="16" name="Right Arrow 12"/>
            <p:cNvSpPr/>
            <p:nvPr/>
          </p:nvSpPr>
          <p:spPr>
            <a:xfrm>
              <a:off x="6822946" y="2274084"/>
              <a:ext cx="501470" cy="240123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  <p:pic>
          <p:nvPicPr>
            <p:cNvPr id="14" name="Picture 2" descr="haken, installed, ok, package, richtig, right, tick, updated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4281" y="1980949"/>
              <a:ext cx="571448" cy="513741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chemeClr val="tx2">
                  <a:lumMod val="60000"/>
                  <a:lumOff val="40000"/>
                  <a:alpha val="7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approve, block, cancel, delete, reject icon"/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11612" y="1980949"/>
              <a:ext cx="538851" cy="533260"/>
            </a:xfrm>
            <a:prstGeom prst="rect">
              <a:avLst/>
            </a:prstGeom>
            <a:noFill/>
            <a:effectLst>
              <a:outerShdw blurRad="101600" sx="102000" sy="102000" algn="ctr" rotWithShape="0">
                <a:srgbClr val="FF3300">
                  <a:alpha val="69804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Slide Number">
            <a:extLst>
              <a:ext uri="{FF2B5EF4-FFF2-40B4-BE49-F238E27FC236}">
                <a16:creationId xmlns:a16="http://schemas.microsoft.com/office/drawing/2014/main" id="{E8221F34-53E6-438D-94F8-6E3AFE11A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53655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89308" y="1656688"/>
            <a:ext cx="10952672" cy="4643930"/>
          </a:xfrm>
          <a:prstGeom prst="rect">
            <a:avLst/>
          </a:prstGeom>
        </p:spPr>
        <p:txBody>
          <a:bodyPr vert="horz" lIns="107972" tIns="35991" rIns="107972" bIns="35991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Можем да разделяме дълги програми на по-кратки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3400" dirty="0">
                <a:solidFill>
                  <a:schemeClr val="bg2"/>
                </a:solidFill>
              </a:rPr>
              <a:t>, които решават конкретни задачи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състоят от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тяло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се извикват с тяхното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en-US" sz="3400" dirty="0">
                <a:solidFill>
                  <a:schemeClr val="bg2"/>
                </a:solidFill>
              </a:rPr>
              <a:t> +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приемат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параметри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</a:pPr>
            <a:r>
              <a:rPr lang="bg-BG" sz="3400" dirty="0">
                <a:solidFill>
                  <a:schemeClr val="bg2"/>
                </a:solidFill>
              </a:rPr>
              <a:t>Методите могат да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връщат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стойност</a:t>
            </a:r>
            <a:r>
              <a:rPr lang="bg-BG" sz="3400" dirty="0">
                <a:solidFill>
                  <a:schemeClr val="bg2"/>
                </a:solidFill>
              </a:rPr>
              <a:t> или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да не</a:t>
            </a:r>
            <a:r>
              <a:rPr lang="bg-BG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връщат нищо </a:t>
            </a:r>
            <a:r>
              <a:rPr lang="en-US" sz="3400" dirty="0">
                <a:solidFill>
                  <a:schemeClr val="bg2"/>
                </a:solidFill>
              </a:rPr>
              <a:t>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en-US" sz="3400" dirty="0">
                <a:solidFill>
                  <a:schemeClr val="bg2"/>
                </a:solidFill>
              </a:rPr>
              <a:t>)</a:t>
            </a:r>
          </a:p>
          <a:p>
            <a:pPr>
              <a:lnSpc>
                <a:spcPct val="100000"/>
              </a:lnSpc>
            </a:pPr>
            <a:endParaRPr lang="en-US" sz="3199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623E031-76CB-43BE-96F2-F58F8C18D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273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471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8F17784-FAE7-4D60-8FD3-EBB1AC8CD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05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8E991D-18CE-4FB3-B2CF-A8EF92FFE3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Изпълнява кода между скобите (</a:t>
            </a:r>
            <a:r>
              <a:rPr lang="en-US" sz="3600" dirty="0"/>
              <a:t>{})</a:t>
            </a:r>
            <a:endParaRPr lang="en-GB" sz="3600" dirty="0"/>
          </a:p>
          <a:p>
            <a:r>
              <a:rPr lang="bg-BG" sz="3600" dirty="0"/>
              <a:t>Не връща никакъв резултат</a:t>
            </a:r>
            <a:endParaRPr lang="en-GB" sz="36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9A6F6-E63D-4E25-AC07-234EFB585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от тип </a:t>
            </a:r>
            <a:r>
              <a:rPr lang="en-US" dirty="0"/>
              <a:t>Void</a:t>
            </a: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65F6EE6-613B-48A2-8CDD-8BFADD7947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18" y="2691755"/>
            <a:ext cx="6201629" cy="19615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static void PrintHello()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Console.WriteLine("Hello");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7A35C9-B8AE-46BD-A76F-0244C7EDF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872" y="4653321"/>
            <a:ext cx="6203217" cy="198771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static void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 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</a:rPr>
              <a:t>PrintHello</a:t>
            </a:r>
            <a:r>
              <a:rPr lang="it-IT" sz="2799" b="1" noProof="1">
                <a:latin typeface="Consolas" pitchFamily="49" charset="0"/>
              </a:rPr>
              <a:t>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23">
            <a:extLst>
              <a:ext uri="{FF2B5EF4-FFF2-40B4-BE49-F238E27FC236}">
                <a16:creationId xmlns:a16="http://schemas.microsoft.com/office/drawing/2014/main" id="{B2287AB6-9687-44A6-973A-41BBE1B57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7" y="4653320"/>
            <a:ext cx="3784823" cy="1496018"/>
          </a:xfrm>
          <a:prstGeom prst="wedgeRoundRectCallout">
            <a:avLst>
              <a:gd name="adj1" fmla="val -73987"/>
              <a:gd name="adj2" fmla="val -210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Main()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bg-BG" sz="3200" b="1" dirty="0">
                <a:solidFill>
                  <a:srgbClr val="FFFFFF"/>
                </a:solidFill>
              </a:rPr>
              <a:t>е пример за метод от тип </a:t>
            </a:r>
            <a:r>
              <a:rPr lang="en-US" sz="3200" b="1" dirty="0">
                <a:solidFill>
                  <a:srgbClr val="FFFFFF"/>
                </a:solidFill>
              </a:rPr>
              <a:t>Void</a:t>
            </a:r>
            <a:endParaRPr lang="bg-BG" sz="3200" b="1" dirty="0">
              <a:solidFill>
                <a:srgbClr val="FFFFFF"/>
              </a:solidFill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13B06CBF-A369-4879-8E3F-6BDC15891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09" y="2799000"/>
            <a:ext cx="2897791" cy="1496018"/>
          </a:xfrm>
          <a:prstGeom prst="wedgeRoundRectCallout">
            <a:avLst>
              <a:gd name="adj1" fmla="val -77471"/>
              <a:gd name="adj2" fmla="val 87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3200" b="1" dirty="0">
                <a:solidFill>
                  <a:srgbClr val="FFFFFF"/>
                </a:solidFill>
              </a:rPr>
              <a:t>Отпечатва</a:t>
            </a:r>
            <a:r>
              <a:rPr lang="en-US" sz="3200" b="1" dirty="0">
                <a:solidFill>
                  <a:srgbClr val="FFFFFF"/>
                </a:solidFill>
              </a:rPr>
              <a:t> "Hello“</a:t>
            </a:r>
            <a:r>
              <a:rPr lang="bg-BG" sz="3200" b="1" dirty="0">
                <a:solidFill>
                  <a:srgbClr val="FFFFFF"/>
                </a:solidFill>
              </a:rPr>
              <a:t>на конзолата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189382A-8093-40A8-9A0F-31DE5FC8BD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140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D89D94-F0F2-4B5D-A2DF-8484AF9982CC}"/>
              </a:ext>
            </a:extLst>
          </p:cNvPr>
          <p:cNvSpPr txBox="1">
            <a:spLocks/>
          </p:cNvSpPr>
          <p:nvPr/>
        </p:nvSpPr>
        <p:spPr>
          <a:xfrm>
            <a:off x="4574063" y="152449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296" dirty="0">
                <a:solidFill>
                  <a:schemeClr val="bg2"/>
                </a:solidFill>
              </a:rPr>
              <a:t>{…}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B383835-B74C-4A33-953B-709F5A2DB6D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63054" y="4734000"/>
            <a:ext cx="11465891" cy="768084"/>
          </a:xfrm>
        </p:spPr>
        <p:txBody>
          <a:bodyPr/>
          <a:lstStyle/>
          <a:p>
            <a:r>
              <a:rPr lang="bg-BG" dirty="0"/>
              <a:t>Деклариране и извикване на методи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962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>
          <a:xfrm>
            <a:off x="1573652" y="1127938"/>
            <a:ext cx="10518439" cy="5682857"/>
          </a:xfrm>
          <a:noFill/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3600" b="1" dirty="0">
              <a:solidFill>
                <a:schemeClr val="bg2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Методите се декларират </a:t>
            </a:r>
            <a:r>
              <a:rPr lang="bg-BG" sz="3600" b="1" dirty="0">
                <a:solidFill>
                  <a:schemeClr val="bg1"/>
                </a:solidFill>
              </a:rPr>
              <a:t>вътре в класа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r>
              <a:rPr lang="bg-BG" sz="3600" dirty="0"/>
              <a:t>Променливите, декларирани в метода, са </a:t>
            </a:r>
            <a:r>
              <a:rPr lang="bg-BG" sz="3600" b="1" dirty="0">
                <a:solidFill>
                  <a:schemeClr val="bg1"/>
                </a:solidFill>
              </a:rPr>
              <a:t>локални</a:t>
            </a:r>
            <a:endParaRPr lang="en-US" sz="3600" b="1" dirty="0">
              <a:solidFill>
                <a:schemeClr val="bg1"/>
              </a:solidFill>
            </a:endParaRP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200292" y="2107626"/>
            <a:ext cx="7313295" cy="2113462"/>
          </a:xfrm>
          <a:prstGeom prst="rect">
            <a:avLst/>
          </a:prstGeom>
          <a:solidFill>
            <a:srgbClr val="A3ABBC">
              <a:alpha val="14902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static</a:t>
            </a:r>
            <a:r>
              <a:rPr lang="en-GB" sz="2799" b="1" noProof="1">
                <a:solidFill>
                  <a:srgbClr val="234465"/>
                </a:solidFill>
                <a:latin typeface="Consolas" pitchFamily="49" charset="0"/>
              </a:rPr>
              <a:t>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void PrintText</a:t>
            </a:r>
            <a:r>
              <a:rPr lang="en-GB" sz="2799" b="1" noProof="1">
                <a:latin typeface="Consolas" pitchFamily="49" charset="0"/>
              </a:rPr>
              <a:t>(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string text</a:t>
            </a:r>
            <a:r>
              <a:rPr lang="en-GB" sz="2799" b="1" noProof="1">
                <a:latin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  Console.WriteLine(text);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latin typeface="Consolas" pitchFamily="49" charset="0"/>
              </a:rPr>
              <a:t>}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326000" y="47205"/>
            <a:ext cx="8625520" cy="882654"/>
          </a:xfrm>
        </p:spPr>
        <p:txBody>
          <a:bodyPr/>
          <a:lstStyle/>
          <a:p>
            <a:r>
              <a:rPr lang="bg-BG" dirty="0"/>
              <a:t>Деклариране на методи</a:t>
            </a:r>
            <a:endParaRPr lang="en-US" dirty="0"/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331200" y="1427038"/>
            <a:ext cx="2609800" cy="710185"/>
          </a:xfrm>
          <a:prstGeom prst="wedgeRoundRectCallout">
            <a:avLst>
              <a:gd name="adj1" fmla="val -59963"/>
              <a:gd name="adj2" fmla="val 582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 на метода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1821000" y="973817"/>
            <a:ext cx="2536895" cy="835925"/>
          </a:xfrm>
          <a:prstGeom prst="wedgeRoundRectCallout">
            <a:avLst>
              <a:gd name="adj1" fmla="val 42067"/>
              <a:gd name="adj2" fmla="val 118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Тип, който връщаме</a:t>
            </a:r>
          </a:p>
        </p:txBody>
      </p:sp>
      <p:sp>
        <p:nvSpPr>
          <p:cNvPr id="13" name="AutoShape 23"/>
          <p:cNvSpPr>
            <a:spLocks noChangeArrowheads="1"/>
          </p:cNvSpPr>
          <p:nvPr/>
        </p:nvSpPr>
        <p:spPr bwMode="auto">
          <a:xfrm>
            <a:off x="8681985" y="1427038"/>
            <a:ext cx="2141329" cy="592671"/>
          </a:xfrm>
          <a:prstGeom prst="wedgeRoundRectCallout">
            <a:avLst>
              <a:gd name="adj1" fmla="val -43952"/>
              <a:gd name="adj2" fmla="val 86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Параметри</a:t>
            </a:r>
          </a:p>
        </p:txBody>
      </p:sp>
      <p:sp>
        <p:nvSpPr>
          <p:cNvPr id="14" name="AutoShape 23"/>
          <p:cNvSpPr>
            <a:spLocks noChangeArrowheads="1"/>
          </p:cNvSpPr>
          <p:nvPr/>
        </p:nvSpPr>
        <p:spPr bwMode="auto">
          <a:xfrm>
            <a:off x="9752649" y="2672631"/>
            <a:ext cx="1619965" cy="983453"/>
          </a:xfrm>
          <a:prstGeom prst="wedgeRoundRectCallout">
            <a:avLst>
              <a:gd name="adj1" fmla="val -74088"/>
              <a:gd name="adj2" fmla="val 135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Тяло на метода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8A67D7-D544-4FDF-9DA0-C3CB570A13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4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/>
              <a:t>Методите първо се </a:t>
            </a:r>
            <a:r>
              <a:rPr lang="bg-BG" sz="3600" b="1" dirty="0">
                <a:solidFill>
                  <a:schemeClr val="bg1"/>
                </a:solidFill>
              </a:rPr>
              <a:t>декларират</a:t>
            </a:r>
            <a:r>
              <a:rPr lang="en-US" sz="3600" dirty="0"/>
              <a:t>, </a:t>
            </a:r>
            <a:r>
              <a:rPr lang="bg-BG" sz="3600" dirty="0"/>
              <a:t>след това се 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извикват</a:t>
            </a:r>
            <a:endParaRPr lang="en-US" sz="3600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 lvl="1"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Bef>
                <a:spcPts val="1799"/>
              </a:spcBef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Методите</a:t>
            </a:r>
            <a:r>
              <a:rPr lang="en-US" sz="3600" dirty="0"/>
              <a:t> </a:t>
            </a:r>
            <a:r>
              <a:rPr lang="bg-BG" sz="3600" dirty="0"/>
              <a:t>могат да бъдат </a:t>
            </a:r>
            <a:r>
              <a:rPr lang="bg-BG" sz="3600" b="1" dirty="0">
                <a:solidFill>
                  <a:schemeClr val="bg1"/>
                </a:solidFill>
              </a:rPr>
              <a:t>извикани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чрез </a:t>
            </a:r>
            <a:r>
              <a:rPr lang="bg-BG" sz="3600" b="1" dirty="0">
                <a:solidFill>
                  <a:schemeClr val="bg1"/>
                </a:solidFill>
              </a:rPr>
              <a:t>името</a:t>
            </a:r>
            <a:r>
              <a:rPr lang="bg-BG" sz="3600" dirty="0"/>
              <a:t> </a:t>
            </a:r>
            <a:r>
              <a:rPr lang="en-US" sz="3600" dirty="0"/>
              <a:t>+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60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метод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05397"/>
            <a:ext cx="7008574" cy="2004436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3599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PrintHeader()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  Console.WriteLine("----------");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5401" y="4598696"/>
            <a:ext cx="3810595" cy="1968094"/>
          </a:xfrm>
          <a:prstGeom prst="rect">
            <a:avLst/>
          </a:prstGeom>
          <a:solidFill>
            <a:srgbClr val="A3ABBC">
              <a:alpha val="15000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35991" rIns="143963" bIns="3599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PrintHeader()</a:t>
            </a:r>
            <a:r>
              <a:rPr lang="en-US" sz="2799" b="1" noProof="1">
                <a:latin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8220554" y="2210117"/>
            <a:ext cx="2354989" cy="1114038"/>
          </a:xfrm>
          <a:prstGeom prst="wedgeRoundRectCallout">
            <a:avLst>
              <a:gd name="adj1" fmla="val -76385"/>
              <a:gd name="adj2" fmla="val -389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Декларация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bg-BG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5113849" y="5104275"/>
            <a:ext cx="2354989" cy="1114038"/>
          </a:xfrm>
          <a:prstGeom prst="wedgeRoundRectCallout">
            <a:avLst>
              <a:gd name="adj1" fmla="val -76149"/>
              <a:gd name="adj2" fmla="val 208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Извикване</a:t>
            </a:r>
          </a:p>
          <a:p>
            <a:pPr algn="ctr"/>
            <a:r>
              <a:rPr lang="bg-BG" sz="2799" b="1" dirty="0">
                <a:solidFill>
                  <a:srgbClr val="FFFFFF"/>
                </a:solidFill>
              </a:rPr>
              <a:t>на метода</a:t>
            </a:r>
            <a:endParaRPr lang="en-US" sz="27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9AAD6B4-173F-4FF9-9548-B63F76FAC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5076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3505</TotalTime>
  <Words>3531</Words>
  <Application>Microsoft Macintosh PowerPoint</Application>
  <PresentationFormat>Widescreen</PresentationFormat>
  <Paragraphs>705</Paragraphs>
  <Slides>55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Consolas</vt:lpstr>
      <vt:lpstr>Wingdings</vt:lpstr>
      <vt:lpstr>Wingdings 2</vt:lpstr>
      <vt:lpstr>SoftUni</vt:lpstr>
      <vt:lpstr>Методи</vt:lpstr>
      <vt:lpstr>Съдържание</vt:lpstr>
      <vt:lpstr>Какво е метод?</vt:lpstr>
      <vt:lpstr>Какво е метод?</vt:lpstr>
      <vt:lpstr>Защо използваме методи?</vt:lpstr>
      <vt:lpstr>Метод от тип Void</vt:lpstr>
      <vt:lpstr>Деклариране и извикване на методи</vt:lpstr>
      <vt:lpstr>Деклариране на методи</vt:lpstr>
      <vt:lpstr>Извикване на метод (1)</vt:lpstr>
      <vt:lpstr>Извикване на метод (2)</vt:lpstr>
      <vt:lpstr>Методи с параметри</vt:lpstr>
      <vt:lpstr>Методи с параметри (1)</vt:lpstr>
      <vt:lpstr>Методи с параметри (2)</vt:lpstr>
      <vt:lpstr>Съкратен синтаксис за дефиниране на методи</vt:lpstr>
      <vt:lpstr>Задача: Оценки</vt:lpstr>
      <vt:lpstr>Решение: Оценки</vt:lpstr>
      <vt:lpstr>Задача: Знак на цяло число</vt:lpstr>
      <vt:lpstr>Решение: Знак на цяло число</vt:lpstr>
      <vt:lpstr>Опционални параметри</vt:lpstr>
      <vt:lpstr>Задача: Отпечатване на триъгълник</vt:lpstr>
      <vt:lpstr>Решение: Отпечатване на триъгълник (1)</vt:lpstr>
      <vt:lpstr>Решение: Отпечатване на триъгълник (2)</vt:lpstr>
      <vt:lpstr>Стек и динамична памет</vt:lpstr>
      <vt:lpstr>Стойностни типове</vt:lpstr>
      <vt:lpstr>Референтни типове</vt:lpstr>
      <vt:lpstr>Разлика между стойностни и референтни типове</vt:lpstr>
      <vt:lpstr>Пример: Стойностни типове</vt:lpstr>
      <vt:lpstr>Пример: Референтни типове</vt:lpstr>
      <vt:lpstr>Стойностни vs. Референтни типове</vt:lpstr>
      <vt:lpstr>Връщане на стойности в метода</vt:lpstr>
      <vt:lpstr>Ключовата дума return</vt:lpstr>
      <vt:lpstr>Употреба на върнатите стойности</vt:lpstr>
      <vt:lpstr>Задача: Лице на правоъгълник</vt:lpstr>
      <vt:lpstr>Решение: Лице на правоъгълник</vt:lpstr>
      <vt:lpstr>Задача: Повторение на стринг</vt:lpstr>
      <vt:lpstr>Решение: Повторение на стринг (1)</vt:lpstr>
      <vt:lpstr>Решение: Повторение на стринг (2)</vt:lpstr>
      <vt:lpstr>Задача: Степени</vt:lpstr>
      <vt:lpstr>Варианти на методи (Overloading Methods)</vt:lpstr>
      <vt:lpstr>Сигнатура на метод</vt:lpstr>
      <vt:lpstr>Варианти на методи (Overloading Methods)</vt:lpstr>
      <vt:lpstr>Сигнатура и тип на върнатата стойност</vt:lpstr>
      <vt:lpstr>Ред на изпълнение в програмата</vt:lpstr>
      <vt:lpstr>Изпълнение на програмата</vt:lpstr>
      <vt:lpstr>Задача: Произведение от четни и нечетни цифри</vt:lpstr>
      <vt:lpstr>Решение: Произведение от четни и нечетни цифри (1)</vt:lpstr>
      <vt:lpstr>Решение: Произведение от четни и нечетни цифри (2)</vt:lpstr>
      <vt:lpstr>Именуване на методи</vt:lpstr>
      <vt:lpstr>Методи за именуване</vt:lpstr>
      <vt:lpstr>Именуване на параметрите на метод</vt:lpstr>
      <vt:lpstr>Методи – най-добри практики</vt:lpstr>
      <vt:lpstr>Структура и форматиране на кода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Methods</dc:title>
  <dc:subject>Software Development Course</dc:subject>
  <dc:creator>Software University</dc:creator>
  <cp:keywords>Programming FuSoftware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226</cp:revision>
  <dcterms:created xsi:type="dcterms:W3CDTF">2018-05-23T13:08:44Z</dcterms:created>
  <dcterms:modified xsi:type="dcterms:W3CDTF">2022-12-08T14:33:58Z</dcterms:modified>
  <cp:category>Programming;computer programming;software development;web development</cp:category>
</cp:coreProperties>
</file>