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2" r:id="rId13"/>
    <p:sldId id="303" r:id="rId14"/>
    <p:sldId id="304" r:id="rId15"/>
    <p:sldId id="305" r:id="rId16"/>
    <p:sldId id="306" r:id="rId17"/>
    <p:sldId id="307" r:id="rId18"/>
    <p:sldId id="499" r:id="rId19"/>
    <p:sldId id="498" r:id="rId20"/>
    <p:sldId id="502" r:id="rId21"/>
    <p:sldId id="308" r:id="rId22"/>
    <p:sldId id="309" r:id="rId23"/>
    <p:sldId id="310" r:id="rId24"/>
    <p:sldId id="311" r:id="rId25"/>
    <p:sldId id="312" r:id="rId26"/>
    <p:sldId id="494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401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Изключения" id="{BC79C4AA-A20E-41BE-975B-BF1A0177C623}">
          <p14:sldIdLst>
            <p14:sldId id="499"/>
            <p14:sldId id="498"/>
            <p14:sldId id="502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6" autoAdjust="0"/>
    <p:restoredTop sz="95215" autoAdjust="0"/>
  </p:normalViewPr>
  <p:slideViewPr>
    <p:cSldViewPr showGuides="1">
      <p:cViewPr varScale="1">
        <p:scale>
          <a:sx n="120" d="100"/>
          <a:sy n="120" d="100"/>
        </p:scale>
        <p:origin x="200" y="8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21.12.22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3F3D2-5EF2-139C-79F4-79B102B34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highlight>
                  <a:srgbClr val="FFFF00"/>
                </a:highlight>
              </a:rPr>
              <a:t>Превръщане на обект в </a:t>
            </a:r>
            <a:r>
              <a:rPr lang="en-US" dirty="0">
                <a:highlight>
                  <a:srgbClr val="FFFF00"/>
                </a:highlight>
              </a:rPr>
              <a:t>string (</a:t>
            </a:r>
            <a:r>
              <a:rPr lang="bg-BG" b="1" dirty="0" err="1">
                <a:highlight>
                  <a:srgbClr val="FFFF00"/>
                </a:highlight>
              </a:rPr>
              <a:t>стрингосване</a:t>
            </a:r>
            <a:r>
              <a:rPr lang="bg-BG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bg-BG" dirty="0">
                <a:highlight>
                  <a:srgbClr val="FFFF00"/>
                </a:highlight>
              </a:rPr>
              <a:t> Пренаписва се методът </a:t>
            </a:r>
            <a:r>
              <a:rPr lang="en-US" dirty="0" err="1">
                <a:highlight>
                  <a:srgbClr val="FFFF00"/>
                </a:highlight>
              </a:rPr>
              <a:t>ToString</a:t>
            </a:r>
            <a:r>
              <a:rPr lang="en-US" dirty="0">
                <a:highlight>
                  <a:srgbClr val="FFFF00"/>
                </a:highlight>
              </a:rPr>
              <a:t>()</a:t>
            </a:r>
            <a:r>
              <a:rPr lang="bg-BG" dirty="0">
                <a:highlight>
                  <a:srgbClr val="FFFF00"/>
                </a:highlight>
              </a:rPr>
              <a:t>:</a:t>
            </a:r>
          </a:p>
          <a:p>
            <a:pPr lvl="1"/>
            <a:endParaRPr lang="bg-BG" dirty="0">
              <a:highlight>
                <a:srgbClr val="FFFF00"/>
              </a:highlight>
            </a:endParaRPr>
          </a:p>
          <a:p>
            <a:pPr lvl="1"/>
            <a:endParaRPr lang="bg-BG" dirty="0">
              <a:highlight>
                <a:srgbClr val="FFFF00"/>
              </a:highlight>
            </a:endParaRPr>
          </a:p>
          <a:p>
            <a:pPr lvl="1"/>
            <a:r>
              <a:rPr lang="bg-BG" dirty="0">
                <a:highlight>
                  <a:srgbClr val="FFFF00"/>
                </a:highlight>
              </a:rPr>
              <a:t>ПРИМЕР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8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</a:t>
            </a:r>
            <a:r>
              <a:rPr lang="bg-BG" sz="3200" dirty="0"/>
              <a:t>който трябва да има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</a:t>
            </a:r>
            <a:r>
              <a:rPr lang="bg-BG" sz="3200" b="1" dirty="0">
                <a:solidFill>
                  <a:schemeClr val="bg1"/>
                </a:solidFill>
              </a:rPr>
              <a:t>-и</a:t>
            </a:r>
            <a:r>
              <a:rPr lang="en-US" sz="3200" dirty="0"/>
              <a:t> </a:t>
            </a:r>
            <a:r>
              <a:rPr lang="bg-BG" sz="3200" dirty="0"/>
              <a:t>за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Сортирайте хора по име и възраст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Add a constructor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4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sz="2800" i="1" dirty="0">
              <a:solidFill>
                <a:schemeClr val="accent2"/>
              </a:solidFill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en-US" sz="2800" i="1" dirty="0">
                <a:solidFill>
                  <a:schemeClr val="accent2"/>
                </a:solidFill>
              </a:rPr>
              <a:t>Initialize a 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Add it to the 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(3)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2" y="1494846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200" dirty="0"/>
              <a:t>Разширете класа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 </a:t>
            </a: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200" dirty="0"/>
              <a:t>Добавете</a:t>
            </a:r>
            <a:r>
              <a:rPr lang="en-US" sz="3200" dirty="0"/>
              <a:t> getter </a:t>
            </a:r>
            <a:r>
              <a:rPr lang="bg-BG" sz="3200" dirty="0"/>
              <a:t>за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200" dirty="0"/>
              <a:t>Добавете метод</a:t>
            </a:r>
            <a:r>
              <a:rPr lang="en-US" sz="3200" dirty="0"/>
              <a:t>, </a:t>
            </a:r>
            <a:r>
              <a:rPr lang="bg-BG" sz="3200" dirty="0"/>
              <a:t>който </a:t>
            </a:r>
          </a:p>
          <a:p>
            <a:pPr marL="0" indent="0">
              <a:buNone/>
            </a:pPr>
            <a:r>
              <a:rPr lang="bg-BG" sz="3200" dirty="0"/>
              <a:t>увеличава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200" dirty="0"/>
              <a:t> </a:t>
            </a:r>
            <a:r>
              <a:rPr lang="bg-BG" sz="3200" dirty="0"/>
              <a:t>с определен </a:t>
            </a:r>
          </a:p>
          <a:p>
            <a:pPr marL="0" indent="0">
              <a:buNone/>
            </a:pPr>
            <a:r>
              <a:rPr lang="bg-BG" sz="3200" dirty="0"/>
              <a:t>процент</a:t>
            </a:r>
            <a:endParaRPr lang="en-US" sz="3200" dirty="0"/>
          </a:p>
          <a:p>
            <a:r>
              <a:rPr lang="bg-BG" sz="32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2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200" dirty="0"/>
              <a:t>увеличение.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46000" y="2079000"/>
            <a:ext cx="5760000" cy="3420000"/>
            <a:chOff x="-306388" y="2128097"/>
            <a:chExt cx="3137848" cy="344596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341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Exceptions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167" y="999634"/>
            <a:ext cx="10126596" cy="554514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b="1" dirty="0"/>
              <a:t> </a:t>
            </a:r>
            <a:r>
              <a:rPr lang="en-US" dirty="0"/>
              <a:t>handle errors and problems at runtime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b="1" dirty="0"/>
              <a:t> </a:t>
            </a:r>
            <a:r>
              <a:rPr lang="en-US" dirty="0"/>
              <a:t>an exception to signal about a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an exception to handle the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2394229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423446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 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/>
              <a:t>Throwing Exceptions – Example</a:t>
            </a:r>
            <a:endParaRPr lang="bg-BG" sz="3799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Непроменими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Непроменими </a:t>
            </a:r>
            <a:r>
              <a:rPr lang="en-GB" sz="3300" dirty="0"/>
              <a:t>== immutable</a:t>
            </a:r>
          </a:p>
          <a:p>
            <a:pPr lvl="1"/>
            <a:r>
              <a:rPr lang="bg-BG" sz="3300" dirty="0"/>
              <a:t>Заделят нова памет всеки път, когато се променят</a:t>
            </a:r>
            <a:endParaRPr lang="en-GB" sz="3300" dirty="0"/>
          </a:p>
          <a:p>
            <a:pPr lvl="1">
              <a:buClr>
                <a:schemeClr val="tx1"/>
              </a:buClr>
            </a:pP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/>
              <a:t>,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sz="3300" dirty="0"/>
          </a:p>
          <a:p>
            <a:pPr lvl="1"/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Променими</a:t>
            </a:r>
            <a:r>
              <a:rPr lang="en-US" sz="3300" dirty="0"/>
              <a:t> == mutable</a:t>
            </a:r>
          </a:p>
          <a:p>
            <a:pPr lvl="1"/>
            <a:r>
              <a:rPr lang="bg-BG" sz="3300" dirty="0"/>
              <a:t>Използват една и съща локация в паметта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300" dirty="0"/>
              <a:t>,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енкапсулирате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3"/>
            <a:ext cx="9900000" cy="4526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305934"/>
            <a:ext cx="5449161" cy="52010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Отборът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два екипа</a:t>
            </a:r>
            <a:endParaRPr lang="en-US" dirty="0"/>
          </a:p>
          <a:p>
            <a:pPr lvl="1"/>
            <a:r>
              <a:rPr lang="bg-BG" dirty="0"/>
              <a:t>Първи</a:t>
            </a:r>
            <a:r>
              <a:rPr lang="en-US" dirty="0"/>
              <a:t> </a:t>
            </a:r>
            <a:r>
              <a:rPr lang="bg-BG" dirty="0"/>
              <a:t>екип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резервен</a:t>
            </a:r>
            <a:r>
              <a:rPr lang="en-US" dirty="0"/>
              <a:t> </a:t>
            </a:r>
            <a:r>
              <a:rPr lang="bg-BG" dirty="0"/>
              <a:t>екип</a:t>
            </a:r>
            <a:endParaRPr lang="en-US" dirty="0"/>
          </a:p>
          <a:p>
            <a:r>
              <a:rPr lang="bg-BG" dirty="0"/>
              <a:t>Прочетете данните на участниците и ги добавете в отбора</a:t>
            </a:r>
            <a:endParaRPr lang="en-US" dirty="0"/>
          </a:p>
          <a:p>
            <a:r>
              <a:rPr lang="bg-BG" dirty="0"/>
              <a:t>Ако са по-млади от 40 години</a:t>
            </a:r>
            <a:r>
              <a:rPr lang="en-US" dirty="0"/>
              <a:t>, </a:t>
            </a:r>
            <a:r>
              <a:rPr lang="bg-BG" dirty="0"/>
              <a:t>ги включете в първи екип</a:t>
            </a:r>
            <a:endParaRPr lang="en-US" dirty="0"/>
          </a:p>
          <a:p>
            <a:r>
              <a:rPr lang="bg-BG" dirty="0"/>
              <a:t>Отпечатайте размера и на двата екипа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</a:t>
            </a:r>
            <a:r>
              <a:rPr lang="en-US" sz="2600" dirty="0" err="1"/>
              <a:t>this.reserveTeam</a:t>
            </a:r>
            <a:r>
              <a:rPr lang="en-US" sz="2600" dirty="0"/>
              <a:t>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продължава на следващия слайд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</a:t>
            </a:r>
            <a:r>
              <a:rPr lang="bg-BG" sz="2600" i="1" noProof="1">
                <a:solidFill>
                  <a:schemeClr val="accent2"/>
                </a:solidFill>
              </a:rPr>
              <a:t>Добавете </a:t>
            </a:r>
            <a:r>
              <a:rPr lang="en-US" sz="2600" i="1" noProof="1">
                <a:solidFill>
                  <a:schemeClr val="accent2"/>
                </a:solidFill>
              </a:rPr>
              <a:t>getter</a:t>
            </a:r>
            <a:r>
              <a:rPr lang="bg-BG" sz="2600" i="1" noProof="1">
                <a:solidFill>
                  <a:schemeClr val="accent2"/>
                </a:solidFill>
              </a:rPr>
              <a:t> за резервния отбор</a:t>
            </a:r>
            <a:endParaRPr lang="en-US" sz="2600" i="1" noProof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80675" y="566263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81175" y="611263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15725" y="566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115725" y="611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285675" y="585362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05725" y="631373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590568" y="5667633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590568" y="6117633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808818" y="5858629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4995568" y="5858630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4995568" y="6049626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публичните методи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30318" y="1911018"/>
            <a:ext cx="6036284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24290" y="2844790"/>
            <a:ext cx="2688799" cy="600541"/>
          </a:xfrm>
          <a:prstGeom prst="wedgeRoundRectCallout">
            <a:avLst>
              <a:gd name="adj1" fmla="val -69172"/>
              <a:gd name="adj2" fmla="val -43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means "private"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936000" y="4528658"/>
            <a:ext cx="2598799" cy="609600"/>
          </a:xfrm>
          <a:prstGeom prst="wedgeRoundRectCallout">
            <a:avLst>
              <a:gd name="adj1" fmla="val -68624"/>
              <a:gd name="adj2" fmla="val -545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means "public"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2335</Words>
  <Application>Microsoft Macintosh PowerPoint</Application>
  <PresentationFormat>Widescreen</PresentationFormat>
  <Paragraphs>437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Енкапсулация – пример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Сортирайте хора по име и възраст</vt:lpstr>
      <vt:lpstr>Решение: Сортирайте хора по име и възраст (1)</vt:lpstr>
      <vt:lpstr>Решение: Сортирайте хора по име и възраст (2)</vt:lpstr>
      <vt:lpstr>Решение: Сортирайте хора по име и възраст (3)</vt:lpstr>
      <vt:lpstr>Задача: Увеличение на заплатата</vt:lpstr>
      <vt:lpstr>Решение: Увеличение на заплатата</vt:lpstr>
      <vt:lpstr>Exceptions in Programming</vt:lpstr>
      <vt:lpstr>What Are Exceptions?</vt:lpstr>
      <vt:lpstr>Throwing Exceptions – Example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Задача: Отбор</vt:lpstr>
      <vt:lpstr>Решение: Отбор (1)</vt:lpstr>
      <vt:lpstr>Решение: Отбор(2)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126</cp:revision>
  <dcterms:created xsi:type="dcterms:W3CDTF">2018-05-23T13:08:44Z</dcterms:created>
  <dcterms:modified xsi:type="dcterms:W3CDTF">2022-12-21T18:20:07Z</dcterms:modified>
  <cp:category>programming;education;software engineering;software development</cp:category>
</cp:coreProperties>
</file>