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274" r:id="rId2"/>
    <p:sldId id="276" r:id="rId3"/>
    <p:sldId id="587" r:id="rId4"/>
    <p:sldId id="588" r:id="rId5"/>
    <p:sldId id="590" r:id="rId6"/>
    <p:sldId id="589" r:id="rId7"/>
    <p:sldId id="591" r:id="rId8"/>
    <p:sldId id="592" r:id="rId9"/>
    <p:sldId id="595" r:id="rId10"/>
    <p:sldId id="597" r:id="rId11"/>
    <p:sldId id="596" r:id="rId12"/>
    <p:sldId id="599" r:id="rId13"/>
    <p:sldId id="598" r:id="rId14"/>
    <p:sldId id="600" r:id="rId15"/>
    <p:sldId id="601" r:id="rId16"/>
    <p:sldId id="602" r:id="rId17"/>
    <p:sldId id="603" r:id="rId18"/>
    <p:sldId id="604" r:id="rId19"/>
    <p:sldId id="586" r:id="rId20"/>
    <p:sldId id="528" r:id="rId21"/>
    <p:sldId id="40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Основни понятия" id="{7DFB0E8D-82F0-413A-A48F-A5817F74C3F6}">
          <p14:sldIdLst>
            <p14:sldId id="587"/>
            <p14:sldId id="588"/>
            <p14:sldId id="590"/>
            <p14:sldId id="589"/>
            <p14:sldId id="591"/>
          </p14:sldIdLst>
        </p14:section>
        <p14:section name="Правила при въвеждане на текст" id="{27F5FDB2-C5F4-4495-B87A-F378533BD4CF}">
          <p14:sldIdLst>
            <p14:sldId id="592"/>
            <p14:sldId id="595"/>
            <p14:sldId id="597"/>
            <p14:sldId id="596"/>
            <p14:sldId id="599"/>
            <p14:sldId id="598"/>
          </p14:sldIdLst>
        </p14:section>
        <p14:section name="Клавиатура" id="{1058A86C-952F-4F4C-9AE8-9CB4C6E9AC8A}">
          <p14:sldIdLst>
            <p14:sldId id="600"/>
            <p14:sldId id="601"/>
            <p14:sldId id="602"/>
            <p14:sldId id="603"/>
            <p14:sldId id="604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C70"/>
    <a:srgbClr val="233B53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7" autoAdjust="0"/>
    <p:restoredTop sz="94609" autoAdjust="0"/>
  </p:normalViewPr>
  <p:slideViewPr>
    <p:cSldViewPr snapToGrid="0" showGuides="1">
      <p:cViewPr varScale="1">
        <p:scale>
          <a:sx n="101" d="100"/>
          <a:sy n="101" d="100"/>
        </p:scale>
        <p:origin x="114" y="2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6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43100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234465"/>
                </a:solidFill>
              </a:rPr>
              <a:t>Основи при създаване на текст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950588"/>
          </a:xfrm>
        </p:spPr>
        <p:txBody>
          <a:bodyPr>
            <a:noAutofit/>
          </a:bodyPr>
          <a:lstStyle/>
          <a:p>
            <a:r>
              <a:rPr lang="bg-BG" dirty="0" smtClean="0"/>
              <a:t>Въведение в текстообработката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493" y="2596965"/>
            <a:ext cx="3854030" cy="27717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9085" y="3678367"/>
            <a:ext cx="5376866" cy="1293683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  , което изпи бозата .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43698" y="3661033"/>
            <a:ext cx="5210175" cy="1415791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момчето, което изпи бозата.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42" y="1304027"/>
            <a:ext cx="11872916" cy="1941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bg-BG" sz="3600" b="1" dirty="0"/>
              <a:t>2</a:t>
            </a:r>
            <a:r>
              <a:rPr lang="bg-BG" sz="3600" b="1" dirty="0" smtClean="0"/>
              <a:t>. Препинателните </a:t>
            </a:r>
            <a:r>
              <a:rPr lang="bg-BG" sz="3600" b="1" dirty="0"/>
              <a:t>знаци се пишат след думата без интервал</a:t>
            </a:r>
          </a:p>
          <a:p>
            <a:endParaRPr lang="bg-BG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2495999" y="2507329"/>
            <a:ext cx="10230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✖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5281" y="2507329"/>
            <a:ext cx="1007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5908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9085" y="3678367"/>
            <a:ext cx="5376866" cy="1293683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 </a:t>
            </a:r>
            <a:r>
              <a:rPr lang="ru-RU" sz="3600" dirty="0"/>
              <a:t>Под Игото ".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43698" y="3661033"/>
            <a:ext cx="5210175" cy="1415791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</a:t>
            </a:r>
            <a:r>
              <a:rPr lang="ru-RU" sz="3600" dirty="0"/>
              <a:t>Под Игото".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304027"/>
            <a:ext cx="11763468" cy="24956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bg-BG" sz="3600" b="1" dirty="0"/>
              <a:t>3</a:t>
            </a:r>
            <a:r>
              <a:rPr lang="bg-BG" sz="3600" b="1" dirty="0" smtClean="0"/>
              <a:t>. Скобите </a:t>
            </a:r>
            <a:r>
              <a:rPr lang="bg-BG" sz="3600" b="1" dirty="0"/>
              <a:t>или кавичките се въвеждат без интервал около текста, който ограждат</a:t>
            </a:r>
          </a:p>
          <a:p>
            <a:pPr algn="ctr"/>
            <a:endParaRPr lang="bg-BG" sz="3600" b="1" dirty="0" smtClean="0"/>
          </a:p>
          <a:p>
            <a:endParaRPr lang="bg-BG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2495999" y="2507329"/>
            <a:ext cx="10230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✖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5281" y="2507329"/>
            <a:ext cx="1007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8451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9085" y="3678367"/>
            <a:ext cx="5376866" cy="1293683"/>
          </a:xfrm>
        </p:spPr>
        <p:txBody>
          <a:bodyPr>
            <a:noAutofit/>
          </a:bodyPr>
          <a:lstStyle/>
          <a:p>
            <a:r>
              <a:rPr lang="bg-BG" sz="3600" dirty="0" smtClean="0"/>
              <a:t>Най -  накрая пристигнахме в София.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43698" y="3661033"/>
            <a:ext cx="5210175" cy="1415791"/>
          </a:xfrm>
        </p:spPr>
        <p:txBody>
          <a:bodyPr>
            <a:noAutofit/>
          </a:bodyPr>
          <a:lstStyle/>
          <a:p>
            <a:r>
              <a:rPr lang="bg-BG" sz="3600" dirty="0" smtClean="0"/>
              <a:t>Най-накрая пристигнахме в София.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304027"/>
            <a:ext cx="11763468" cy="194165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bg-BG" sz="3600" b="1" dirty="0" smtClean="0"/>
              <a:t>4. Има два вида тирета – късо и дълго</a:t>
            </a:r>
            <a:endParaRPr lang="bg-BG" sz="3600" b="1" dirty="0"/>
          </a:p>
          <a:p>
            <a:pPr algn="ctr"/>
            <a:endParaRPr lang="bg-BG" sz="3600" b="1" dirty="0" smtClean="0"/>
          </a:p>
          <a:p>
            <a:endParaRPr lang="bg-BG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2495999" y="2507329"/>
            <a:ext cx="10230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✖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5281" y="2507329"/>
            <a:ext cx="1007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3413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9084" y="3678367"/>
            <a:ext cx="5815016" cy="2389058"/>
          </a:xfrm>
        </p:spPr>
        <p:txBody>
          <a:bodyPr>
            <a:noAutofit/>
          </a:bodyPr>
          <a:lstStyle/>
          <a:p>
            <a:r>
              <a:rPr lang="ru-RU" dirty="0" smtClean="0"/>
              <a:t>  Русокосото </a:t>
            </a:r>
            <a:r>
              <a:rPr lang="ru-RU" dirty="0"/>
              <a:t>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3675" y="3661033"/>
            <a:ext cx="5451559" cy="2406392"/>
          </a:xfrm>
        </p:spPr>
        <p:txBody>
          <a:bodyPr>
            <a:noAutofit/>
          </a:bodyPr>
          <a:lstStyle/>
          <a:p>
            <a:r>
              <a:rPr lang="ru-RU" dirty="0" smtClean="0"/>
              <a:t>͏	Русокосото </a:t>
            </a:r>
            <a:r>
              <a:rPr lang="ru-RU" dirty="0"/>
              <a:t>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05" y="1304027"/>
            <a:ext cx="11763468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bg-BG" sz="3600" b="1" dirty="0" smtClean="0"/>
              <a:t>5. Не се използват интервали или други символи за отстъп в началото на абзац</a:t>
            </a:r>
            <a:endParaRPr lang="bg-BG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2495999" y="2507329"/>
            <a:ext cx="10230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✖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5281" y="2507329"/>
            <a:ext cx="1007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16410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Клавиатура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Секции на клавиатурата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84" y="2112257"/>
            <a:ext cx="3144492" cy="11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Части на клавиатурата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21" y="2228849"/>
            <a:ext cx="9029042" cy="3343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84105" y="3211890"/>
            <a:ext cx="567397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58075" y="3211890"/>
            <a:ext cx="123825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696325" y="3211890"/>
            <a:ext cx="171450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84105" y="2469921"/>
            <a:ext cx="6912220" cy="741969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0405" y="1162050"/>
            <a:ext cx="3543395" cy="695325"/>
          </a:xfrm>
          <a:prstGeom prst="wedgeRoundRectCallout">
            <a:avLst>
              <a:gd name="adj1" fmla="val -3361"/>
              <a:gd name="adj2" fmla="val 144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61914" y="5747356"/>
            <a:ext cx="3000375" cy="695325"/>
          </a:xfrm>
          <a:prstGeom prst="wedgeRoundRectCallout">
            <a:avLst>
              <a:gd name="adj1" fmla="val -4436"/>
              <a:gd name="adj2" fmla="val -1104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857952" y="1162049"/>
            <a:ext cx="3543395" cy="695325"/>
          </a:xfrm>
          <a:prstGeom prst="wedgeRoundRectCallout">
            <a:avLst>
              <a:gd name="adj1" fmla="val 403"/>
              <a:gd name="adj2" fmla="val 2580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696325" y="5821740"/>
            <a:ext cx="3057620" cy="695325"/>
          </a:xfrm>
          <a:prstGeom prst="wedgeRoundRectCallout">
            <a:avLst>
              <a:gd name="adj1" fmla="val 5242"/>
              <a:gd name="adj2" fmla="val -118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Цифрова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4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Функционална част </a:t>
            </a:r>
            <a:r>
              <a:rPr lang="bg-BG" dirty="0" smtClean="0"/>
              <a:t>– клавишите в </a:t>
            </a:r>
            <a:r>
              <a:rPr lang="bg-BG" b="1" dirty="0" smtClean="0"/>
              <a:t>горната част </a:t>
            </a:r>
            <a:r>
              <a:rPr lang="bg-BG" dirty="0" smtClean="0"/>
              <a:t>на клавиатурата, с помощта на които  можем да </a:t>
            </a:r>
            <a:r>
              <a:rPr lang="bg-BG" b="1" dirty="0" smtClean="0"/>
              <a:t>задаваме изпълнението</a:t>
            </a:r>
            <a:r>
              <a:rPr lang="bg-BG" dirty="0" smtClean="0"/>
              <a:t> на определени </a:t>
            </a:r>
            <a:r>
              <a:rPr lang="bg-BG" b="1" dirty="0" smtClean="0"/>
              <a:t>команди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Функционална</a:t>
            </a:r>
            <a:r>
              <a:rPr lang="bg-BG" sz="4000" dirty="0">
                <a:solidFill>
                  <a:srgbClr val="FFFFFF"/>
                </a:solidFill>
              </a:rPr>
              <a:t> </a:t>
            </a:r>
            <a:r>
              <a:rPr lang="bg-BG" sz="4000" dirty="0" smtClean="0"/>
              <a:t>част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4020472" y="3220606"/>
            <a:ext cx="6019800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1814" y="1121144"/>
            <a:ext cx="10073420" cy="5276048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Символна част </a:t>
            </a:r>
            <a:r>
              <a:rPr lang="bg-BG" dirty="0" smtClean="0"/>
              <a:t>– съдържа всички </a:t>
            </a:r>
            <a:r>
              <a:rPr lang="bg-BG" b="1" dirty="0" smtClean="0"/>
              <a:t>символи</a:t>
            </a:r>
            <a:r>
              <a:rPr lang="bg-BG" dirty="0" smtClean="0"/>
              <a:t> и </a:t>
            </a:r>
            <a:r>
              <a:rPr lang="bg-BG" b="1" dirty="0" smtClean="0"/>
              <a:t>знаци</a:t>
            </a:r>
          </a:p>
          <a:p>
            <a:pPr lvl="1"/>
            <a:r>
              <a:rPr lang="bg-BG" dirty="0" smtClean="0"/>
              <a:t>В тази част има няколко </a:t>
            </a:r>
            <a:r>
              <a:rPr lang="bg-BG" b="1" dirty="0" smtClean="0"/>
              <a:t>специални клавиша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Символна част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16" y="2530273"/>
            <a:ext cx="2609850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56" y="2606303"/>
            <a:ext cx="2457790" cy="2457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5575" y="4933266"/>
            <a:ext cx="5392952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/>
              <a:t>Чрез натискане на клавиша </a:t>
            </a:r>
            <a:r>
              <a:rPr lang="en-US" sz="2400" b="1" i="1" dirty="0">
                <a:solidFill>
                  <a:schemeClr val="bg1"/>
                </a:solidFill>
              </a:rPr>
              <a:t>Caps Lock</a:t>
            </a:r>
            <a:r>
              <a:rPr lang="bg-BG" sz="2400" b="1" i="1" dirty="0">
                <a:solidFill>
                  <a:schemeClr val="bg1"/>
                </a:solidFill>
              </a:rPr>
              <a:t> </a:t>
            </a:r>
            <a:r>
              <a:rPr lang="bg-BG" sz="2400" b="1" i="1" dirty="0"/>
              <a:t>се включва и изключва режимът за въвеждане на главни </a:t>
            </a:r>
            <a:r>
              <a:rPr lang="bg-BG" sz="2400" b="1" i="1" dirty="0" smtClean="0"/>
              <a:t>букви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921814" y="4933265"/>
            <a:ext cx="4487054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 smtClean="0"/>
              <a:t>Чрез задържане на клавиша </a:t>
            </a:r>
            <a:r>
              <a:rPr lang="en-US" sz="2400" b="1" i="1" dirty="0" smtClean="0">
                <a:solidFill>
                  <a:schemeClr val="bg1"/>
                </a:solidFill>
              </a:rPr>
              <a:t>Shift</a:t>
            </a:r>
            <a:r>
              <a:rPr lang="bg-BG" sz="2400" b="1" i="1" dirty="0" smtClean="0"/>
              <a:t> се активира режимът за въвеждане на главни букви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5900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TODO: </a:t>
            </a:r>
            <a:r>
              <a:rPr lang="en-US" dirty="0" err="1" smtClean="0"/>
              <a:t>nav</a:t>
            </a:r>
            <a:r>
              <a:rPr lang="en-US" dirty="0" smtClean="0"/>
              <a:t> part, </a:t>
            </a:r>
            <a:r>
              <a:rPr lang="en-US" dirty="0" err="1" smtClean="0"/>
              <a:t>num</a:t>
            </a:r>
            <a:r>
              <a:rPr lang="en-US" dirty="0" smtClean="0"/>
              <a:t> part…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Променлива </a:t>
            </a:r>
            <a:r>
              <a:rPr lang="bg-BG" sz="2900" b="1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стойност </a:t>
            </a:r>
            <a:r>
              <a:rPr lang="bg-BG" sz="2900" b="1" dirty="0">
                <a:solidFill>
                  <a:schemeClr val="bg2"/>
                </a:solidFill>
              </a:rPr>
              <a:t>записана</a:t>
            </a:r>
            <a:r>
              <a:rPr lang="bg-BG" sz="2900" dirty="0">
                <a:solidFill>
                  <a:schemeClr val="bg2"/>
                </a:solidFill>
              </a:rPr>
              <a:t> в паметта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на </a:t>
            </a:r>
            <a:r>
              <a:rPr lang="en-US" sz="2900" b="1" dirty="0">
                <a:solidFill>
                  <a:schemeClr val="bg2"/>
                </a:solidFill>
              </a:rPr>
              <a:t>Scratch</a:t>
            </a:r>
            <a:endParaRPr lang="bg-BG" sz="2900" b="1" dirty="0">
              <a:solidFill>
                <a:schemeClr val="bg2"/>
              </a:solidFill>
            </a:endParaRPr>
          </a:p>
          <a:p>
            <a:pPr lvl="0">
              <a:buClr>
                <a:schemeClr val="bg2"/>
              </a:buClr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на променливата:</a:t>
            </a:r>
            <a:endParaRPr lang="bg-BG" sz="2900" b="1" dirty="0">
              <a:solidFill>
                <a:schemeClr val="bg2"/>
              </a:solidFill>
            </a:endParaRPr>
          </a:p>
          <a:p>
            <a:pPr marL="914115" lvl="1" indent="-456915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Име </a:t>
            </a:r>
          </a:p>
          <a:p>
            <a:pPr marL="914115" lvl="1" indent="-456915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Стойност</a:t>
            </a:r>
            <a:endParaRPr lang="en-US" sz="29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767275" cy="53344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Основни </a:t>
            </a:r>
            <a:r>
              <a:rPr lang="bg-BG" dirty="0" smtClean="0"/>
              <a:t>елементи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 smtClean="0"/>
              <a:t>Правила при въвеждане на текст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 smtClean="0"/>
              <a:t>Клавиатура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Основни понятия и елементи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48" y="796885"/>
            <a:ext cx="6699903" cy="376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91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Символ</a:t>
            </a:r>
            <a:r>
              <a:rPr lang="bg-BG" dirty="0" smtClean="0"/>
              <a:t> – най-малкият</a:t>
            </a:r>
            <a:r>
              <a:rPr lang="bg-BG" b="1" dirty="0" smtClean="0"/>
              <a:t> неделим елемнт </a:t>
            </a:r>
            <a:r>
              <a:rPr lang="bg-BG" dirty="0" smtClean="0"/>
              <a:t>на текста</a:t>
            </a:r>
          </a:p>
          <a:p>
            <a:pPr lvl="1"/>
            <a:r>
              <a:rPr lang="bg-BG" dirty="0" smtClean="0"/>
              <a:t>Включва: </a:t>
            </a:r>
            <a:r>
              <a:rPr lang="bg-BG" b="1" dirty="0" smtClean="0"/>
              <a:t>букви</a:t>
            </a:r>
            <a:r>
              <a:rPr lang="bg-BG" dirty="0" smtClean="0"/>
              <a:t>, </a:t>
            </a:r>
            <a:r>
              <a:rPr lang="bg-BG" b="1" dirty="0" smtClean="0"/>
              <a:t>цифри</a:t>
            </a:r>
            <a:r>
              <a:rPr lang="bg-BG" dirty="0" smtClean="0"/>
              <a:t>, </a:t>
            </a:r>
            <a:r>
              <a:rPr lang="bg-BG" b="1" dirty="0" smtClean="0"/>
              <a:t>препинателни знаци </a:t>
            </a:r>
            <a:r>
              <a:rPr lang="bg-BG" dirty="0" smtClean="0"/>
              <a:t>и </a:t>
            </a:r>
            <a:r>
              <a:rPr lang="bg-BG" b="1" dirty="0" smtClean="0"/>
              <a:t>др.</a:t>
            </a:r>
            <a:r>
              <a:rPr lang="bg-BG" dirty="0" smtClean="0"/>
              <a:t> </a:t>
            </a:r>
            <a:r>
              <a:rPr lang="bg-BG" b="1" dirty="0" smtClean="0"/>
              <a:t>специални знаци </a:t>
            </a:r>
            <a:r>
              <a:rPr lang="bg-BG" dirty="0" smtClean="0"/>
              <a:t>(@, №, $, %, *, ...)</a:t>
            </a:r>
          </a:p>
          <a:p>
            <a:r>
              <a:rPr lang="bg-BG" b="1" dirty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Дума</a:t>
            </a:r>
            <a:r>
              <a:rPr lang="bg-BG" dirty="0" smtClean="0"/>
              <a:t> – </a:t>
            </a:r>
            <a:r>
              <a:rPr lang="bg-BG" b="1" dirty="0" smtClean="0"/>
              <a:t>последователност</a:t>
            </a:r>
            <a:r>
              <a:rPr lang="bg-BG" dirty="0" smtClean="0"/>
              <a:t> </a:t>
            </a:r>
            <a:r>
              <a:rPr lang="bg-BG" b="1" dirty="0" smtClean="0"/>
              <a:t>от значи</a:t>
            </a:r>
            <a:r>
              <a:rPr lang="bg-BG" dirty="0" smtClean="0"/>
              <a:t>, между които </a:t>
            </a:r>
            <a:r>
              <a:rPr lang="bg-BG" b="1" dirty="0" smtClean="0"/>
              <a:t>няма интервал</a:t>
            </a:r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Изречение</a:t>
            </a:r>
            <a:r>
              <a:rPr lang="bg-BG" b="1" dirty="0" smtClean="0"/>
              <a:t> </a:t>
            </a:r>
            <a:r>
              <a:rPr lang="bg-BG" dirty="0" smtClean="0"/>
              <a:t>–</a:t>
            </a:r>
            <a:r>
              <a:rPr lang="bg-BG" b="1" dirty="0" smtClean="0"/>
              <a:t> последователност от думи </a:t>
            </a:r>
            <a:r>
              <a:rPr lang="bg-BG" dirty="0" smtClean="0"/>
              <a:t>и </a:t>
            </a:r>
            <a:r>
              <a:rPr lang="bg-BG" b="1" dirty="0" smtClean="0"/>
              <a:t>препинателни знаци</a:t>
            </a:r>
            <a:r>
              <a:rPr lang="bg-BG" dirty="0" smtClean="0"/>
              <a:t>, завършващи със знак за край на изречение</a:t>
            </a:r>
          </a:p>
          <a:p>
            <a:endParaRPr lang="bg-BG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39807" y="100750"/>
            <a:ext cx="8685243" cy="882654"/>
          </a:xfrm>
        </p:spPr>
        <p:txBody>
          <a:bodyPr>
            <a:noAutofit/>
          </a:bodyPr>
          <a:lstStyle/>
          <a:p>
            <a:r>
              <a:rPr lang="bg-BG" sz="3800" dirty="0" smtClean="0"/>
              <a:t>Основни елементи на текстов документ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120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4"/>
          <a:stretch/>
        </p:blipFill>
        <p:spPr>
          <a:xfrm>
            <a:off x="0" y="1094746"/>
            <a:ext cx="12191999" cy="58072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 за изречение в</a:t>
            </a:r>
            <a:r>
              <a:rPr lang="en-US" dirty="0" smtClean="0"/>
              <a:t> Word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509471" y="3432429"/>
            <a:ext cx="6755179" cy="7439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365292" y="1514411"/>
            <a:ext cx="3230255" cy="993531"/>
          </a:xfrm>
          <a:prstGeom prst="wedgeRoundRectCallout">
            <a:avLst>
              <a:gd name="adj1" fmla="val 57902"/>
              <a:gd name="adj2" fmla="val 12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Всяко изречение е изградено от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7750633" y="1488033"/>
            <a:ext cx="3748551" cy="1046285"/>
          </a:xfrm>
          <a:prstGeom prst="wedgeRoundRectCallout">
            <a:avLst>
              <a:gd name="adj1" fmla="val -33265"/>
              <a:gd name="adj2" fmla="val 1196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Думите са изградени от символи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97750" y="3432429"/>
            <a:ext cx="1866900" cy="309199"/>
            <a:chOff x="7397750" y="3432429"/>
            <a:chExt cx="1866900" cy="309199"/>
          </a:xfrm>
        </p:grpSpPr>
        <p:sp>
          <p:nvSpPr>
            <p:cNvPr id="12" name="Rectangle 11"/>
            <p:cNvSpPr/>
            <p:nvPr/>
          </p:nvSpPr>
          <p:spPr bwMode="auto">
            <a:xfrm>
              <a:off x="7397750" y="3438905"/>
              <a:ext cx="1866900" cy="288545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7569200" y="3442478"/>
              <a:ext cx="1650" cy="291448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731583" y="3451244"/>
              <a:ext cx="0" cy="276206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7881174" y="3451244"/>
              <a:ext cx="429" cy="282682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058609" y="3438904"/>
              <a:ext cx="1587" cy="288546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218153" y="3432430"/>
              <a:ext cx="0" cy="29502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8395952" y="3451244"/>
              <a:ext cx="1" cy="282683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576486" y="3432429"/>
              <a:ext cx="0" cy="295021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762642" y="3443541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8930917" y="3451244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9067442" y="3438904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32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Абзац</a:t>
            </a:r>
            <a:r>
              <a:rPr lang="bg-BG" dirty="0" smtClean="0"/>
              <a:t> – </a:t>
            </a:r>
            <a:r>
              <a:rPr lang="bg-BG" b="1" dirty="0" smtClean="0"/>
              <a:t>поредица от изречения</a:t>
            </a:r>
          </a:p>
          <a:p>
            <a:pPr lvl="1"/>
            <a:r>
              <a:rPr lang="bg-BG" dirty="0" smtClean="0"/>
              <a:t>Започва на </a:t>
            </a:r>
            <a:r>
              <a:rPr lang="bg-BG" b="1" dirty="0" smtClean="0"/>
              <a:t>нов ред</a:t>
            </a:r>
            <a:r>
              <a:rPr lang="bg-BG" dirty="0" smtClean="0"/>
              <a:t>, отделен от другите изречения с </a:t>
            </a:r>
            <a:r>
              <a:rPr lang="bg-BG" b="1" dirty="0" smtClean="0"/>
              <a:t>разстояние</a:t>
            </a:r>
            <a:r>
              <a:rPr lang="bg-BG" dirty="0" smtClean="0"/>
              <a:t> или </a:t>
            </a:r>
            <a:r>
              <a:rPr lang="bg-BG" b="1" dirty="0" smtClean="0"/>
              <a:t>отстъп</a:t>
            </a:r>
          </a:p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Страница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 smtClean="0"/>
              <a:t> текст</a:t>
            </a:r>
            <a:r>
              <a:rPr lang="bg-BG" dirty="0" smtClean="0"/>
              <a:t>, който може да се отпечатва на един лист</a:t>
            </a:r>
            <a:endParaRPr lang="bg-BG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807" y="100750"/>
            <a:ext cx="8685243" cy="882654"/>
          </a:xfrm>
        </p:spPr>
        <p:txBody>
          <a:bodyPr>
            <a:noAutofit/>
          </a:bodyPr>
          <a:lstStyle/>
          <a:p>
            <a:r>
              <a:rPr lang="bg-BG" sz="3800" dirty="0"/>
              <a:t>Основни елементи на текстов документ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"/>
          <a:stretch/>
        </p:blipFill>
        <p:spPr>
          <a:xfrm>
            <a:off x="0" y="1098080"/>
            <a:ext cx="12191999" cy="61291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470155" y="3173790"/>
            <a:ext cx="3311037" cy="95859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81192" y="2034999"/>
            <a:ext cx="4220308" cy="1081454"/>
          </a:xfrm>
          <a:prstGeom prst="wedgeRoundRectCallout">
            <a:avLst>
              <a:gd name="adj1" fmla="val -47916"/>
              <a:gd name="adj2" fmla="val 104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Поредица от обединени изречения -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абзац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3267123" y="2250832"/>
            <a:ext cx="738554" cy="453683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2214" y="4207060"/>
            <a:ext cx="152986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 smtClean="0"/>
              <a:t>Страница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00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5123925"/>
            <a:ext cx="10961783" cy="768084"/>
          </a:xfrm>
        </p:spPr>
        <p:txBody>
          <a:bodyPr/>
          <a:lstStyle/>
          <a:p>
            <a:r>
              <a:rPr lang="bg-BG" dirty="0" smtClean="0"/>
              <a:t>Правила при въвеждане на текст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70" y="1571625"/>
            <a:ext cx="4053802" cy="22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19085" y="3678367"/>
            <a:ext cx="5376866" cy="1293683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    рибата.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43698" y="3661033"/>
            <a:ext cx="5210175" cy="1415791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рибата.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42" y="1304027"/>
            <a:ext cx="11872916" cy="13876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bg-BG" sz="3600" b="1" dirty="0" smtClean="0"/>
              <a:t>1. Между </a:t>
            </a:r>
            <a:r>
              <a:rPr lang="bg-BG" sz="3600" b="1" dirty="0"/>
              <a:t>думите се оставя само един интервал</a:t>
            </a:r>
            <a:endParaRPr lang="bg-BG" sz="3600" b="1" dirty="0"/>
          </a:p>
          <a:p>
            <a:endParaRPr lang="bg-BG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2495999" y="2507329"/>
            <a:ext cx="102303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</a:rPr>
              <a:t>✖</a:t>
            </a:r>
          </a:p>
        </p:txBody>
      </p:sp>
      <p:sp>
        <p:nvSpPr>
          <p:cNvPr id="9" name="Rectangle 8"/>
          <p:cNvSpPr/>
          <p:nvPr/>
        </p:nvSpPr>
        <p:spPr>
          <a:xfrm>
            <a:off x="8845281" y="2507329"/>
            <a:ext cx="100700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>
                <a:solidFill>
                  <a:srgbClr val="00B050"/>
                </a:solidFill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2871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8" grpId="0"/>
      <p:bldP spid="9" grpId="0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8100</TotalTime>
  <Words>554</Words>
  <Application>Microsoft Office PowerPoint</Application>
  <PresentationFormat>Widescreen</PresentationFormat>
  <Paragraphs>117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Въведение в текстообработката</vt:lpstr>
      <vt:lpstr>Съдържание</vt:lpstr>
      <vt:lpstr>PowerPoint Presentation</vt:lpstr>
      <vt:lpstr>Основни елементи на текстов документ</vt:lpstr>
      <vt:lpstr>Пример за изречение в Word</vt:lpstr>
      <vt:lpstr>Основни елементи на текстов документ</vt:lpstr>
      <vt:lpstr>PowerPoint Presentation</vt:lpstr>
      <vt:lpstr>PowerPoint Presentation</vt:lpstr>
      <vt:lpstr>Правила</vt:lpstr>
      <vt:lpstr>Правила</vt:lpstr>
      <vt:lpstr>Правила</vt:lpstr>
      <vt:lpstr>Правила</vt:lpstr>
      <vt:lpstr>Правила</vt:lpstr>
      <vt:lpstr>PowerPoint Presentation</vt:lpstr>
      <vt:lpstr>Части на клавиатурата</vt:lpstr>
      <vt:lpstr>Функционална част</vt:lpstr>
      <vt:lpstr>Символна част</vt:lpstr>
      <vt:lpstr>TODO: nav part, num part…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PC</cp:lastModifiedBy>
  <cp:revision>1118</cp:revision>
  <dcterms:created xsi:type="dcterms:W3CDTF">2018-05-23T13:08:44Z</dcterms:created>
  <dcterms:modified xsi:type="dcterms:W3CDTF">2023-09-05T14:13:35Z</dcterms:modified>
  <cp:category>computer programming, programming</cp:category>
</cp:coreProperties>
</file>