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503" r:id="rId2"/>
    <p:sldId id="276" r:id="rId3"/>
    <p:sldId id="649" r:id="rId4"/>
    <p:sldId id="651" r:id="rId5"/>
    <p:sldId id="652" r:id="rId6"/>
    <p:sldId id="653" r:id="rId7"/>
    <p:sldId id="654" r:id="rId8"/>
    <p:sldId id="655" r:id="rId9"/>
    <p:sldId id="650" r:id="rId10"/>
    <p:sldId id="656" r:id="rId11"/>
    <p:sldId id="658" r:id="rId12"/>
    <p:sldId id="659" r:id="rId13"/>
    <p:sldId id="660" r:id="rId14"/>
    <p:sldId id="662" r:id="rId15"/>
    <p:sldId id="668" r:id="rId16"/>
    <p:sldId id="670" r:id="rId17"/>
    <p:sldId id="674" r:id="rId18"/>
    <p:sldId id="684" r:id="rId19"/>
    <p:sldId id="678" r:id="rId20"/>
    <p:sldId id="680" r:id="rId21"/>
    <p:sldId id="685" r:id="rId22"/>
    <p:sldId id="682" r:id="rId23"/>
    <p:sldId id="679" r:id="rId24"/>
    <p:sldId id="681" r:id="rId25"/>
    <p:sldId id="683" r:id="rId26"/>
    <p:sldId id="633" r:id="rId27"/>
    <p:sldId id="504" r:id="rId28"/>
    <p:sldId id="5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дение в тестването на ИС" id="{A764BDC4-FBCF-8642-9DA0-2A050F6690EB}">
          <p14:sldIdLst>
            <p14:sldId id="649"/>
            <p14:sldId id="651"/>
            <p14:sldId id="652"/>
            <p14:sldId id="653"/>
            <p14:sldId id="654"/>
            <p14:sldId id="655"/>
          </p14:sldIdLst>
        </p14:section>
        <p14:section name="Тестване на гранични стойности" id="{A691BA0E-18E6-D749-889D-CCF2193E1FE8}">
          <p14:sldIdLst>
            <p14:sldId id="650"/>
            <p14:sldId id="656"/>
          </p14:sldIdLst>
        </p14:section>
        <p14:section name="Видове тестване" id="{941C84F9-4937-104D-8837-EE794B73CB35}">
          <p14:sldIdLst>
            <p14:sldId id="658"/>
            <p14:sldId id="659"/>
            <p14:sldId id="660"/>
            <p14:sldId id="662"/>
            <p14:sldId id="668"/>
            <p14:sldId id="670"/>
          </p14:sldIdLst>
        </p14:section>
        <p14:section name="Тестване на Здравна информационна система" id="{D231F0DB-2595-C84B-A4CE-E1F9F8FA8A9D}">
          <p14:sldIdLst>
            <p14:sldId id="674"/>
            <p14:sldId id="684"/>
            <p14:sldId id="678"/>
            <p14:sldId id="680"/>
            <p14:sldId id="685"/>
            <p14:sldId id="682"/>
            <p14:sldId id="679"/>
            <p14:sldId id="681"/>
            <p14:sldId id="68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54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4.02.25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5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fontScale="85000" lnSpcReduction="10000"/>
          </a:bodyPr>
          <a:lstStyle/>
          <a:p>
            <a:r>
              <a:rPr lang="bg-BG" dirty="0"/>
              <a:t>Защо, какво и как да тестваме, тестване на гранични стойности, видове тестване, тестване на информационна система</a:t>
            </a:r>
            <a:endParaRPr lang="bg-BG" sz="32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Тестване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7467"/>
            <a:ext cx="1757160" cy="786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06A00-5714-952F-8DDF-4489E6B4D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0035" y="2763925"/>
            <a:ext cx="3719719" cy="28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Проверява </a:t>
            </a:r>
            <a:r>
              <a:rPr lang="bg-BG" sz="3200" b="1" dirty="0"/>
              <a:t>поведението</a:t>
            </a:r>
            <a:r>
              <a:rPr lang="bg-BG" sz="3200" dirty="0"/>
              <a:t> на </a:t>
            </a:r>
            <a:r>
              <a:rPr lang="bg-BG" sz="3200" b="1" dirty="0"/>
              <a:t>системата</a:t>
            </a:r>
            <a:r>
              <a:rPr lang="bg-BG" sz="3200" dirty="0"/>
              <a:t> при </a:t>
            </a:r>
            <a:r>
              <a:rPr lang="bg-BG" sz="3200" b="1" dirty="0"/>
              <a:t>стойности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около</a:t>
            </a:r>
            <a:r>
              <a:rPr lang="bg-BG" sz="3200" dirty="0"/>
              <a:t> </a:t>
            </a:r>
            <a:r>
              <a:rPr lang="bg-BG" sz="3200" b="1" dirty="0"/>
              <a:t>границите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допустимите диапазони</a:t>
            </a:r>
          </a:p>
          <a:p>
            <a:r>
              <a:rPr lang="bg-BG" sz="3200" dirty="0"/>
              <a:t>Откриват се </a:t>
            </a:r>
            <a:r>
              <a:rPr lang="bg-BG" sz="3200" b="1" dirty="0"/>
              <a:t>грешки</a:t>
            </a:r>
            <a:r>
              <a:rPr lang="bg-BG" sz="3200" dirty="0"/>
              <a:t>, появяващи се </a:t>
            </a:r>
            <a:r>
              <a:rPr lang="bg-BG" sz="3200" b="1" dirty="0">
                <a:solidFill>
                  <a:schemeClr val="bg1"/>
                </a:solidFill>
              </a:rPr>
              <a:t>само</a:t>
            </a:r>
            <a:r>
              <a:rPr lang="bg-BG" sz="3200" dirty="0"/>
              <a:t> при </a:t>
            </a:r>
            <a:r>
              <a:rPr lang="bg-BG" sz="3200" b="1" dirty="0"/>
              <a:t>гранични стойности</a:t>
            </a:r>
          </a:p>
          <a:p>
            <a:r>
              <a:rPr lang="bg-BG" sz="3200" dirty="0"/>
              <a:t>Уверява, че </a:t>
            </a:r>
            <a:r>
              <a:rPr lang="bg-BG" sz="3200" b="1" dirty="0"/>
              <a:t>системата</a:t>
            </a:r>
            <a:r>
              <a:rPr lang="bg-BG" sz="3200" dirty="0"/>
              <a:t> обработва </a:t>
            </a:r>
            <a:r>
              <a:rPr lang="bg-BG" sz="3200" b="1" dirty="0"/>
              <a:t>правилно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минимални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максимални</a:t>
            </a:r>
            <a:r>
              <a:rPr lang="bg-BG" sz="3200" dirty="0"/>
              <a:t> </a:t>
            </a:r>
            <a:r>
              <a:rPr lang="bg-BG" sz="3200" b="1" dirty="0"/>
              <a:t>стойности</a:t>
            </a:r>
          </a:p>
          <a:p>
            <a:r>
              <a:rPr lang="bg-BG" sz="3200" b="1" dirty="0"/>
              <a:t>Пример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bg-BG" sz="3000" b="1" dirty="0"/>
              <a:t>Потребителят</a:t>
            </a:r>
            <a:r>
              <a:rPr lang="bg-BG" sz="3000" dirty="0"/>
              <a:t> трябва да е на </a:t>
            </a:r>
            <a:r>
              <a:rPr lang="bg-BG" sz="3000" b="1" dirty="0"/>
              <a:t>възраст</a:t>
            </a:r>
            <a:r>
              <a:rPr lang="bg-BG" sz="3000" dirty="0"/>
              <a:t> между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 години - тестват се стойности като </a:t>
            </a:r>
            <a:r>
              <a:rPr lang="bg-BG" sz="3000" b="1" dirty="0">
                <a:solidFill>
                  <a:schemeClr val="bg1"/>
                </a:solidFill>
              </a:rPr>
              <a:t>17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66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гранични стойности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616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1113372" y="5351455"/>
            <a:ext cx="9965257" cy="1237006"/>
          </a:xfrm>
        </p:spPr>
        <p:txBody>
          <a:bodyPr/>
          <a:lstStyle/>
          <a:p>
            <a:r>
              <a:rPr lang="bg-BG" sz="3600" dirty="0"/>
              <a:t>Компонентно тестване, интеграционно тестване, системно тестване, приемно тестване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sz="4800" dirty="0"/>
              <a:t>Видове тестване</a:t>
            </a:r>
            <a:endParaRPr lang="en-US" sz="4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1F26D1-A1F4-0C26-8A1F-A63C231AC8C2}"/>
              </a:ext>
            </a:extLst>
          </p:cNvPr>
          <p:cNvGrpSpPr/>
          <p:nvPr/>
        </p:nvGrpSpPr>
        <p:grpSpPr>
          <a:xfrm>
            <a:off x="4696800" y="1134000"/>
            <a:ext cx="2798400" cy="2668407"/>
            <a:chOff x="4696800" y="1134000"/>
            <a:chExt cx="2798400" cy="26684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B966AD8-BEBF-7F19-F7BE-4F3681426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6800" y="1134000"/>
              <a:ext cx="2798400" cy="2393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4EEA3-E2D7-8FA7-E521-A9B74BE3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000" y="2153175"/>
              <a:ext cx="1649232" cy="1649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Видове тестване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E0792-9879-918E-D9BF-4833B2FCD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00" y="1755088"/>
            <a:ext cx="5310000" cy="47341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4FBEEB-C968-EEEF-0CD9-1D960A6068E7}"/>
              </a:ext>
            </a:extLst>
          </p:cNvPr>
          <p:cNvCxnSpPr>
            <a:cxnSpLocks/>
          </p:cNvCxnSpPr>
          <p:nvPr/>
        </p:nvCxnSpPr>
        <p:spPr>
          <a:xfrm flipV="1">
            <a:off x="10797275" y="1655365"/>
            <a:ext cx="0" cy="4797969"/>
          </a:xfrm>
          <a:prstGeom prst="straightConnector1">
            <a:avLst/>
          </a:prstGeom>
          <a:ln w="63500" cap="rnd">
            <a:solidFill>
              <a:schemeClr val="accent6">
                <a:lumMod val="10000"/>
              </a:schemeClr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A0470E1-A28D-3A5D-63C4-658A10436DD2}"/>
              </a:ext>
            </a:extLst>
          </p:cNvPr>
          <p:cNvGrpSpPr/>
          <p:nvPr/>
        </p:nvGrpSpPr>
        <p:grpSpPr>
          <a:xfrm>
            <a:off x="1467598" y="1599619"/>
            <a:ext cx="3990615" cy="1132422"/>
            <a:chOff x="498935" y="1577051"/>
            <a:chExt cx="2721000" cy="1073610"/>
          </a:xfrm>
        </p:grpSpPr>
        <p:sp>
          <p:nvSpPr>
            <p:cNvPr id="8" name="Flowchart: Alternate Process 99">
              <a:extLst>
                <a:ext uri="{FF2B5EF4-FFF2-40B4-BE49-F238E27FC236}">
                  <a16:creationId xmlns:a16="http://schemas.microsoft.com/office/drawing/2014/main" id="{FE65EFF3-53A9-6EC9-0040-486ECF1D479B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681119-D93A-5F7F-7CD0-4B3998998A58}"/>
                </a:ext>
              </a:extLst>
            </p:cNvPr>
            <p:cNvSpPr txBox="1"/>
            <p:nvPr/>
          </p:nvSpPr>
          <p:spPr>
            <a:xfrm>
              <a:off x="658197" y="1577051"/>
              <a:ext cx="2402476" cy="957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Приемно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s-ES" sz="2400" b="1" dirty="0"/>
                <a:t>Acceptance </a:t>
              </a:r>
              <a:r>
                <a:rPr lang="es-ES_tradnl" sz="2400" b="1" dirty="0"/>
                <a:t>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81AFBE-AED0-0786-9524-4A40999E5830}"/>
              </a:ext>
            </a:extLst>
          </p:cNvPr>
          <p:cNvGrpSpPr/>
          <p:nvPr/>
        </p:nvGrpSpPr>
        <p:grpSpPr>
          <a:xfrm>
            <a:off x="881393" y="4164842"/>
            <a:ext cx="5145881" cy="1110340"/>
            <a:chOff x="91031" y="1573521"/>
            <a:chExt cx="3501510" cy="1110340"/>
          </a:xfrm>
        </p:grpSpPr>
        <p:sp>
          <p:nvSpPr>
            <p:cNvPr id="11" name="Flowchart: Alternate Process 109">
              <a:extLst>
                <a:ext uri="{FF2B5EF4-FFF2-40B4-BE49-F238E27FC236}">
                  <a16:creationId xmlns:a16="http://schemas.microsoft.com/office/drawing/2014/main" id="{079E510B-7C34-62DE-FA99-4F03A5B01765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618D66-5DA9-4A40-5717-0F9AB05BB13B}"/>
                </a:ext>
              </a:extLst>
            </p:cNvPr>
            <p:cNvSpPr txBox="1"/>
            <p:nvPr/>
          </p:nvSpPr>
          <p:spPr>
            <a:xfrm>
              <a:off x="91031" y="1573521"/>
              <a:ext cx="3501510" cy="11103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norm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00" b="1" dirty="0">
                  <a:solidFill>
                    <a:schemeClr val="bg1"/>
                  </a:solidFill>
                </a:rPr>
                <a:t>Интеграционно</a:t>
              </a:r>
              <a:r>
                <a:rPr lang="bg-BG" sz="2300" dirty="0"/>
                <a:t> </a:t>
              </a:r>
              <a:r>
                <a:rPr lang="bg-BG" sz="2300" b="1" dirty="0">
                  <a:solidFill>
                    <a:schemeClr val="bg1"/>
                  </a:solidFill>
                </a:rPr>
                <a:t>тестване</a:t>
              </a:r>
              <a:br>
                <a:rPr lang="en-US" sz="2300" dirty="0"/>
              </a:br>
              <a:r>
                <a:rPr lang="en-US" sz="2300" b="1" dirty="0"/>
                <a:t>(Integration Testing)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7D03B1-56B3-A590-25A1-4988737E37CE}"/>
              </a:ext>
            </a:extLst>
          </p:cNvPr>
          <p:cNvGrpSpPr/>
          <p:nvPr/>
        </p:nvGrpSpPr>
        <p:grpSpPr>
          <a:xfrm>
            <a:off x="1058973" y="5435365"/>
            <a:ext cx="4788298" cy="1080000"/>
            <a:chOff x="220272" y="1570661"/>
            <a:chExt cx="3236063" cy="1080000"/>
          </a:xfrm>
        </p:grpSpPr>
        <p:sp>
          <p:nvSpPr>
            <p:cNvPr id="14" name="Flowchart: Alternate Process 115">
              <a:extLst>
                <a:ext uri="{FF2B5EF4-FFF2-40B4-BE49-F238E27FC236}">
                  <a16:creationId xmlns:a16="http://schemas.microsoft.com/office/drawing/2014/main" id="{4DAD07EC-6378-8134-162D-B18A91E85FD6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EF2E95-28DD-00D2-D8FA-9C4DAA0726D7}"/>
                </a:ext>
              </a:extLst>
            </p:cNvPr>
            <p:cNvSpPr txBox="1"/>
            <p:nvPr/>
          </p:nvSpPr>
          <p:spPr>
            <a:xfrm>
              <a:off x="220272" y="1570661"/>
              <a:ext cx="3236063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Компонентно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dirty="0"/>
              </a:br>
              <a:r>
                <a:rPr lang="en-US" sz="2400" b="1" dirty="0"/>
                <a:t>(Unit Testing)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BFD72F-8796-02C1-4893-4CA4FD24EE0A}"/>
              </a:ext>
            </a:extLst>
          </p:cNvPr>
          <p:cNvGrpSpPr/>
          <p:nvPr/>
        </p:nvGrpSpPr>
        <p:grpSpPr>
          <a:xfrm>
            <a:off x="1475829" y="2918623"/>
            <a:ext cx="3990618" cy="1086036"/>
            <a:chOff x="239554" y="2757258"/>
            <a:chExt cx="3990618" cy="1086036"/>
          </a:xfrm>
        </p:grpSpPr>
        <p:sp>
          <p:nvSpPr>
            <p:cNvPr id="17" name="Flowchart: Alternate Process 112">
              <a:extLst>
                <a:ext uri="{FF2B5EF4-FFF2-40B4-BE49-F238E27FC236}">
                  <a16:creationId xmlns:a16="http://schemas.microsoft.com/office/drawing/2014/main" id="{327F054C-568D-876F-9D06-23D1960AA5A2}"/>
                </a:ext>
              </a:extLst>
            </p:cNvPr>
            <p:cNvSpPr/>
            <p:nvPr/>
          </p:nvSpPr>
          <p:spPr bwMode="auto">
            <a:xfrm>
              <a:off x="239554" y="2790619"/>
              <a:ext cx="3990618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6D0FA3-9AF7-6000-43AB-09F995FA579E}"/>
                </a:ext>
              </a:extLst>
            </p:cNvPr>
            <p:cNvSpPr txBox="1"/>
            <p:nvPr/>
          </p:nvSpPr>
          <p:spPr>
            <a:xfrm>
              <a:off x="455946" y="2757258"/>
              <a:ext cx="352346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Системно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n-US" sz="2400" b="1" dirty="0"/>
                <a:t>System</a:t>
              </a:r>
              <a:r>
                <a:rPr lang="es-ES" sz="2400" b="1" dirty="0"/>
                <a:t> 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2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05E01-845B-0B4E-BF66-2AA173A8D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6A3C-DE8F-1F70-EB6B-738C2E119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Нарича се още </a:t>
            </a:r>
            <a:r>
              <a:rPr lang="bg-BG" sz="3200" b="1" dirty="0">
                <a:solidFill>
                  <a:schemeClr val="bg1"/>
                </a:solidFill>
              </a:rPr>
              <a:t>компонентно тестване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Тества </a:t>
            </a:r>
            <a:r>
              <a:rPr lang="bg-BG" sz="3200" b="1" dirty="0">
                <a:solidFill>
                  <a:schemeClr val="bg1"/>
                </a:solidFill>
              </a:rPr>
              <a:t>отделни компоненти </a:t>
            </a:r>
            <a:r>
              <a:rPr lang="bg-BG" sz="3200" dirty="0"/>
              <a:t>на </a:t>
            </a:r>
            <a:r>
              <a:rPr lang="bg-BG" sz="3200" b="1" dirty="0"/>
              <a:t>софтуера</a:t>
            </a:r>
          </a:p>
          <a:p>
            <a:pPr lvl="1"/>
            <a:r>
              <a:rPr lang="bg-BG" sz="3200" dirty="0"/>
              <a:t>Отделна </a:t>
            </a:r>
            <a:r>
              <a:rPr lang="bg-BG" sz="3200" b="1" dirty="0"/>
              <a:t>функция</a:t>
            </a:r>
            <a:r>
              <a:rPr lang="bg-BG" sz="3200" dirty="0"/>
              <a:t>, </a:t>
            </a:r>
            <a:r>
              <a:rPr lang="bg-BG" sz="3200" b="1" dirty="0"/>
              <a:t>метод</a:t>
            </a:r>
            <a:r>
              <a:rPr lang="bg-BG" sz="3200" dirty="0"/>
              <a:t>, </a:t>
            </a:r>
            <a:r>
              <a:rPr lang="bg-BG" sz="3200" b="1" dirty="0"/>
              <a:t>модул</a:t>
            </a:r>
            <a:r>
              <a:rPr lang="bg-BG" sz="3200" dirty="0"/>
              <a:t>, </a:t>
            </a:r>
            <a:r>
              <a:rPr lang="bg-BG" sz="3200" b="1" dirty="0"/>
              <a:t>обект</a:t>
            </a:r>
            <a:r>
              <a:rPr lang="bg-BG" sz="3200" dirty="0"/>
              <a:t> и т.н.</a:t>
            </a:r>
          </a:p>
          <a:p>
            <a:r>
              <a:rPr lang="bg-BG" sz="3200" dirty="0"/>
              <a:t>Обикновено се извършва от самите </a:t>
            </a:r>
            <a:r>
              <a:rPr lang="bg-BG" sz="3200" b="1" dirty="0">
                <a:solidFill>
                  <a:schemeClr val="bg1"/>
                </a:solidFill>
              </a:rPr>
              <a:t>програмисти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задава </a:t>
            </a:r>
            <a:r>
              <a:rPr lang="bg-BG" altLang="en-US" sz="3000" b="1" dirty="0"/>
              <a:t>въпрос</a:t>
            </a:r>
            <a:r>
              <a:rPr lang="en-US" altLang="en-US" sz="3000" dirty="0"/>
              <a:t>: "</a:t>
            </a:r>
            <a:r>
              <a:rPr lang="bg-BG" altLang="en-US" sz="3000" b="1" dirty="0">
                <a:solidFill>
                  <a:schemeClr val="bg1"/>
                </a:solidFill>
              </a:rPr>
              <a:t>На колко години си</a:t>
            </a:r>
            <a:r>
              <a:rPr lang="en-US" altLang="en-US" sz="3000" dirty="0"/>
              <a:t>?"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прочита</a:t>
            </a:r>
            <a:r>
              <a:rPr lang="en-US" altLang="en-US" sz="3000" dirty="0"/>
              <a:t> </a:t>
            </a:r>
            <a:r>
              <a:rPr lang="bg-BG" altLang="en-US" sz="3000" b="1" dirty="0"/>
              <a:t>въдените</a:t>
            </a:r>
            <a:r>
              <a:rPr lang="bg-BG" altLang="en-US" sz="3000" dirty="0"/>
              <a:t> от </a:t>
            </a:r>
            <a:r>
              <a:rPr lang="bg-BG" altLang="en-US" sz="3000" b="1" dirty="0"/>
              <a:t>потребителя</a:t>
            </a:r>
            <a:r>
              <a:rPr lang="bg-BG" altLang="en-US" sz="3000" dirty="0"/>
              <a:t> </a:t>
            </a:r>
            <a:r>
              <a:rPr lang="en-US" altLang="en-US" sz="3000" dirty="0"/>
              <a:t>"</a:t>
            </a:r>
            <a:r>
              <a:rPr lang="bg-BG" altLang="en-US" sz="3000" b="1" dirty="0">
                <a:solidFill>
                  <a:schemeClr val="bg1"/>
                </a:solidFill>
              </a:rPr>
              <a:t>години</a:t>
            </a:r>
            <a:r>
              <a:rPr lang="en-US" altLang="en-US" sz="3000" dirty="0"/>
              <a:t>" </a:t>
            </a:r>
            <a:endParaRPr lang="bg-BG" altLang="en-US" sz="3000" dirty="0"/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Ако годините</a:t>
            </a:r>
            <a:r>
              <a:rPr lang="en-US" altLang="en-US" sz="2800" dirty="0"/>
              <a:t> </a:t>
            </a:r>
            <a:r>
              <a:rPr lang="bg-BG" altLang="en-US" sz="2800" dirty="0"/>
              <a:t>са </a:t>
            </a:r>
            <a:r>
              <a:rPr lang="en-US" altLang="en-US" sz="2800" b="1" dirty="0">
                <a:solidFill>
                  <a:schemeClr val="bg1"/>
                </a:solidFill>
              </a:rPr>
              <a:t>&gt;= 18</a:t>
            </a:r>
            <a:r>
              <a:rPr lang="bg-BG" alt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В противен случай</a:t>
            </a:r>
            <a:r>
              <a:rPr lang="en-US" alt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невярно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F7A0F9-DB1F-D908-8F64-0D95ED9A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Юнит тестване (</a:t>
            </a:r>
            <a:r>
              <a:rPr lang="en-US" dirty="0"/>
              <a:t>Unit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399C7-AA47-4502-C0E9-2B63584A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9484">
            <a:off x="9757798" y="1507101"/>
            <a:ext cx="2095265" cy="20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Отделните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се тестват в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група</a:t>
            </a:r>
            <a:endParaRPr lang="ru-RU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от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програмисти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специалисти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специални интеграционни екипи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Здравна информационна система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има няколко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модула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2"/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 форма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пациенти</a:t>
            </a:r>
            <a:endParaRPr lang="en-US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Искаме да проверим дали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работят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заедно</a:t>
            </a:r>
          </a:p>
          <a:p>
            <a:pPr lvl="1"/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inter-regular"/>
            </a:endParaRPr>
          </a:p>
          <a:p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тестване</a:t>
            </a:r>
            <a:r>
              <a:rPr lang="en-US" dirty="0"/>
              <a:t> (Integration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3D567-C0D8-54D3-1D4C-3C8289FC1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707" y="4410279"/>
            <a:ext cx="2237030" cy="18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744C5-2F45-E671-3458-524FC7976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4D751-C429-B202-0451-C46AFB92C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Фокусира се върху </a:t>
            </a:r>
            <a:r>
              <a:rPr lang="bg-BG" sz="3200" b="1" dirty="0">
                <a:solidFill>
                  <a:schemeClr val="bg1"/>
                </a:solidFill>
              </a:rPr>
              <a:t>цялата система</a:t>
            </a:r>
          </a:p>
          <a:p>
            <a:pPr lvl="1"/>
            <a:r>
              <a:rPr lang="bg-BG" sz="3200" dirty="0"/>
              <a:t>Нейното </a:t>
            </a:r>
            <a:r>
              <a:rPr lang="bg-BG" sz="3200" b="1" dirty="0">
                <a:solidFill>
                  <a:schemeClr val="bg1"/>
                </a:solidFill>
              </a:rPr>
              <a:t>поведение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какво прави системата</a:t>
            </a:r>
            <a:r>
              <a:rPr lang="en-US" sz="3200" dirty="0"/>
              <a:t>)</a:t>
            </a:r>
            <a:endParaRPr lang="bg-BG" sz="3200" dirty="0"/>
          </a:p>
          <a:p>
            <a:pPr lvl="1"/>
            <a:r>
              <a:rPr lang="bg-BG" sz="3200" dirty="0"/>
              <a:t>Нейните </a:t>
            </a:r>
            <a:r>
              <a:rPr lang="bg-BG" sz="3200" b="1" dirty="0">
                <a:solidFill>
                  <a:schemeClr val="bg1"/>
                </a:solidFill>
              </a:rPr>
              <a:t>възможности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как се справя системата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bg-BG" sz="3200" dirty="0"/>
              <a:t>Извършва се само от </a:t>
            </a:r>
            <a:r>
              <a:rPr lang="en-US" sz="3200" b="1" dirty="0">
                <a:solidFill>
                  <a:schemeClr val="bg1"/>
                </a:solidFill>
              </a:rPr>
              <a:t>QA </a:t>
            </a:r>
            <a:r>
              <a:rPr lang="bg-BG" sz="3200" b="1" dirty="0">
                <a:solidFill>
                  <a:schemeClr val="bg1"/>
                </a:solidFill>
              </a:rPr>
              <a:t>специалисти</a:t>
            </a:r>
            <a:endParaRPr lang="en-US" sz="3200" b="1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модула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bg-BG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вход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- попълване на </a:t>
            </a:r>
            <a:r>
              <a:rPr lang="bg-BG" alt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потребителско име</a:t>
            </a:r>
            <a:r>
              <a:rPr lang="bg-BG" alt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alt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парола</a:t>
            </a:r>
            <a:endParaRPr lang="en-US" alt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прочита</a:t>
            </a:r>
            <a:r>
              <a:rPr lang="en-US" altLang="en-US" sz="3000" dirty="0"/>
              <a:t> </a:t>
            </a:r>
            <a:r>
              <a:rPr lang="bg-BG" altLang="en-US" sz="3000" b="1" dirty="0"/>
              <a:t>въведените</a:t>
            </a:r>
            <a:r>
              <a:rPr lang="bg-BG" altLang="en-US" sz="3000" dirty="0"/>
              <a:t> от </a:t>
            </a:r>
            <a:r>
              <a:rPr lang="bg-BG" altLang="en-US" sz="3000" b="1" dirty="0"/>
              <a:t>потребителя</a:t>
            </a:r>
            <a:r>
              <a:rPr lang="bg-BG" altLang="en-US" sz="3000" dirty="0"/>
              <a:t> </a:t>
            </a:r>
            <a:r>
              <a:rPr lang="bg-BG" altLang="en-US" sz="3000" b="1" dirty="0">
                <a:solidFill>
                  <a:schemeClr val="bg1"/>
                </a:solidFill>
              </a:rPr>
              <a:t>данни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Ако данните отговарят на </a:t>
            </a:r>
            <a:r>
              <a:rPr lang="bg-BG" altLang="en-US" sz="2800" b="1" dirty="0"/>
              <a:t>потребител</a:t>
            </a:r>
            <a:r>
              <a:rPr lang="bg-BG" altLang="en-US" sz="2800" dirty="0"/>
              <a:t> в </a:t>
            </a:r>
            <a:r>
              <a:rPr lang="bg-BG" altLang="en-US" sz="2800" b="1" dirty="0"/>
              <a:t>БД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В противен случай</a:t>
            </a:r>
            <a:r>
              <a:rPr lang="en-US" sz="2800" dirty="0">
                <a:sym typeface="Wingdings" panose="05000000000000000000" pitchFamily="2" charset="2"/>
              </a:rPr>
              <a:t> </a:t>
            </a:r>
            <a:r>
              <a:rPr lang="en-US" altLang="en-US" sz="2800" dirty="0"/>
              <a:t>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невярно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D5C3CA-5A74-4CDF-3815-C86EFADA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тестване </a:t>
            </a:r>
            <a:r>
              <a:rPr lang="en-BG" dirty="0"/>
              <a:t>(</a:t>
            </a:r>
            <a:r>
              <a:rPr lang="en-US" dirty="0"/>
              <a:t>System Testing</a:t>
            </a:r>
            <a:r>
              <a:rPr lang="en-BG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A1940-3BE9-B3A3-0B51-E0F25FFE4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508" y="1196125"/>
            <a:ext cx="2295000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FB488-9B8B-BBDA-201A-54E52A7E9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5A96-41BC-E9F7-9878-0EFAC99A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Валидира цялостно </a:t>
            </a:r>
            <a:r>
              <a:rPr lang="bg-BG" sz="3200" b="1" dirty="0"/>
              <a:t>функционално</a:t>
            </a:r>
            <a:r>
              <a:rPr lang="bg-BG" sz="3200" dirty="0"/>
              <a:t> </a:t>
            </a:r>
            <a:r>
              <a:rPr lang="bg-BG" sz="3200" b="1" dirty="0"/>
              <a:t>бизнес решение</a:t>
            </a:r>
          </a:p>
          <a:p>
            <a:pPr lvl="1"/>
            <a:r>
              <a:rPr lang="bg-BG" sz="3000" dirty="0"/>
              <a:t>Всички </a:t>
            </a:r>
            <a:r>
              <a:rPr lang="en-US" sz="3000" dirty="0"/>
              <a:t>use cases </a:t>
            </a:r>
            <a:r>
              <a:rPr lang="bg-BG" sz="3000" dirty="0"/>
              <a:t>трябва да работят коректно</a:t>
            </a:r>
          </a:p>
          <a:p>
            <a:r>
              <a:rPr lang="bg-BG" sz="3200" dirty="0"/>
              <a:t>Приемното тестване се изпълнява: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членове</a:t>
            </a:r>
            <a:r>
              <a:rPr lang="bg-BG" sz="3000" dirty="0"/>
              <a:t> на </a:t>
            </a:r>
            <a:r>
              <a:rPr lang="bg-BG" sz="3000" b="1" dirty="0"/>
              <a:t>бизнес екипа </a:t>
            </a:r>
            <a:r>
              <a:rPr lang="bg-BG" sz="3000" dirty="0"/>
              <a:t>(</a:t>
            </a:r>
            <a:r>
              <a:rPr lang="bg-BG" sz="3000" b="1" dirty="0"/>
              <a:t>алфа тестване</a:t>
            </a:r>
            <a:r>
              <a:rPr lang="bg-BG" sz="3000" dirty="0"/>
              <a:t>)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крайни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потребители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(</a:t>
            </a:r>
            <a:r>
              <a:rPr lang="bg-BG" sz="3000" b="1" dirty="0"/>
              <a:t>бета тестване</a:t>
            </a:r>
            <a:r>
              <a:rPr lang="bg-BG" sz="3000" dirty="0"/>
              <a:t>)</a:t>
            </a:r>
          </a:p>
          <a:p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/>
            <a:r>
              <a:rPr lang="bg-BG" sz="3000" b="1" dirty="0"/>
              <a:t>Здравната информационна система </a:t>
            </a:r>
            <a:r>
              <a:rPr lang="bg-BG" sz="3000" dirty="0"/>
              <a:t>се тества първо </a:t>
            </a:r>
            <a:r>
              <a:rPr lang="bg-BG" sz="3000" b="1" dirty="0">
                <a:solidFill>
                  <a:schemeClr val="bg1"/>
                </a:solidFill>
              </a:rPr>
              <a:t>локално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bg-BG" sz="3000" b="1" dirty="0"/>
              <a:t>алфа тестване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dirty="0"/>
              <a:t>След това от </a:t>
            </a:r>
            <a:r>
              <a:rPr lang="bg-BG" sz="3000" b="1" dirty="0">
                <a:solidFill>
                  <a:schemeClr val="bg1"/>
                </a:solidFill>
              </a:rPr>
              <a:t>външни потребители </a:t>
            </a:r>
            <a:r>
              <a:rPr lang="en-US" sz="3000" dirty="0"/>
              <a:t>(</a:t>
            </a:r>
            <a:r>
              <a:rPr lang="bg-BG" sz="3000" b="1" dirty="0"/>
              <a:t>бета тестване</a:t>
            </a:r>
            <a:r>
              <a:rPr lang="en-US" sz="3000" dirty="0"/>
              <a:t>)</a:t>
            </a:r>
            <a:endParaRPr lang="en-BG" sz="3000" dirty="0"/>
          </a:p>
          <a:p>
            <a:pPr lvl="1"/>
            <a:endParaRPr lang="bg-BG" sz="3000" dirty="0"/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0B47F3-12D7-6763-36DF-DFD0062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Приемно тестване (</a:t>
            </a:r>
            <a:r>
              <a:rPr lang="en-US" dirty="0"/>
              <a:t>Acceptance Testing)</a:t>
            </a:r>
            <a:endParaRPr lang="en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4225C7-3915-A885-F889-87228282D8BA}"/>
              </a:ext>
            </a:extLst>
          </p:cNvPr>
          <p:cNvGrpSpPr/>
          <p:nvPr/>
        </p:nvGrpSpPr>
        <p:grpSpPr>
          <a:xfrm>
            <a:off x="8937485" y="1351477"/>
            <a:ext cx="3047030" cy="2970000"/>
            <a:chOff x="8862000" y="1314000"/>
            <a:chExt cx="3330000" cy="3330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68F4AA-C0A2-7F0C-2AE9-B02ACB5FE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2000" y="1314000"/>
              <a:ext cx="3330000" cy="333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96330D-77BF-9F48-7645-CA38D9529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236000" y="2868168"/>
              <a:ext cx="1083336" cy="1121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1A0DA2-3D86-68F9-D2B1-6B604A501D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1566338" y="5407683"/>
            <a:ext cx="9059325" cy="1124551"/>
          </a:xfrm>
        </p:spPr>
        <p:txBody>
          <a:bodyPr/>
          <a:lstStyle/>
          <a:p>
            <a:r>
              <a:rPr lang="bg-BG" sz="3600" dirty="0"/>
              <a:t>Тестване на входна форма, тестване на отделни функционалности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BB189-2D7D-7F5C-C49E-1CC1C439CD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sz="4000" dirty="0"/>
              <a:t>Тестване на "Здравна информационна система"</a:t>
            </a:r>
            <a:endParaRPr lang="en-BG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99939-E310-622C-4CE4-7BE18F46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738" y="1395362"/>
            <a:ext cx="2400524" cy="24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8C247-AACD-5340-A1BE-925CA2373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8A0E-F5AC-855D-BC23-063F56474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Въвеждане на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валидно потребителско име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валидна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парола</a:t>
            </a:r>
            <a:r>
              <a:rPr lang="en-BG" sz="3600" b="1" dirty="0">
                <a:solidFill>
                  <a:schemeClr val="bg1"/>
                </a:solidFill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 всичко трябва да работи </a:t>
            </a:r>
            <a:r>
              <a:rPr lang="bg-BG" b="1" dirty="0">
                <a:sym typeface="Wingdings" panose="05000000000000000000" pitchFamily="2" charset="2"/>
              </a:rPr>
              <a:t>коректно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BA4E5B-6288-5F3E-750A-72719EE3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</a:t>
            </a:r>
            <a:r>
              <a:rPr lang="bg-BG" dirty="0"/>
              <a:t>– валидни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4DBF13-7EA1-F3D2-910D-3C04EF921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" b="361"/>
          <a:stretch/>
        </p:blipFill>
        <p:spPr>
          <a:xfrm>
            <a:off x="590232" y="2574000"/>
            <a:ext cx="3537000" cy="34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75D473-DC22-D234-C459-C35602EE2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233" y="3059307"/>
            <a:ext cx="6178504" cy="24493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7D6CED50-CE79-7A55-8675-2C020DC96D28}"/>
              </a:ext>
            </a:extLst>
          </p:cNvPr>
          <p:cNvSpPr/>
          <p:nvPr/>
        </p:nvSpPr>
        <p:spPr>
          <a:xfrm>
            <a:off x="4296532" y="3699000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4846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BFDF33-CE58-8752-AF23-ACEC409A2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6E9C9-2346-820F-4300-6EF1E1A4B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Въвеждане на </a:t>
            </a:r>
            <a:r>
              <a:rPr lang="bg-BG" sz="3000" b="1" dirty="0">
                <a:solidFill>
                  <a:schemeClr val="bg1"/>
                </a:solidFill>
              </a:rPr>
              <a:t>невалидно потребителско име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невалидна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парола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82B428-42AF-F1D7-D78C-DBB970F4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</a:t>
            </a:r>
            <a:r>
              <a:rPr lang="bg-BG" dirty="0"/>
              <a:t>– невалидни данни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F8AFA-2D83-7334-7559-0E50D0F15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2595" y="1743005"/>
            <a:ext cx="2477518" cy="241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3C6CC3-8FE9-8601-4F9D-CB1B15DEC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5246" y="2910036"/>
            <a:ext cx="4748785" cy="24919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0416AA-B863-DDEF-14A0-9D86929E8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754" y="4215890"/>
            <a:ext cx="2514600" cy="2449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AEF174-40E5-8B7D-07A4-564D513E7960}"/>
              </a:ext>
            </a:extLst>
          </p:cNvPr>
          <p:cNvSpPr/>
          <p:nvPr/>
        </p:nvSpPr>
        <p:spPr>
          <a:xfrm>
            <a:off x="4527062" y="3661005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15632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85000" lnSpcReduction="10000"/>
          </a:bodyPr>
          <a:lstStyle/>
          <a:p>
            <a:r>
              <a:rPr lang="bg-BG" dirty="0"/>
              <a:t>Въведение в </a:t>
            </a:r>
            <a:r>
              <a:rPr lang="bg-BG" b="1" dirty="0">
                <a:solidFill>
                  <a:schemeClr val="bg1"/>
                </a:solidFill>
              </a:rPr>
              <a:t>тестването</a:t>
            </a:r>
            <a:r>
              <a:rPr lang="bg-BG" dirty="0"/>
              <a:t> на </a:t>
            </a:r>
            <a:r>
              <a:rPr lang="bg-BG" b="1" dirty="0"/>
              <a:t>информационна система</a:t>
            </a:r>
          </a:p>
          <a:p>
            <a:pPr lvl="1"/>
            <a:r>
              <a:rPr lang="bg-BG" sz="3300" b="1" dirty="0"/>
              <a:t>Цел </a:t>
            </a:r>
            <a:r>
              <a:rPr lang="bg-BG" sz="3300" dirty="0"/>
              <a:t>на</a:t>
            </a:r>
            <a:r>
              <a:rPr lang="bg-BG" sz="3300" b="1" dirty="0"/>
              <a:t> тестването</a:t>
            </a:r>
            <a:r>
              <a:rPr lang="bg-BG" sz="3300" dirty="0"/>
              <a:t> и </a:t>
            </a:r>
            <a:r>
              <a:rPr lang="bg-BG" sz="3300" b="1" dirty="0"/>
              <a:t>типове тестване</a:t>
            </a:r>
          </a:p>
          <a:p>
            <a:pPr lvl="1"/>
            <a:r>
              <a:rPr lang="bg-BG" sz="3300" dirty="0"/>
              <a:t>​</a:t>
            </a:r>
            <a:r>
              <a:rPr lang="bg-BG" sz="3300" b="1" dirty="0"/>
              <a:t>Защо</a:t>
            </a:r>
            <a:r>
              <a:rPr lang="bg-BG" sz="3300" dirty="0"/>
              <a:t>, </a:t>
            </a:r>
            <a:r>
              <a:rPr lang="bg-BG" sz="3300" b="1" dirty="0"/>
              <a:t>какво</a:t>
            </a:r>
            <a:r>
              <a:rPr lang="bg-BG" sz="3300" dirty="0"/>
              <a:t> и </a:t>
            </a:r>
            <a:r>
              <a:rPr lang="bg-BG" sz="3300" b="1" dirty="0"/>
              <a:t>как</a:t>
            </a:r>
            <a:r>
              <a:rPr lang="bg-BG" sz="3300" dirty="0"/>
              <a:t> да тестваме?</a:t>
            </a:r>
          </a:p>
          <a:p>
            <a:r>
              <a:rPr lang="bg-BG" dirty="0"/>
              <a:t>Тестване на </a:t>
            </a:r>
            <a:r>
              <a:rPr lang="bg-BG" b="1" dirty="0">
                <a:solidFill>
                  <a:schemeClr val="bg1"/>
                </a:solidFill>
              </a:rPr>
              <a:t>гранични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стойности</a:t>
            </a:r>
          </a:p>
          <a:p>
            <a:r>
              <a:rPr lang="bg-BG" dirty="0"/>
              <a:t>Видове </a:t>
            </a:r>
            <a:r>
              <a:rPr lang="bg-BG" b="1" dirty="0"/>
              <a:t>тестване</a:t>
            </a:r>
          </a:p>
          <a:p>
            <a:pPr lvl="1"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Компонентно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  <a:r>
              <a:rPr lang="bg-BG" sz="3300" dirty="0"/>
              <a:t>, </a:t>
            </a:r>
            <a:r>
              <a:rPr lang="bg-BG" sz="3300" b="1" dirty="0">
                <a:solidFill>
                  <a:schemeClr val="bg1"/>
                </a:solidFill>
              </a:rPr>
              <a:t>интеграционно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  <a:r>
              <a:rPr lang="bg-BG" sz="3300" dirty="0"/>
              <a:t>, </a:t>
            </a:r>
            <a:r>
              <a:rPr lang="bg-BG" sz="3300" b="1" dirty="0">
                <a:solidFill>
                  <a:schemeClr val="bg1"/>
                </a:solidFill>
              </a:rPr>
              <a:t>системно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  <a:r>
              <a:rPr lang="bg-BG" sz="3300" dirty="0"/>
              <a:t>, </a:t>
            </a:r>
            <a:r>
              <a:rPr lang="bg-BG" sz="3300" b="1" dirty="0">
                <a:solidFill>
                  <a:schemeClr val="bg1"/>
                </a:solidFill>
              </a:rPr>
              <a:t>приемно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</a:p>
          <a:p>
            <a:pPr>
              <a:buClr>
                <a:schemeClr val="tx1"/>
              </a:buClr>
            </a:pPr>
            <a:r>
              <a:rPr lang="bg-BG" dirty="0"/>
              <a:t>​Тестване на "</a:t>
            </a:r>
            <a:r>
              <a:rPr lang="bg-BG" b="1" dirty="0"/>
              <a:t>Здравна информационна система</a:t>
            </a:r>
            <a:r>
              <a:rPr lang="bg-BG" dirty="0"/>
              <a:t>"</a:t>
            </a:r>
          </a:p>
          <a:p>
            <a:pPr lvl="1"/>
            <a:r>
              <a:rPr lang="bg-BG" sz="3300" dirty="0"/>
              <a:t>Тестване на </a:t>
            </a:r>
            <a:r>
              <a:rPr lang="bg-BG" sz="3300" b="1" dirty="0">
                <a:solidFill>
                  <a:schemeClr val="bg1"/>
                </a:solidFill>
              </a:rPr>
              <a:t>входна форма</a:t>
            </a:r>
            <a:r>
              <a:rPr lang="bg-BG" sz="3300" dirty="0"/>
              <a:t>, тестване на </a:t>
            </a:r>
            <a:r>
              <a:rPr lang="bg-BG" sz="3300" b="1" dirty="0">
                <a:solidFill>
                  <a:schemeClr val="bg1"/>
                </a:solidFill>
              </a:rPr>
              <a:t>отделни функционалности</a:t>
            </a:r>
            <a:endParaRPr lang="en-BG" sz="3300" b="1" dirty="0">
              <a:solidFill>
                <a:schemeClr val="bg1"/>
              </a:solidFill>
            </a:endParaRPr>
          </a:p>
          <a:p>
            <a:pPr lvl="1"/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74DB6F-FF7C-BC35-F11D-61354CB61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50552-E07C-49F4-26FF-1B46104C0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Регистрация</a:t>
            </a:r>
            <a:r>
              <a:rPr lang="bg-BG" dirty="0"/>
              <a:t> при </a:t>
            </a:r>
            <a:r>
              <a:rPr lang="bg-BG" b="1" dirty="0">
                <a:solidFill>
                  <a:schemeClr val="bg1"/>
                </a:solidFill>
              </a:rPr>
              <a:t>съществуващ админ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F8422-F5C8-3E30-CC07-79BF242B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регистрация на админ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1257C-9C0B-0DBB-60AA-2FCCDDDD0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51" y="2514990"/>
            <a:ext cx="3355400" cy="32680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96A640-2A7B-A8A1-7934-D11EFDCA1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5749" y="2804587"/>
            <a:ext cx="5132581" cy="23118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F8012785-605E-6758-0412-64EF04F98E81}"/>
              </a:ext>
            </a:extLst>
          </p:cNvPr>
          <p:cNvSpPr/>
          <p:nvPr/>
        </p:nvSpPr>
        <p:spPr>
          <a:xfrm>
            <a:off x="4517500" y="3654000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2046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01406-195B-25A8-135C-967C5D720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66D76-4F40-630D-85B7-E87434DD2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B0C49-70E8-38E7-0894-667548461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Въвеждане 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валидни данни</a:t>
            </a:r>
            <a:r>
              <a:rPr lang="en-BG" sz="3200" b="1" dirty="0">
                <a:solidFill>
                  <a:schemeClr val="bg1"/>
                </a:solidFill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 всичко трябва да работи </a:t>
            </a:r>
            <a:r>
              <a:rPr lang="bg-BG" b="1" dirty="0">
                <a:sym typeface="Wingdings" panose="05000000000000000000" pitchFamily="2" charset="2"/>
              </a:rPr>
              <a:t>коректно</a:t>
            </a:r>
            <a:endParaRPr lang="en-US" b="1" dirty="0"/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E11B39-1FDD-245E-BE82-9319CC55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Тестване на отделни функционалности - валидни данни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7CF41-6FE5-52BD-1A9C-DCD750E7D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0" y="2790052"/>
            <a:ext cx="4169137" cy="30236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46122A-33C2-D5E6-276B-F6E2E6241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916" y="2619000"/>
            <a:ext cx="6198775" cy="32085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2182078A-3EE2-A36E-7F37-6BE9A9251E0F}"/>
              </a:ext>
            </a:extLst>
          </p:cNvPr>
          <p:cNvSpPr/>
          <p:nvPr/>
        </p:nvSpPr>
        <p:spPr>
          <a:xfrm>
            <a:off x="4480492" y="3728260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97295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3F0418-3DFD-6248-BC26-8D7AD2A15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1B10F-C327-5F1D-563F-ABB483259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празно име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20275D-4A0B-ECA0-466F-96143327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F844A-2771-3425-B4BF-DC892FBED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858" y="2415440"/>
            <a:ext cx="4326190" cy="30901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31CA5-B0C0-D6F6-68BD-4380686F0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" r="726"/>
          <a:stretch/>
        </p:blipFill>
        <p:spPr>
          <a:xfrm>
            <a:off x="6543448" y="2727255"/>
            <a:ext cx="5132552" cy="25717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164DD3B1-AB92-4356-90E9-550A6BBDE248}"/>
              </a:ext>
            </a:extLst>
          </p:cNvPr>
          <p:cNvSpPr/>
          <p:nvPr/>
        </p:nvSpPr>
        <p:spPr>
          <a:xfrm>
            <a:off x="5053340" y="3518117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2530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83F77-E350-4492-88E8-DC5C19F73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FC265-C97E-E92D-FD07-906747ECD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вече </a:t>
            </a:r>
            <a:r>
              <a:rPr lang="bg-BG" b="1" dirty="0">
                <a:solidFill>
                  <a:schemeClr val="bg1"/>
                </a:solidFill>
              </a:rPr>
              <a:t>съществуващо ЕГН </a:t>
            </a:r>
            <a:r>
              <a:rPr lang="bg-BG" dirty="0"/>
              <a:t>в </a:t>
            </a:r>
            <a:r>
              <a:rPr lang="bg-BG" b="1" dirty="0"/>
              <a:t>БД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6F1E15-46A5-19C9-F531-15419CD9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DC2D1-5B62-7106-AEBF-C5677B974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403" y="2299987"/>
            <a:ext cx="4590000" cy="32890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8A7E8-64E8-43A3-DAA9-0AF584D0F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1953" y="2571181"/>
            <a:ext cx="4284047" cy="27466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7BA3790E-7311-7444-7138-CC2FBF68B838}"/>
              </a:ext>
            </a:extLst>
          </p:cNvPr>
          <p:cNvSpPr/>
          <p:nvPr/>
        </p:nvSpPr>
        <p:spPr>
          <a:xfrm>
            <a:off x="5597478" y="3449495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6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30DEDB-3B4E-8039-754D-7AF5F1D8B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B945D-7F6D-43FF-E1E7-485110562F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Редактиране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невалиден телефон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EAC310-BC60-6507-3829-006185AE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BG" dirty="0"/>
              <a:t>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349EC-003C-BD68-0FB2-4CCFD9DF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902" y="2226220"/>
            <a:ext cx="4995000" cy="35427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8F3CC2-341D-B95B-BC44-2EC7501B6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6068" y="2571585"/>
            <a:ext cx="4090363" cy="28154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E578535E-51EA-3A5C-A2B3-EDE35E205BE0}"/>
              </a:ext>
            </a:extLst>
          </p:cNvPr>
          <p:cNvSpPr/>
          <p:nvPr/>
        </p:nvSpPr>
        <p:spPr>
          <a:xfrm>
            <a:off x="5880001" y="3484307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271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1013C-DB49-5724-16C7-6DA8DB98E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53A7A1-3087-933E-5365-28D10B6DD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0874E-4629-00E2-4C81-C83E974BD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твърде дълго име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DFB31A-8235-83B5-7AED-9BB79E7E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DEF7B2-FC8F-CD95-900F-21EDEAE47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014" y="2124107"/>
            <a:ext cx="4823106" cy="34627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053A6B91-D5A5-DE7C-A75F-BC7EECE396F4}"/>
              </a:ext>
            </a:extLst>
          </p:cNvPr>
          <p:cNvSpPr/>
          <p:nvPr/>
        </p:nvSpPr>
        <p:spPr>
          <a:xfrm>
            <a:off x="5636900" y="3360478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96A022-5155-265C-4CEE-CB4BBC9FFD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2"/>
          <a:stretch/>
        </p:blipFill>
        <p:spPr>
          <a:xfrm>
            <a:off x="7487174" y="2435814"/>
            <a:ext cx="3963450" cy="30493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677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Правилното тестване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спестява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ресурси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Предотвратява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проблеми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Може да покрива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възможни сценарии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Юнит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единичен компонент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Интеграционно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Системно тестване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QA-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тестват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цялата система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Приемно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Клиентът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крайния продукт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1566338" y="5454449"/>
            <a:ext cx="9059325" cy="1124551"/>
          </a:xfrm>
        </p:spPr>
        <p:txBody>
          <a:bodyPr/>
          <a:lstStyle/>
          <a:p>
            <a:r>
              <a:rPr lang="bg-BG" dirty="0"/>
              <a:t>Цел на тестването, типове тестване, защо, какво и как да тестваме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dirty="0"/>
              <a:t>Въведение в тестването на ИС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3705D2-FEB9-8408-4545-F833AD633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8" t="7350" r="55906" b="55249"/>
          <a:stretch/>
        </p:blipFill>
        <p:spPr>
          <a:xfrm>
            <a:off x="4806126" y="1494000"/>
            <a:ext cx="2579748" cy="24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0E326-E6FE-F7D1-4BBD-DF680490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9AEF-526F-536A-0E25-9509BDC0F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Откриване на </a:t>
            </a:r>
            <a:r>
              <a:rPr lang="bg-BG" sz="3100" b="1" dirty="0">
                <a:solidFill>
                  <a:schemeClr val="bg1"/>
                </a:solidFill>
              </a:rPr>
              <a:t>грешки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проблеми</a:t>
            </a:r>
            <a:r>
              <a:rPr lang="bg-BG" sz="3100" dirty="0"/>
              <a:t> в </a:t>
            </a:r>
            <a:r>
              <a:rPr lang="bg-BG" sz="3100" b="1" dirty="0"/>
              <a:t>софтуера </a:t>
            </a:r>
            <a:r>
              <a:rPr lang="bg-BG" sz="3100" dirty="0"/>
              <a:t>преди </a:t>
            </a:r>
            <a:r>
              <a:rPr lang="bg-BG" sz="3100" b="1" dirty="0"/>
              <a:t>внедряване</a:t>
            </a:r>
          </a:p>
          <a:p>
            <a:r>
              <a:rPr lang="bg-BG" sz="3100" dirty="0"/>
              <a:t>Уверяване в </a:t>
            </a:r>
            <a:r>
              <a:rPr lang="bg-BG" sz="3100" b="1" dirty="0">
                <a:solidFill>
                  <a:schemeClr val="bg1"/>
                </a:solidFill>
              </a:rPr>
              <a:t>работоспособността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100" dirty="0"/>
              <a:t> според </a:t>
            </a:r>
            <a:r>
              <a:rPr lang="bg-BG" sz="3100" b="1" dirty="0"/>
              <a:t>изискванията</a:t>
            </a:r>
            <a:r>
              <a:rPr lang="bg-BG" sz="3100" dirty="0"/>
              <a:t> на </a:t>
            </a:r>
            <a:r>
              <a:rPr lang="bg-BG" sz="3100" b="1" dirty="0"/>
              <a:t>системата</a:t>
            </a:r>
          </a:p>
          <a:p>
            <a:r>
              <a:rPr lang="bg-BG" sz="3100" dirty="0"/>
              <a:t>Повишаване на </a:t>
            </a:r>
            <a:r>
              <a:rPr lang="bg-BG" sz="3100" b="1" dirty="0">
                <a:solidFill>
                  <a:schemeClr val="bg1"/>
                </a:solidFill>
              </a:rPr>
              <a:t>качеството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надеждността </a:t>
            </a:r>
            <a:r>
              <a:rPr lang="bg-BG" sz="3100" dirty="0"/>
              <a:t>за по-добро </a:t>
            </a:r>
            <a:r>
              <a:rPr lang="bg-BG" sz="3100" b="1" dirty="0"/>
              <a:t>потребителско изживяване</a:t>
            </a:r>
            <a:r>
              <a:rPr lang="bg-BG" sz="3100" dirty="0"/>
              <a:t> и предотвратяване на </a:t>
            </a:r>
            <a:r>
              <a:rPr lang="bg-BG" sz="3100" b="1" dirty="0"/>
              <a:t>бъдещи проблеми</a:t>
            </a:r>
            <a:endParaRPr lang="en-BG" sz="31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CFC5A1-FD22-AAF4-A111-6218CD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тестването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80AF-FCE0-2C8C-F4CB-FB3D52A6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4121249"/>
            <a:ext cx="5061782" cy="25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FBF29-8811-2F67-5CED-E9B7CE242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A4A44-2A3F-4957-152D-5A0A96249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Нефункционално тестване</a:t>
            </a:r>
          </a:p>
          <a:p>
            <a:pPr lvl="1"/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сигурност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използваемост</a:t>
            </a:r>
            <a:r>
              <a:rPr lang="bg-BG" sz="3000" dirty="0"/>
              <a:t> на системата</a:t>
            </a:r>
          </a:p>
          <a:p>
            <a:pPr lvl="1"/>
            <a:r>
              <a:rPr lang="bg-BG" sz="3000" dirty="0"/>
              <a:t>Гарантира, че </a:t>
            </a:r>
            <a:r>
              <a:rPr lang="bg-BG" sz="3000" b="1" dirty="0"/>
              <a:t>системата</a:t>
            </a:r>
            <a:r>
              <a:rPr lang="bg-BG" sz="3000" dirty="0"/>
              <a:t> може да обработва </a:t>
            </a:r>
            <a:r>
              <a:rPr lang="bg-BG" sz="3000" b="1" dirty="0">
                <a:solidFill>
                  <a:schemeClr val="bg1"/>
                </a:solidFill>
              </a:rPr>
              <a:t>очакваното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натоварване</a:t>
            </a:r>
            <a:r>
              <a:rPr lang="bg-BG" sz="3000" dirty="0"/>
              <a:t>, да </a:t>
            </a:r>
            <a:r>
              <a:rPr lang="bg-BG" sz="3000" b="1" dirty="0">
                <a:solidFill>
                  <a:schemeClr val="bg1"/>
                </a:solidFill>
              </a:rPr>
              <a:t>защитава данните </a:t>
            </a:r>
            <a:r>
              <a:rPr lang="bg-BG" sz="3000" dirty="0"/>
              <a:t>на </a:t>
            </a:r>
            <a:r>
              <a:rPr lang="bg-BG" sz="3000" b="1" dirty="0"/>
              <a:t>потребителите</a:t>
            </a:r>
            <a:r>
              <a:rPr lang="bg-BG" sz="3000" dirty="0"/>
              <a:t> и да предлага </a:t>
            </a:r>
            <a:r>
              <a:rPr lang="bg-BG" sz="3000" b="1" dirty="0">
                <a:solidFill>
                  <a:schemeClr val="bg1"/>
                </a:solidFill>
              </a:rPr>
              <a:t>ефективно потребителско изживяване</a:t>
            </a:r>
            <a:endParaRPr lang="en-BG" sz="30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3D2C-7724-2888-E6B9-C9A35929AF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Функционално тестване</a:t>
            </a:r>
          </a:p>
          <a:p>
            <a:pPr lvl="1"/>
            <a:r>
              <a:rPr lang="bg-BG" sz="3000" dirty="0"/>
              <a:t>Проверява дали различните </a:t>
            </a:r>
            <a:r>
              <a:rPr lang="bg-BG" sz="3000" b="1" dirty="0">
                <a:solidFill>
                  <a:schemeClr val="bg1"/>
                </a:solidFill>
              </a:rPr>
              <a:t>функционалности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работят </a:t>
            </a:r>
            <a:r>
              <a:rPr lang="bg-BG" sz="3000" b="1" dirty="0"/>
              <a:t>правилно</a:t>
            </a:r>
            <a:r>
              <a:rPr lang="bg-BG" sz="3000" dirty="0"/>
              <a:t> и съответстват на </a:t>
            </a:r>
            <a:r>
              <a:rPr lang="bg-BG" sz="3000" b="1" dirty="0"/>
              <a:t>зададените</a:t>
            </a:r>
            <a:r>
              <a:rPr lang="bg-BG" sz="3000" dirty="0"/>
              <a:t>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/>
              <a:t>проверка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входни данни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изходни резултати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</a:t>
            </a:r>
            <a:r>
              <a:rPr lang="bg-BG" sz="3000" dirty="0"/>
              <a:t> между различни </a:t>
            </a:r>
            <a:r>
              <a:rPr lang="bg-BG" sz="3000" b="1" dirty="0"/>
              <a:t>модули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19C46-4E1E-ADDF-1BA6-941F3CE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977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8E475-1E75-7029-4CD6-5FD54B85F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A19D-7A73-01CF-59AA-368FA4572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Предотвратяване</a:t>
            </a:r>
            <a:r>
              <a:rPr lang="bg-BG" dirty="0"/>
              <a:t> на </a:t>
            </a:r>
            <a:r>
              <a:rPr lang="bg-BG" b="1" dirty="0"/>
              <a:t>проблеми</a:t>
            </a:r>
          </a:p>
          <a:p>
            <a:r>
              <a:rPr lang="bg-BG" b="1" dirty="0">
                <a:solidFill>
                  <a:schemeClr val="bg1"/>
                </a:solidFill>
              </a:rPr>
              <a:t>Удовлетвореност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Съответствия</a:t>
            </a:r>
            <a:r>
              <a:rPr lang="bg-BG" dirty="0"/>
              <a:t> с </a:t>
            </a:r>
            <a:r>
              <a:rPr lang="bg-BG" b="1" dirty="0"/>
              <a:t>изискванията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7989B-4E6C-B756-14B5-CB2B4C2F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тестваме?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1037E2-2986-A075-8549-AE5073D6A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150" t="55118" r="4856" b="6168"/>
          <a:stretch/>
        </p:blipFill>
        <p:spPr>
          <a:xfrm>
            <a:off x="4217250" y="3043054"/>
            <a:ext cx="3757500" cy="34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A5566-C5CB-CDF9-A7B0-92531931C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366C-D3DD-3AF5-C13B-54073E265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Основни функционалности</a:t>
            </a:r>
          </a:p>
          <a:p>
            <a:pPr lvl="1"/>
            <a:r>
              <a:rPr lang="bg-BG" b="1" dirty="0"/>
              <a:t>Вход</a:t>
            </a:r>
            <a:r>
              <a:rPr lang="en-US" dirty="0"/>
              <a:t>/</a:t>
            </a:r>
            <a:r>
              <a:rPr lang="bg-BG" b="1" dirty="0"/>
              <a:t>изход</a:t>
            </a:r>
            <a:r>
              <a:rPr lang="bg-BG" dirty="0"/>
              <a:t>, основни </a:t>
            </a:r>
            <a:r>
              <a:rPr lang="bg-BG" b="1" dirty="0"/>
              <a:t>операции</a:t>
            </a:r>
            <a:r>
              <a:rPr lang="bg-BG" dirty="0"/>
              <a:t> и </a:t>
            </a:r>
            <a:r>
              <a:rPr lang="bg-BG" b="1" dirty="0"/>
              <a:t>взаимодействия</a:t>
            </a:r>
          </a:p>
          <a:p>
            <a:r>
              <a:rPr lang="bg-BG" b="1" dirty="0">
                <a:solidFill>
                  <a:schemeClr val="bg1"/>
                </a:solidFill>
              </a:rPr>
              <a:t>Гранични стойности</a:t>
            </a:r>
          </a:p>
          <a:p>
            <a:pPr lvl="1"/>
            <a:r>
              <a:rPr lang="bg-BG" dirty="0"/>
              <a:t>Данни </a:t>
            </a:r>
            <a:r>
              <a:rPr lang="bg-BG" b="1" dirty="0">
                <a:solidFill>
                  <a:schemeClr val="bg1"/>
                </a:solidFill>
              </a:rPr>
              <a:t>на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извън</a:t>
            </a:r>
            <a:r>
              <a:rPr lang="bg-BG" dirty="0"/>
              <a:t> границите на </a:t>
            </a:r>
            <a:r>
              <a:rPr lang="bg-BG" b="1" dirty="0"/>
              <a:t>допустимите</a:t>
            </a:r>
            <a:r>
              <a:rPr lang="bg-BG" dirty="0"/>
              <a:t> </a:t>
            </a:r>
            <a:r>
              <a:rPr lang="bg-BG" b="1" dirty="0"/>
              <a:t>стойности</a:t>
            </a:r>
          </a:p>
          <a:p>
            <a:r>
              <a:rPr lang="bg-BG" b="1" dirty="0">
                <a:solidFill>
                  <a:schemeClr val="bg1"/>
                </a:solidFill>
              </a:rPr>
              <a:t>Сценарии на използване</a:t>
            </a:r>
          </a:p>
          <a:p>
            <a:pPr lvl="1"/>
            <a:r>
              <a:rPr lang="bg-BG" b="1" dirty="0"/>
              <a:t>Обичайни</a:t>
            </a:r>
            <a:r>
              <a:rPr lang="bg-BG" dirty="0"/>
              <a:t> и </a:t>
            </a:r>
            <a:r>
              <a:rPr lang="bg-BG" b="1" dirty="0"/>
              <a:t>неочаквани</a:t>
            </a:r>
            <a:r>
              <a:rPr lang="bg-BG" dirty="0"/>
              <a:t> случаи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8189E-82C8-80BF-2646-9BA4924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да тестваме?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B6159-47E7-DE2A-13D3-E8FB513C7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4149000"/>
            <a:ext cx="3976984" cy="19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C5760-F712-718B-0EE2-DF57536FA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AFF0-B6B4-F3AC-D305-72736A56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Ръчно тестване</a:t>
            </a:r>
          </a:p>
          <a:p>
            <a:pPr lvl="1"/>
            <a:r>
              <a:rPr lang="bg-BG" dirty="0"/>
              <a:t>Изпълнение следвайки </a:t>
            </a:r>
            <a:r>
              <a:rPr lang="bg-BG" b="1" dirty="0"/>
              <a:t>предварително</a:t>
            </a:r>
            <a:r>
              <a:rPr lang="bg-BG" dirty="0"/>
              <a:t>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случаи</a:t>
            </a:r>
          </a:p>
          <a:p>
            <a:r>
              <a:rPr lang="bg-BG" b="1" dirty="0">
                <a:solidFill>
                  <a:schemeClr val="bg1"/>
                </a:solidFill>
              </a:rPr>
              <a:t>Автоматизирано тестване</a:t>
            </a:r>
          </a:p>
          <a:p>
            <a:pPr lvl="1"/>
            <a:r>
              <a:rPr lang="bg-BG" dirty="0"/>
              <a:t>Използване на </a:t>
            </a:r>
            <a:r>
              <a:rPr lang="bg-BG" b="1" dirty="0"/>
              <a:t>инструменти</a:t>
            </a:r>
            <a:r>
              <a:rPr lang="bg-BG" dirty="0"/>
              <a:t> за </a:t>
            </a:r>
            <a:r>
              <a:rPr lang="bg-BG" b="1" dirty="0"/>
              <a:t>чести</a:t>
            </a:r>
            <a:r>
              <a:rPr lang="bg-BG" dirty="0"/>
              <a:t> и </a:t>
            </a:r>
            <a:r>
              <a:rPr lang="bg-BG" b="1" dirty="0"/>
              <a:t>повтарящи</a:t>
            </a:r>
            <a:r>
              <a:rPr lang="bg-BG" dirty="0"/>
              <a:t> се </a:t>
            </a:r>
            <a:r>
              <a:rPr lang="bg-BG" b="1" dirty="0"/>
              <a:t>тестове</a:t>
            </a:r>
          </a:p>
          <a:p>
            <a:r>
              <a:rPr lang="bg-BG" b="1" dirty="0">
                <a:solidFill>
                  <a:schemeClr val="bg1"/>
                </a:solidFill>
              </a:rPr>
              <a:t>Документиране на резултатите</a:t>
            </a:r>
          </a:p>
          <a:p>
            <a:pPr lvl="1"/>
            <a:r>
              <a:rPr lang="bg-BG" dirty="0"/>
              <a:t>Записване на </a:t>
            </a:r>
            <a:r>
              <a:rPr lang="bg-BG" b="1" dirty="0"/>
              <a:t>грешки</a:t>
            </a:r>
            <a:r>
              <a:rPr lang="bg-BG" dirty="0"/>
              <a:t> и </a:t>
            </a:r>
            <a:r>
              <a:rPr lang="bg-BG" b="1" dirty="0"/>
              <a:t>резултати</a:t>
            </a:r>
            <a:r>
              <a:rPr lang="bg-BG" dirty="0"/>
              <a:t> за по-лесно </a:t>
            </a:r>
            <a:r>
              <a:rPr lang="bg-BG" b="1" dirty="0"/>
              <a:t>проследяване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492D2D-B990-41FB-B883-6A736B0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тестваме?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6406E-6CFB-0030-9688-39BF4CF9EB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2124000"/>
            <a:ext cx="3772812" cy="37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1978125" y="5351455"/>
            <a:ext cx="8235750" cy="1237006"/>
          </a:xfrm>
        </p:spPr>
        <p:txBody>
          <a:bodyPr/>
          <a:lstStyle/>
          <a:p>
            <a:r>
              <a:rPr lang="bg-BG" sz="3600" dirty="0"/>
              <a:t>Поведение на системата при минимални и максимални стойности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sz="4800" dirty="0"/>
              <a:t>Тестване на гранични стойности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1407A-E961-1343-462D-A9D19417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00" y="1918170"/>
            <a:ext cx="2939000" cy="15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61618</TotalTime>
  <Words>1111</Words>
  <Application>Microsoft Macintosh PowerPoint</Application>
  <PresentationFormat>Widescreen</PresentationFormat>
  <Paragraphs>173</Paragraphs>
  <Slides>28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inter-regular</vt:lpstr>
      <vt:lpstr>Wingdings</vt:lpstr>
      <vt:lpstr>SoftUni</vt:lpstr>
      <vt:lpstr>Тестване на информационна система</vt:lpstr>
      <vt:lpstr>Съдържание</vt:lpstr>
      <vt:lpstr>Въведение в тестването на ИС</vt:lpstr>
      <vt:lpstr>Цел на тестването</vt:lpstr>
      <vt:lpstr>Типове тестване</vt:lpstr>
      <vt:lpstr>Защо да тестваме?</vt:lpstr>
      <vt:lpstr>Какво да тестваме?</vt:lpstr>
      <vt:lpstr>Как да тестваме?</vt:lpstr>
      <vt:lpstr>Тестване на гранични стойности</vt:lpstr>
      <vt:lpstr>Тестване на гранични стойности</vt:lpstr>
      <vt:lpstr>Видове тестване</vt:lpstr>
      <vt:lpstr>Видове тестване</vt:lpstr>
      <vt:lpstr>Юнит тестване (Unit Testing)</vt:lpstr>
      <vt:lpstr>Интеграционно тестване (Integration Testing)</vt:lpstr>
      <vt:lpstr>Системно тестване (System Testing)</vt:lpstr>
      <vt:lpstr>Приемно тестване (Acceptance Testing)</vt:lpstr>
      <vt:lpstr>Тестване на "Здравна информационна система"</vt:lpstr>
      <vt:lpstr>Тестване на входна форма – валидни данни</vt:lpstr>
      <vt:lpstr>Тестване на входна форма – невалидни данни</vt:lpstr>
      <vt:lpstr>Тестване на регистрация на админ</vt:lpstr>
      <vt:lpstr>Тестване на отделни функционалности - валидни данни</vt:lpstr>
      <vt:lpstr>Тестване на отделни функционалности (1)</vt:lpstr>
      <vt:lpstr>Тестване на отделни функционалности (2)</vt:lpstr>
      <vt:lpstr>Тестване на отделни функционалности (3)</vt:lpstr>
      <vt:lpstr>Тестване на отделни функционалности (4)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Тестване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544</cp:revision>
  <dcterms:created xsi:type="dcterms:W3CDTF">2018-05-23T13:08:44Z</dcterms:created>
  <dcterms:modified xsi:type="dcterms:W3CDTF">2025-02-04T20:30:58Z</dcterms:modified>
  <cp:category/>
</cp:coreProperties>
</file>