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14" r:id="rId11"/>
    <p:sldId id="647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49" r:id="rId23"/>
    <p:sldId id="635" r:id="rId24"/>
    <p:sldId id="642" r:id="rId25"/>
    <p:sldId id="634" r:id="rId26"/>
    <p:sldId id="641" r:id="rId27"/>
    <p:sldId id="636" r:id="rId28"/>
    <p:sldId id="643" r:id="rId29"/>
    <p:sldId id="637" r:id="rId30"/>
    <p:sldId id="644" r:id="rId31"/>
    <p:sldId id="650" r:id="rId32"/>
    <p:sldId id="638" r:id="rId33"/>
    <p:sldId id="645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14"/>
            <p14:sldId id="647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49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50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21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10.04.24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nra.bg/health-stat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7179"/>
            <a:ext cx="1977650" cy="88697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Оптимизира</a:t>
            </a:r>
            <a:r>
              <a:rPr lang="bg-BG" sz="3000" dirty="0"/>
              <a:t> процесите за работа с информацията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, </a:t>
            </a:r>
            <a:r>
              <a:rPr lang="bg-BG" sz="3000" b="1" dirty="0"/>
              <a:t>документи</a:t>
            </a:r>
            <a:r>
              <a:rPr lang="bg-BG" sz="3000" dirty="0"/>
              <a:t>, </a:t>
            </a:r>
            <a:r>
              <a:rPr lang="bg-BG" sz="3000" b="1" dirty="0"/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/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61" y="4423656"/>
            <a:ext cx="3190039" cy="23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бази данни</a:t>
            </a:r>
          </a:p>
          <a:p>
            <a:pPr lvl="1"/>
            <a:r>
              <a:rPr lang="bg-BG" sz="3000" dirty="0"/>
              <a:t>Предоставя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 за извършване на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04" y="4554000"/>
            <a:ext cx="2235993" cy="1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78" y="4154030"/>
            <a:ext cx="1514644" cy="235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смартфони</a:t>
            </a:r>
            <a:r>
              <a:rPr lang="bg-BG" sz="3000" dirty="0"/>
              <a:t>, </a:t>
            </a:r>
            <a:r>
              <a:rPr lang="bg-BG" sz="3000" b="1" dirty="0"/>
              <a:t>принтери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интернет</a:t>
            </a:r>
            <a:r>
              <a:rPr lang="bg-BG" sz="3000" dirty="0"/>
              <a:t>, </a:t>
            </a:r>
            <a:r>
              <a:rPr lang="bg-BG" sz="3000" b="1" dirty="0"/>
              <a:t>файлови сървъри</a:t>
            </a:r>
            <a:r>
              <a:rPr lang="bg-BG" sz="3000" dirty="0"/>
              <a:t>, </a:t>
            </a:r>
            <a:r>
              <a:rPr lang="bg-BG" sz="3000" b="1" dirty="0"/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, </a:t>
            </a:r>
            <a:r>
              <a:rPr lang="bg-BG" sz="3000" b="1" dirty="0"/>
              <a:t>мрежови</a:t>
            </a:r>
            <a:r>
              <a:rPr lang="bg-BG" sz="3000" dirty="0"/>
              <a:t> и </a:t>
            </a:r>
            <a:r>
              <a:rPr lang="bg-BG" sz="3000" b="1" dirty="0"/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Операционни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системи</a:t>
            </a:r>
            <a:r>
              <a:rPr lang="bg-BG" sz="3000" dirty="0"/>
              <a:t>, </a:t>
            </a:r>
            <a:r>
              <a:rPr lang="bg-BG" sz="3000" b="1" dirty="0"/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r>
              <a:rPr lang="bg-BG" sz="3000" dirty="0"/>
              <a:t>, </a:t>
            </a:r>
            <a:r>
              <a:rPr lang="bg-BG" sz="3000" b="1" dirty="0"/>
              <a:t>системи за управление на бази данни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80" y="4563000"/>
            <a:ext cx="2803641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/>
              <a:t>Текстове</a:t>
            </a:r>
            <a:r>
              <a:rPr lang="bg-BG" sz="3000" dirty="0"/>
              <a:t>, </a:t>
            </a:r>
            <a:r>
              <a:rPr lang="bg-BG" sz="3000" b="1" dirty="0"/>
              <a:t>числа</a:t>
            </a:r>
            <a:r>
              <a:rPr lang="bg-BG" sz="3000" dirty="0"/>
              <a:t>, </a:t>
            </a:r>
            <a:r>
              <a:rPr lang="bg-BG" sz="3000" b="1" dirty="0"/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b="1" dirty="0"/>
              <a:t>Алгоритми</a:t>
            </a:r>
            <a:r>
              <a:rPr lang="bg-BG" sz="3000" dirty="0"/>
              <a:t> и </a:t>
            </a:r>
            <a:r>
              <a:rPr lang="bg-BG" sz="3000" b="1" dirty="0"/>
              <a:t>процеси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4242356"/>
            <a:ext cx="3150000" cy="22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/>
              <a:t>Графични</a:t>
            </a:r>
            <a:r>
              <a:rPr lang="bg-BG" sz="3000" dirty="0"/>
              <a:t> </a:t>
            </a:r>
            <a:r>
              <a:rPr lang="bg-BG" sz="3000" b="1" dirty="0"/>
              <a:t>потребителски интерфейси</a:t>
            </a:r>
            <a:r>
              <a:rPr lang="bg-BG" sz="3000" dirty="0"/>
              <a:t>, </a:t>
            </a:r>
            <a:r>
              <a:rPr lang="bg-BG" sz="3000" b="1" dirty="0"/>
              <a:t>текстови интерфейси</a:t>
            </a:r>
            <a:r>
              <a:rPr lang="bg-BG" sz="3000" dirty="0"/>
              <a:t>, </a:t>
            </a:r>
            <a:r>
              <a:rPr lang="bg-BG" sz="3000" b="1" dirty="0"/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/>
              <a:t>Потребители</a:t>
            </a:r>
            <a:r>
              <a:rPr lang="bg-BG" sz="3000" dirty="0"/>
              <a:t> и </a:t>
            </a:r>
            <a:r>
              <a:rPr lang="bg-BG" sz="3000" b="1" dirty="0"/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00" y="4685063"/>
            <a:ext cx="1845000" cy="18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Информационни системи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понятия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bg-BG" b="1" dirty="0"/>
              <a:t>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 lvl="1"/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b="1" dirty="0"/>
              <a:t>(</a:t>
            </a:r>
            <a:r>
              <a:rPr lang="en-GB" b="1" dirty="0"/>
              <a:t>Management Information System</a:t>
            </a:r>
            <a:r>
              <a:rPr lang="en-US" b="1" dirty="0"/>
              <a:t>s)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pPr lvl="1"/>
            <a:r>
              <a:rPr lang="bg-BG" dirty="0"/>
              <a:t>Примери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2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2"/>
            <a:r>
              <a:rPr lang="bg-BG" dirty="0"/>
              <a:t>Портал за електронни услуги на НАП</a:t>
            </a:r>
          </a:p>
          <a:p>
            <a:pPr lvl="2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Управление на информацията </a:t>
            </a:r>
            <a:r>
              <a:rPr lang="en-US" dirty="0"/>
              <a:t>(MIS)</a:t>
            </a:r>
          </a:p>
        </p:txBody>
      </p:sp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683C0F-1592-3B57-AA51-B2F1ABB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portal.nra.bg/health-status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MIS</a:t>
            </a:r>
            <a:r>
              <a:rPr lang="bg-BG" sz="3200" dirty="0"/>
              <a:t> - Портал за електронни услуги на НАП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41C3-750F-A756-A17F-D5C419341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3" y="1996439"/>
            <a:ext cx="9738535" cy="47175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-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50" y="1446131"/>
            <a:ext cx="8617500" cy="50608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8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Enterprise Resource Planning</a:t>
            </a:r>
            <a:r>
              <a:rPr lang="en-US" b="1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/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/>
              <a:t>финансови ресурси</a:t>
            </a:r>
            <a:r>
              <a:rPr lang="bg-BG" dirty="0"/>
              <a:t>, </a:t>
            </a:r>
            <a:r>
              <a:rPr lang="bg-BG" b="1" dirty="0"/>
              <a:t>производствен процес</a:t>
            </a:r>
            <a:r>
              <a:rPr lang="bg-BG" dirty="0"/>
              <a:t>, </a:t>
            </a:r>
            <a:r>
              <a:rPr lang="bg-BG" b="1" dirty="0"/>
              <a:t>инвентар</a:t>
            </a:r>
            <a:r>
              <a:rPr lang="bg-BG" dirty="0"/>
              <a:t>, </a:t>
            </a:r>
            <a:r>
              <a:rPr lang="bg-BG" b="1" dirty="0"/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-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95" y="1404000"/>
            <a:ext cx="9103609" cy="510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Customer Relationship Management</a:t>
            </a:r>
            <a:r>
              <a:rPr lang="en-US" b="1" dirty="0"/>
              <a:t>)</a:t>
            </a:r>
            <a:r>
              <a:rPr lang="bg-BG" b="1" dirty="0"/>
              <a:t> </a:t>
            </a:r>
            <a:r>
              <a:rPr lang="bg-BG" dirty="0"/>
              <a:t>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с клиентите,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1" y="1494000"/>
            <a:ext cx="10330478" cy="50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мониторинга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dirty="0"/>
              <a:t>Примери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8" y="1453754"/>
            <a:ext cx="9344964" cy="505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Learning Management Systems</a:t>
            </a:r>
            <a:r>
              <a:rPr lang="en-US" b="1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/>
              <a:t>учебни материали</a:t>
            </a:r>
            <a:r>
              <a:rPr lang="bg-BG" dirty="0"/>
              <a:t>, </a:t>
            </a:r>
            <a:r>
              <a:rPr lang="bg-BG" b="1" dirty="0"/>
              <a:t>курсове</a:t>
            </a:r>
            <a:r>
              <a:rPr lang="bg-BG" dirty="0"/>
              <a:t>, </a:t>
            </a:r>
            <a:r>
              <a:rPr lang="bg-BG" b="1" dirty="0"/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/>
              <a:t>напредъка</a:t>
            </a:r>
            <a:r>
              <a:rPr lang="bg-BG" dirty="0"/>
              <a:t> на </a:t>
            </a:r>
            <a:r>
              <a:rPr lang="bg-BG" b="1" dirty="0"/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dirty="0"/>
              <a:t>Примери за </a:t>
            </a:r>
            <a:r>
              <a:rPr lang="en-US" dirty="0"/>
              <a:t>LMS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Shkolo</a:t>
            </a:r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137A1-655A-4D80-E1F5-38890A85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>
                <a:hlinkClick r:id="rId3"/>
              </a:rPr>
              <a:t>shkolo.bg</a:t>
            </a:r>
            <a:endParaRPr lang="en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Shkolo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223" y="1918442"/>
            <a:ext cx="8697554" cy="4480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38294"/>
            <a:ext cx="7650000" cy="5317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Human Resource Management Systems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организацията, като </a:t>
            </a:r>
            <a:r>
              <a:rPr lang="bg-BG" b="1" dirty="0"/>
              <a:t>персонални данни</a:t>
            </a:r>
            <a:r>
              <a:rPr lang="bg-BG" dirty="0"/>
              <a:t>, </a:t>
            </a:r>
            <a:r>
              <a:rPr lang="bg-BG" b="1" dirty="0"/>
              <a:t>заплати</a:t>
            </a:r>
            <a:r>
              <a:rPr lang="bg-BG" dirty="0"/>
              <a:t>, </a:t>
            </a:r>
            <a:r>
              <a:rPr lang="bg-BG" b="1" dirty="0"/>
              <a:t>отпуски</a:t>
            </a:r>
            <a:r>
              <a:rPr lang="bg-BG" dirty="0"/>
              <a:t>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dirty="0"/>
              <a:t>Примери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Система за управление на човешки ресурси (</a:t>
            </a:r>
            <a:r>
              <a:rPr lang="en-US" sz="3200" dirty="0"/>
              <a:t>HRMS)</a:t>
            </a:r>
          </a:p>
        </p:txBody>
      </p:sp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830215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/>
                </a:solidFill>
              </a:rPr>
              <a:t>Информационни системи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Комбинация от </a:t>
            </a:r>
            <a:r>
              <a:rPr lang="bg-BG" sz="4000" b="1" dirty="0">
                <a:solidFill>
                  <a:schemeClr val="accent1"/>
                </a:solidFill>
              </a:rPr>
              <a:t>взаимносвързани компоненти</a:t>
            </a:r>
            <a:r>
              <a:rPr lang="bg-BG" sz="4000" dirty="0">
                <a:solidFill>
                  <a:schemeClr val="bg2"/>
                </a:solidFill>
              </a:rPr>
              <a:t>, позволяващи работа с информация</a:t>
            </a:r>
            <a:endParaRPr lang="en-US" sz="4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/>
                </a:solidFill>
              </a:rPr>
              <a:t>Роля</a:t>
            </a:r>
            <a:r>
              <a:rPr lang="bg-BG" sz="4400" dirty="0"/>
              <a:t> на информационните системи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b="1" dirty="0">
                <a:solidFill>
                  <a:schemeClr val="accent1"/>
                </a:solidFill>
              </a:rPr>
              <a:t>Подпомагат</a:t>
            </a:r>
            <a:r>
              <a:rPr lang="bg-BG" sz="4000" dirty="0">
                <a:solidFill>
                  <a:schemeClr val="bg2"/>
                </a:solidFill>
              </a:rPr>
              <a:t> и </a:t>
            </a:r>
            <a:r>
              <a:rPr lang="bg-BG" sz="4000" b="1" dirty="0">
                <a:solidFill>
                  <a:schemeClr val="accent1"/>
                </a:solidFill>
              </a:rPr>
              <a:t>подобряват</a:t>
            </a:r>
            <a:r>
              <a:rPr lang="bg-BG" sz="40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dirty="0"/>
              <a:t>Основни </a:t>
            </a:r>
            <a:r>
              <a:rPr lang="bg-BG" sz="4400" b="1" dirty="0">
                <a:solidFill>
                  <a:schemeClr val="accent1"/>
                </a:solidFill>
              </a:rPr>
              <a:t>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Бази данни, потребителски интерфейс, мениджмънт на информацията, система за управление на бази данни, информационна сигурност, мрежи и комуникации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/>
                </a:solidFill>
              </a:rPr>
              <a:t>Елементи</a:t>
            </a:r>
            <a:r>
              <a:rPr lang="bg-BG" sz="4400" dirty="0"/>
              <a:t> на информационните системи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Хардуерни, софтуерни, данни, процеси, потребителски интерфейси, 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/>
                </a:solidFill>
              </a:rPr>
              <a:t>Видове</a:t>
            </a:r>
            <a:r>
              <a:rPr lang="bg-BG" sz="4400" dirty="0"/>
              <a:t> информационни системи</a:t>
            </a:r>
            <a:r>
              <a:rPr lang="en-US" sz="4400" dirty="0"/>
              <a:t> </a:t>
            </a:r>
            <a:r>
              <a:rPr lang="bg-BG" sz="4400" dirty="0"/>
              <a:t>и примери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04" y="4689000"/>
            <a:ext cx="2449392" cy="14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/>
              <a:t>взимане на решения</a:t>
            </a:r>
            <a:r>
              <a:rPr lang="bg-BG" dirty="0"/>
              <a:t>, </a:t>
            </a:r>
            <a:r>
              <a:rPr lang="bg-BG" b="1" dirty="0"/>
              <a:t>управление на ресурси</a:t>
            </a:r>
            <a:r>
              <a:rPr lang="bg-BG" dirty="0"/>
              <a:t>, </a:t>
            </a:r>
            <a:r>
              <a:rPr lang="bg-BG" b="1" dirty="0"/>
              <a:t>комуникация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между нивата в организацията 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/>
              <a:t>средства</a:t>
            </a:r>
            <a:r>
              <a:rPr lang="bg-BG" dirty="0"/>
              <a:t> за </a:t>
            </a:r>
            <a:r>
              <a:rPr lang="bg-BG" b="1" dirty="0"/>
              <a:t>бързо</a:t>
            </a:r>
            <a:r>
              <a:rPr lang="bg-BG" dirty="0"/>
              <a:t> и </a:t>
            </a:r>
            <a:r>
              <a:rPr lang="bg-BG" b="1" dirty="0"/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Роля на информационните системи в реалния свят</a:t>
            </a:r>
            <a:r>
              <a:rPr lang="en-US" sz="3200" dirty="0"/>
              <a:t> (1)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68" y="4928120"/>
            <a:ext cx="1644865" cy="16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/>
              <a:t>инструменти</a:t>
            </a:r>
            <a:r>
              <a:rPr lang="bg-BG" sz="3000" dirty="0"/>
              <a:t> и </a:t>
            </a:r>
            <a:r>
              <a:rPr lang="bg-BG" sz="3000" b="1" dirty="0"/>
              <a:t>средства</a:t>
            </a:r>
            <a:r>
              <a:rPr lang="bg-BG" sz="3000" dirty="0"/>
              <a:t> за </a:t>
            </a:r>
            <a:r>
              <a:rPr lang="bg-BG" sz="3000" b="1" dirty="0"/>
              <a:t>анализ</a:t>
            </a:r>
            <a:r>
              <a:rPr lang="bg-BG" sz="3000" dirty="0"/>
              <a:t> и </a:t>
            </a:r>
            <a:r>
              <a:rPr lang="bg-BG" sz="3000" b="1" dirty="0"/>
              <a:t>споделяне</a:t>
            </a:r>
            <a:r>
              <a:rPr lang="bg-BG" sz="3000" dirty="0"/>
              <a:t> </a:t>
            </a:r>
            <a:r>
              <a:rPr lang="bg-BG" sz="3000" b="1" dirty="0"/>
              <a:t>на резултати</a:t>
            </a:r>
          </a:p>
          <a:p>
            <a:r>
              <a:rPr lang="bg-BG" sz="3200" dirty="0"/>
              <a:t>Подобряване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/>
              <a:t>учебни материали</a:t>
            </a:r>
            <a:r>
              <a:rPr lang="bg-BG" sz="3000" dirty="0"/>
              <a:t>, </a:t>
            </a:r>
            <a:r>
              <a:rPr lang="bg-BG" sz="3000" b="1" dirty="0"/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/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Роля на информационните системи в реалния свят (</a:t>
            </a:r>
            <a:r>
              <a:rPr lang="en-US" sz="3200" dirty="0"/>
              <a:t>2)</a:t>
            </a:r>
            <a:endParaRPr lang="en-B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51" y="5274000"/>
            <a:ext cx="1267689" cy="13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39" y="4464000"/>
            <a:ext cx="2005123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40" y="4283445"/>
            <a:ext cx="3276721" cy="25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5739</TotalTime>
  <Words>1908</Words>
  <Application>Microsoft Macintosh PowerPoint</Application>
  <PresentationFormat>Widescreen</PresentationFormat>
  <Paragraphs>251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информационните системи в реалния свят (1)</vt:lpstr>
      <vt:lpstr>Роля на информационните системи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информационните системи (1)</vt:lpstr>
      <vt:lpstr>Елементи на информационните системи (2)</vt:lpstr>
      <vt:lpstr>Елементи на информационните системи (3)</vt:lpstr>
      <vt:lpstr>Видове информационни системи</vt:lpstr>
      <vt:lpstr>Видове информационни системи</vt:lpstr>
      <vt:lpstr>Управление на информацията (MIS)</vt:lpstr>
      <vt:lpstr>Пример за MIS - Портал за електронни услуги на НАП</vt:lpstr>
      <vt:lpstr>Пример за MIS - Oracle Business Intelligence (BI)</vt:lpstr>
      <vt:lpstr>Интегрирана система за управление на ресурсите (ERP)</vt:lpstr>
      <vt:lpstr>Пример за ERP -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Shkolo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120</cp:revision>
  <dcterms:created xsi:type="dcterms:W3CDTF">2018-05-23T13:08:44Z</dcterms:created>
  <dcterms:modified xsi:type="dcterms:W3CDTF">2024-04-10T07:39:34Z</dcterms:modified>
  <cp:category/>
</cp:coreProperties>
</file>