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28" r:id="rId2"/>
    <p:sldId id="529" r:id="rId3"/>
    <p:sldId id="583" r:id="rId4"/>
    <p:sldId id="480" r:id="rId5"/>
    <p:sldId id="481" r:id="rId6"/>
    <p:sldId id="482" r:id="rId7"/>
    <p:sldId id="483" r:id="rId8"/>
    <p:sldId id="473" r:id="rId9"/>
    <p:sldId id="474" r:id="rId10"/>
    <p:sldId id="557" r:id="rId11"/>
    <p:sldId id="558" r:id="rId12"/>
    <p:sldId id="559" r:id="rId13"/>
    <p:sldId id="560" r:id="rId14"/>
    <p:sldId id="561" r:id="rId15"/>
    <p:sldId id="486" r:id="rId16"/>
    <p:sldId id="588" r:id="rId17"/>
    <p:sldId id="489" r:id="rId18"/>
    <p:sldId id="493" r:id="rId19"/>
    <p:sldId id="494" r:id="rId20"/>
    <p:sldId id="495" r:id="rId21"/>
    <p:sldId id="496" r:id="rId22"/>
    <p:sldId id="497" r:id="rId23"/>
    <p:sldId id="503" r:id="rId24"/>
    <p:sldId id="581" r:id="rId25"/>
    <p:sldId id="582" r:id="rId26"/>
    <p:sldId id="534" r:id="rId27"/>
    <p:sldId id="401" r:id="rId28"/>
    <p:sldId id="5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25EA1A7-1F4F-4CC0-A72B-BECA3007E0F9}">
          <p14:sldIdLst>
            <p14:sldId id="528"/>
            <p14:sldId id="529"/>
          </p14:sldIdLst>
        </p14:section>
        <p14:section name="Методи с параметри" id="{9DB0CA9E-E806-4B1B-8A75-A669274E433E}">
          <p14:sldIdLst>
            <p14:sldId id="583"/>
            <p14:sldId id="480"/>
            <p14:sldId id="481"/>
            <p14:sldId id="482"/>
            <p14:sldId id="483"/>
          </p14:sldIdLst>
        </p14:section>
        <p14:section name="Стойностни и референтни типове" id="{C38B1384-0BCC-4C4D-BEEA-463FDB8169D7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Връщане на стойности в метода" id="{2D2FCCA4-C068-409E-BD38-11BD0AD8481B}">
          <p14:sldIdLst>
            <p14:sldId id="486"/>
            <p14:sldId id="588"/>
            <p14:sldId id="489"/>
            <p14:sldId id="493"/>
          </p14:sldIdLst>
        </p14:section>
        <p14:section name="Варианти на методи" id="{90CD876B-E8CD-4A7C-9BA3-A9669E84FF6A}">
          <p14:sldIdLst>
            <p14:sldId id="494"/>
            <p14:sldId id="495"/>
            <p14:sldId id="496"/>
            <p14:sldId id="497"/>
          </p14:sldIdLst>
        </p14:section>
        <p14:section name="Ред на изпълнение в програмата" id="{172491D3-CC80-44C5-BDE8-DAFCA2406F2E}">
          <p14:sldIdLst>
            <p14:sldId id="503"/>
            <p14:sldId id="581"/>
            <p14:sldId id="582"/>
          </p14:sldIdLst>
        </p14:section>
        <p14:section name="Обобщение" id="{6BEDF033-806E-4EC6-BE39-AFFDE4DE2C9F}">
          <p14:sldIdLst>
            <p14:sldId id="534"/>
            <p14:sldId id="401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6" autoAdjust="0"/>
    <p:restoredTop sz="95160" autoAdjust="0"/>
  </p:normalViewPr>
  <p:slideViewPr>
    <p:cSldViewPr showGuides="1">
      <p:cViewPr varScale="1">
        <p:scale>
          <a:sx n="104" d="100"/>
          <a:sy n="104" d="100"/>
        </p:scale>
        <p:origin x="240" y="1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322076-2FFD-4365-B06C-6E76E3456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923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D29D0C-F9F7-4C69-9C07-F05074343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9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E8B0F-9B7B-4CE1-9439-45E4186452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55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ACD0C-0A90-4B42-9109-03054805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375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ACE6CC-A9B2-4E7E-A71B-C29BC2BEC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608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8CB54-28D2-4523-A301-8F6B78DB7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37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8551C-4C1A-4428-9DF6-17C0DDEB70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00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86BAB7-1B2E-4109-BCF5-DF7D37350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89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C85935-F63A-4E6E-9391-BCDD465E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755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48D5AA-1678-4D9E-8564-7EC2BD56C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97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6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8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909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3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Дефиниране и използване на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9" y="2162204"/>
            <a:ext cx="2761845" cy="25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chemeClr val="bg1"/>
                </a:solidFill>
              </a:rPr>
              <a:t>референтен тип (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int</a:t>
            </a:r>
            <a:r>
              <a:rPr lang="en-US" sz="3200" b="1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char[]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string[]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Random</a:t>
            </a:r>
            <a:r>
              <a:rPr lang="bg-BG" sz="3200" b="1" dirty="0">
                <a:solidFill>
                  <a:schemeClr val="bg1"/>
                </a:solidFill>
              </a:rPr>
              <a:t>) </a:t>
            </a:r>
            <a:r>
              <a:rPr lang="bg-BG" sz="3200" dirty="0"/>
              <a:t>пазят </a:t>
            </a:r>
            <a:r>
              <a:rPr lang="bg-BG" sz="3200" b="1" dirty="0">
                <a:solidFill>
                  <a:schemeClr val="bg1"/>
                </a:solidFill>
              </a:rPr>
              <a:t>адрес</a:t>
            </a:r>
            <a:r>
              <a:rPr lang="bg-BG" sz="3200" dirty="0"/>
              <a:t> от динамичната памет (</a:t>
            </a:r>
            <a:r>
              <a:rPr lang="en-US" sz="3200" dirty="0"/>
              <a:t>heap)</a:t>
            </a:r>
            <a:r>
              <a:rPr lang="bg-BG" sz="3200" dirty="0"/>
              <a:t>, където е записана стойността им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Две променливи от референтен тип може да </a:t>
            </a:r>
            <a:r>
              <a:rPr lang="bg-BG" sz="3200" b="1" dirty="0">
                <a:solidFill>
                  <a:schemeClr val="bg1"/>
                </a:solidFill>
              </a:rPr>
              <a:t>реферират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един и същ обект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2500"/>
              </a:spcBef>
              <a:buClr>
                <a:srgbClr val="234465"/>
              </a:buClr>
            </a:pPr>
            <a:r>
              <a:rPr lang="bg-BG" sz="3200" dirty="0"/>
              <a:t>Операции върху която и да е от двете променливи достъпват/модифицират </a:t>
            </a:r>
            <a:r>
              <a:rPr lang="bg-BG" sz="3200" b="1" dirty="0">
                <a:solidFill>
                  <a:schemeClr val="bg1"/>
                </a:solidFill>
              </a:rPr>
              <a:t>едни и същи данни</a:t>
            </a: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Референтни типове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16874C-AD9F-40E0-AC33-2924214039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E08B9C-FF80-05D1-D579-BCA25143DE88}"/>
              </a:ext>
            </a:extLst>
          </p:cNvPr>
          <p:cNvGrpSpPr/>
          <p:nvPr/>
        </p:nvGrpSpPr>
        <p:grpSpPr>
          <a:xfrm>
            <a:off x="3252659" y="3978259"/>
            <a:ext cx="6766347" cy="1292241"/>
            <a:chOff x="3252659" y="3978259"/>
            <a:chExt cx="6766347" cy="12922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A4B92F-E21F-ABB1-AF68-4DAA512DE7BF}"/>
                </a:ext>
              </a:extLst>
            </p:cNvPr>
            <p:cNvSpPr/>
            <p:nvPr/>
          </p:nvSpPr>
          <p:spPr bwMode="auto">
            <a:xfrm>
              <a:off x="3252659" y="3978259"/>
              <a:ext cx="2168341" cy="49179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Reference 1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8E7106-7C98-6B47-6F82-112F56D154F7}"/>
                </a:ext>
              </a:extLst>
            </p:cNvPr>
            <p:cNvSpPr/>
            <p:nvPr/>
          </p:nvSpPr>
          <p:spPr bwMode="auto">
            <a:xfrm>
              <a:off x="3252659" y="4778705"/>
              <a:ext cx="2168341" cy="49179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Reference 2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A7FDD0-150F-A9E2-DEE6-521C2C9E543B}"/>
                </a:ext>
              </a:extLst>
            </p:cNvPr>
            <p:cNvSpPr/>
            <p:nvPr/>
          </p:nvSpPr>
          <p:spPr bwMode="auto">
            <a:xfrm>
              <a:off x="7850665" y="4346605"/>
              <a:ext cx="2168341" cy="49179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Object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9732AE-E372-CDF6-BC74-8A6444625D89}"/>
                </a:ext>
              </a:extLst>
            </p:cNvPr>
            <p:cNvCxnSpPr/>
            <p:nvPr/>
          </p:nvCxnSpPr>
          <p:spPr>
            <a:xfrm>
              <a:off x="5962449" y="4210296"/>
              <a:ext cx="1440000" cy="2458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14F52A4-027E-122A-1D17-490A34BFB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449" y="4717420"/>
              <a:ext cx="1435899" cy="30718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4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446570" y="1305843"/>
            <a:ext cx="4785334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int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char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bool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399" dirty="0">
                <a:solidFill>
                  <a:schemeClr val="bg1"/>
                </a:solidFill>
              </a:rPr>
              <a:t>object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byte[] </a:t>
            </a:r>
            <a:r>
              <a:rPr lang="en-US" sz="2399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362" y="122706"/>
            <a:ext cx="10033084" cy="882654"/>
          </a:xfrm>
        </p:spPr>
        <p:txBody>
          <a:bodyPr>
            <a:normAutofit/>
          </a:bodyPr>
          <a:lstStyle/>
          <a:p>
            <a:r>
              <a:rPr lang="bg-BG" sz="3400" dirty="0"/>
              <a:t>Разлика между стойностни и референтни типове</a:t>
            </a:r>
            <a:endParaRPr lang="en-US" sz="3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573103" y="1295957"/>
            <a:ext cx="3006629" cy="502789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675143" y="1362249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567132" y="1295465"/>
            <a:ext cx="3006629" cy="502838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669172" y="1361757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697566" y="3366275"/>
            <a:ext cx="2547748" cy="816741"/>
            <a:chOff x="5996279" y="3366257"/>
            <a:chExt cx="2548412" cy="8169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true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(1 byte)</a:t>
              </a:r>
              <a:endParaRPr lang="en-US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result</a:t>
              </a:r>
              <a:endParaRPr lang="en-US" sz="1799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5764757" y="2645360"/>
            <a:ext cx="2456197" cy="831338"/>
            <a:chOff x="6063486" y="2645154"/>
            <a:chExt cx="2456837" cy="831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A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(2 bytes)</a:t>
              </a:r>
              <a:endParaRPr lang="en-US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ch</a:t>
              </a:r>
              <a:endParaRPr lang="en-US" sz="16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5745081" y="1941968"/>
            <a:ext cx="2475871" cy="839862"/>
            <a:chOff x="6043807" y="1941579"/>
            <a:chExt cx="2476516" cy="84008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(4 bytes)</a:t>
              </a:r>
              <a:endParaRPr lang="en-US" sz="1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i</a:t>
              </a:r>
              <a:endParaRPr lang="en-US" sz="16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542660" y="4069667"/>
            <a:ext cx="5431750" cy="838935"/>
            <a:chOff x="5841332" y="4069832"/>
            <a:chExt cx="5433165" cy="839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int32@9ae764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obj</a:t>
              </a:r>
              <a:endParaRPr lang="en-US" sz="1799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4 bytes</a:t>
              </a:r>
              <a:endParaRPr lang="en-US" sz="16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519937" y="4742821"/>
            <a:ext cx="5674330" cy="803186"/>
            <a:chOff x="5818603" y="4743162"/>
            <a:chExt cx="5675808" cy="80339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String@7cdaf2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str</a:t>
              </a:r>
              <a:endParaRPr lang="en-US" sz="1799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82034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Hello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348807" y="5071198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string</a:t>
              </a:r>
              <a:endParaRPr lang="en-US" sz="16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618403" y="5436945"/>
            <a:ext cx="5886110" cy="757646"/>
            <a:chOff x="5917094" y="5437467"/>
            <a:chExt cx="5887643" cy="75784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byte[]@190d11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bytes</a:t>
              </a:r>
              <a:endParaRPr lang="en-US" sz="1799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3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 []</a:t>
              </a:r>
              <a:endParaRPr lang="en-US" sz="16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E9F64424-7A78-47EF-B9F3-907F5E508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2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Стойностни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71737" y="1268760"/>
            <a:ext cx="984852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int number = 5;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(number,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Console.WriteLine(number);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 num,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num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816080" y="2335542"/>
            <a:ext cx="2326198" cy="528394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number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952642" y="5661248"/>
            <a:ext cx="1990110" cy="528394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E23DE6-3F45-401D-8143-97E2B24D1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5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Референтни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4402" y="1268760"/>
            <a:ext cx="10583196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int[] nums = { 5 };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(nums,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Console.WriteLine(nums[0]);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Increment(int[] nums,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nums[0]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722" y="2362479"/>
            <a:ext cx="2361585" cy="481567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43749" y="5661249"/>
            <a:ext cx="2513945" cy="533261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419470-10C9-40A3-8426-638A7164F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5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</a:t>
            </a:r>
            <a:r>
              <a:rPr lang="en-US" dirty="0"/>
              <a:t>vs. </a:t>
            </a:r>
            <a:r>
              <a:rPr lang="bg-BG" dirty="0"/>
              <a:t>референтни типове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9911" y="1600676"/>
            <a:ext cx="8532178" cy="46073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36C2C425-43DC-4A72-80F4-CFD9D51C9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12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4825EF-12BA-43DB-A69C-7E6654AB3C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Върнати стойности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8550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A474D-7E20-276C-D872-FDF0EC8AA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03D-9F15-FCC3-7A14-70A881A1B1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върнем </a:t>
            </a:r>
            <a:r>
              <a:rPr lang="bg-BG" b="1" dirty="0">
                <a:solidFill>
                  <a:schemeClr val="bg1"/>
                </a:solidFill>
              </a:rPr>
              <a:t>повече от една стойност </a:t>
            </a:r>
            <a:r>
              <a:rPr lang="bg-BG" dirty="0"/>
              <a:t>от метод: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E06C4-C54E-FB8A-9A03-D404DA06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двойка стойности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9502A-CAC3-F3C0-D980-8688F63720D2}"/>
              </a:ext>
            </a:extLst>
          </p:cNvPr>
          <p:cNvSpPr txBox="1">
            <a:spLocks/>
          </p:cNvSpPr>
          <p:nvPr/>
        </p:nvSpPr>
        <p:spPr>
          <a:xfrm>
            <a:off x="1956000" y="3204000"/>
            <a:ext cx="9537658" cy="2802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799" dirty="0">
                <a:solidFill>
                  <a:schemeClr val="bg1"/>
                </a:solidFill>
                <a:effectLst/>
              </a:rPr>
              <a:t>(string, int) </a:t>
            </a:r>
            <a:r>
              <a:rPr lang="en-US" sz="2799" dirty="0">
                <a:solidFill>
                  <a:srgbClr val="234465"/>
                </a:solidFill>
                <a:effectLst/>
              </a:rPr>
              <a:t>getNameAndAge() {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string name = Console.ReadLine();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int age = Console.ReadLine();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return </a:t>
            </a:r>
            <a:r>
              <a:rPr lang="en-US" sz="2799" dirty="0">
                <a:solidFill>
                  <a:schemeClr val="bg1"/>
                </a:solidFill>
                <a:effectLst/>
              </a:rPr>
              <a:t>(name, age)</a:t>
            </a:r>
            <a:r>
              <a:rPr lang="en-US" sz="2799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B2EEA5D2-F4DA-6170-E9C5-4C8000EED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000" y="2022909"/>
            <a:ext cx="3077927" cy="1039931"/>
          </a:xfrm>
          <a:prstGeom prst="wedgeRoundRectCallout">
            <a:avLst>
              <a:gd name="adj1" fmla="val -51958"/>
              <a:gd name="adj2" fmla="val 665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r>
              <a:rPr lang="bg-BG" sz="2600" b="1" noProof="1">
                <a:solidFill>
                  <a:schemeClr val="bg2"/>
                </a:solidFill>
              </a:rPr>
              <a:t> на върнатите стойности</a:t>
            </a:r>
            <a:endParaRPr lang="en-US" sz="2600" b="1" noProof="1">
              <a:solidFill>
                <a:schemeClr val="bg2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36CD2153-EE0B-5FD4-E65E-F1B66E06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000" y="4710420"/>
            <a:ext cx="3212927" cy="1047035"/>
          </a:xfrm>
          <a:prstGeom prst="wedgeRoundRectCallout">
            <a:avLst>
              <a:gd name="adj1" fmla="val -82577"/>
              <a:gd name="adj2" fmla="val -129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Двойка</a:t>
            </a:r>
            <a:r>
              <a:rPr lang="bg-BG" sz="2799" b="1" noProof="1">
                <a:solidFill>
                  <a:schemeClr val="bg2"/>
                </a:solidFill>
              </a:rPr>
              <a:t> върнати стойности (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sz="2799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27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Употреба на върнатите 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Върнатите стойности мога да бъдат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Присвоени</a:t>
            </a:r>
            <a:r>
              <a:rPr lang="en-US" sz="3400" dirty="0"/>
              <a:t> </a:t>
            </a:r>
            <a:r>
              <a:rPr lang="bg-BG" sz="3400" dirty="0"/>
              <a:t>на променлива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Използвани</a:t>
            </a:r>
            <a:r>
              <a:rPr lang="en-US" sz="3400" dirty="0"/>
              <a:t> </a:t>
            </a:r>
            <a:r>
              <a:rPr lang="bg-BG" sz="3400" dirty="0"/>
              <a:t>в израз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Подадени</a:t>
            </a:r>
            <a:r>
              <a:rPr lang="en-US" sz="3400" dirty="0"/>
              <a:t> </a:t>
            </a:r>
            <a:r>
              <a:rPr lang="bg-BG" sz="3400" dirty="0"/>
              <a:t>на друг метод</a:t>
            </a:r>
            <a:r>
              <a:rPr lang="en-US" sz="3400" dirty="0"/>
              <a:t>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57578" y="2492140"/>
            <a:ext cx="5027890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57579" y="3789040"/>
            <a:ext cx="9293979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7578" y="5157192"/>
            <a:ext cx="8108574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EBA0207-E7DB-4541-A9EC-B129A0DF31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006592" cy="5199712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метод, който </a:t>
            </a:r>
            <a:r>
              <a:rPr lang="bg-BG" sz="3200" b="1" dirty="0">
                <a:solidFill>
                  <a:schemeClr val="bg1"/>
                </a:solidFill>
              </a:rPr>
              <a:t>изчислява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връща</a:t>
            </a:r>
            <a:r>
              <a:rPr lang="bg-BG" sz="3200" dirty="0"/>
              <a:t> стойността на дадено число – </a:t>
            </a:r>
            <a:r>
              <a:rPr lang="bg-BG" sz="3200" b="1" dirty="0">
                <a:solidFill>
                  <a:schemeClr val="bg1"/>
                </a:solidFill>
              </a:rPr>
              <a:t>база</a:t>
            </a:r>
            <a:r>
              <a:rPr lang="bg-BG" sz="3200" dirty="0"/>
              <a:t>, повдигнато на определена </a:t>
            </a:r>
            <a:r>
              <a:rPr lang="bg-BG" sz="3200" b="1" dirty="0">
                <a:solidFill>
                  <a:schemeClr val="bg1"/>
                </a:solidFill>
              </a:rPr>
              <a:t>степен</a:t>
            </a:r>
            <a:r>
              <a:rPr lang="bg-BG" sz="3200" dirty="0"/>
              <a:t>:</a:t>
            </a:r>
            <a:endParaRPr lang="en-US" sz="3200" b="1" dirty="0">
              <a:solidFill>
                <a:srgbClr val="FFA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Степени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5947" y="3140968"/>
            <a:ext cx="9303224" cy="30180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599" dirty="0">
                <a:solidFill>
                  <a:schemeClr val="tx1"/>
                </a:solidFill>
                <a:effectLst/>
              </a:rPr>
              <a:t>, int </a:t>
            </a:r>
            <a:r>
              <a:rPr lang="en-US" sz="2599" dirty="0">
                <a:solidFill>
                  <a:srgbClr val="FFA000"/>
                </a:solidFill>
                <a:effectLst/>
              </a:rPr>
              <a:t>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double result = 1;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for (int i = 0; i &lt; power; i++)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  result *= number;</a:t>
            </a:r>
          </a:p>
          <a:p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result;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853" y="2515437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81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455" y="246190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3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1406" y="260433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783" y="2470026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256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5192" y="243925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7335" y="258168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тук:</a:t>
            </a:r>
            <a:r>
              <a:rPr lang="en-US" sz="1999" dirty="0"/>
              <a:t> </a:t>
            </a:r>
            <a:r>
              <a:rPr lang="en-US" sz="1999" dirty="0">
                <a:hlinkClick r:id="rId2"/>
              </a:rPr>
              <a:t>https://judge.softuni.bg/Contests/Practice/Index/3160#6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C083841-5AB2-4789-928B-B95538391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7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5" y="1089611"/>
            <a:ext cx="3185715" cy="31857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59C582-EF82-4A94-AAE5-3CA126B775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Варианти на методи </a:t>
            </a:r>
            <a:br>
              <a:rPr lang="en-US" dirty="0"/>
            </a:br>
            <a:r>
              <a:rPr lang="bg-BG" dirty="0"/>
              <a:t>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3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Съкратен синтаксис за дефиниране на методи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Опционални методи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Стойностни и референтни типове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Употреба на върнатите стойности от методите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Варианти на методи (</a:t>
            </a:r>
            <a:r>
              <a:rPr lang="en-US" sz="3200" dirty="0"/>
              <a:t>overloading methods)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2F67DE-7BFE-440C-9919-F2D9FE6DC9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798684" cy="5199712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b="1" dirty="0">
                <a:solidFill>
                  <a:srgbClr val="FFA000"/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rgbClr val="FFA000"/>
                </a:solidFill>
              </a:rPr>
              <a:t>параметрите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bg-BG" dirty="0"/>
              <a:t>на метода</a:t>
            </a:r>
            <a:r>
              <a:rPr lang="en-US" dirty="0"/>
              <a:t> </a:t>
            </a:r>
            <a:r>
              <a:rPr lang="bg-BG" dirty="0"/>
              <a:t>се нарича </a:t>
            </a:r>
            <a:r>
              <a:rPr lang="bg-BG" b="1" dirty="0">
                <a:solidFill>
                  <a:srgbClr val="FFA000"/>
                </a:solidFill>
              </a:rPr>
              <a:t>сигнатура</a:t>
            </a:r>
            <a:endParaRPr lang="en-US" b="1" dirty="0">
              <a:solidFill>
                <a:srgbClr val="FFA00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различава</a:t>
            </a:r>
            <a:r>
              <a:rPr lang="en-US" dirty="0"/>
              <a:t> </a:t>
            </a:r>
            <a:r>
              <a:rPr lang="bg-BG" dirty="0"/>
              <a:t>методи с еднакви имена</a:t>
            </a:r>
            <a:endParaRPr lang="en-US" dirty="0"/>
          </a:p>
          <a:p>
            <a:r>
              <a:rPr lang="bg-BG" dirty="0"/>
              <a:t>Когато методи с </a:t>
            </a:r>
            <a:r>
              <a:rPr lang="bg-BG" b="1" dirty="0">
                <a:solidFill>
                  <a:srgbClr val="FFA000"/>
                </a:solidFill>
              </a:rPr>
              <a:t>еднакви имена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различна сигнатура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методът се нарича </a:t>
            </a:r>
            <a:r>
              <a:rPr lang="en-US" dirty="0"/>
              <a:t>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 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0" y="2492897"/>
            <a:ext cx="585953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61000" y="1809000"/>
            <a:ext cx="1910563" cy="990342"/>
          </a:xfrm>
          <a:prstGeom prst="wedgeRoundRectCallout">
            <a:avLst>
              <a:gd name="adj1" fmla="val -72875"/>
              <a:gd name="adj2" fmla="val 36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Сигнатура</a:t>
            </a:r>
            <a:endParaRPr lang="bg-BG" sz="2799" b="1" dirty="0">
              <a:solidFill>
                <a:srgbClr val="FFFFFF"/>
              </a:solidFill>
            </a:endParaRP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96E2B0-E89A-4351-B310-A7F4C7EAE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4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735" y="4334105"/>
            <a:ext cx="746565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 + ' '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51960" y="1893403"/>
            <a:ext cx="533261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7735" y="1893403"/>
            <a:ext cx="532382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Варианти на методи 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21904" y="4372654"/>
            <a:ext cx="3198540" cy="1737422"/>
          </a:xfrm>
          <a:prstGeom prst="wedgeRoundRectCallout">
            <a:avLst>
              <a:gd name="adj1" fmla="val -166428"/>
              <a:gd name="adj2" fmla="val -102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29E05AE-C010-43F8-A498-2CCB9EF4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8097D5F7-4D45-6B2F-77A1-9C5DCF6D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65" y="4372654"/>
            <a:ext cx="3198540" cy="1737422"/>
          </a:xfrm>
          <a:prstGeom prst="wedgeRoundRectCallout">
            <a:avLst>
              <a:gd name="adj1" fmla="val -26107"/>
              <a:gd name="adj2" fmla="val -95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1FB26F-5CFC-F5D2-C2D1-E1CF7051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904" y="4372653"/>
            <a:ext cx="3198540" cy="1737422"/>
          </a:xfrm>
          <a:prstGeom prst="wedgeRoundRectCallout">
            <a:avLst>
              <a:gd name="adj1" fmla="val -79912"/>
              <a:gd name="adj2" fmla="val -7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Типът на върнатата от метода стойност </a:t>
            </a:r>
            <a:r>
              <a:rPr lang="bg-BG" sz="3600" b="1" dirty="0">
                <a:solidFill>
                  <a:schemeClr val="bg1"/>
                </a:solidFill>
              </a:rPr>
              <a:t>не е част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от неговата </a:t>
            </a:r>
            <a:r>
              <a:rPr lang="bg-BG" sz="3600" b="1" dirty="0">
                <a:solidFill>
                  <a:schemeClr val="bg1"/>
                </a:solidFill>
              </a:rPr>
              <a:t>сигнатура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399"/>
              </a:spcBef>
            </a:pPr>
            <a:r>
              <a:rPr lang="bg-BG" sz="3600" dirty="0"/>
              <a:t>Как може компилаторът да знае </a:t>
            </a:r>
            <a:r>
              <a:rPr lang="bg-BG" sz="3600" b="1" dirty="0">
                <a:solidFill>
                  <a:schemeClr val="bg1"/>
                </a:solidFill>
              </a:rPr>
              <a:t>кой метод да извика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тип на върнатата стойност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2254" y="2484000"/>
            <a:ext cx="6984623" cy="350865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67435" y="2838887"/>
            <a:ext cx="3158777" cy="1121621"/>
          </a:xfrm>
          <a:prstGeom prst="wedgeRoundRectCallout">
            <a:avLst>
              <a:gd name="adj1" fmla="val -66280"/>
              <a:gd name="adj2" fmla="val -43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Грешка при компилация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94CEE3-E531-495D-BBF5-A65783425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3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228484"/>
            <a:ext cx="11818096" cy="5528766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bg-BG" sz="3200" dirty="0"/>
              <a:t>Създайте програма, която </a:t>
            </a:r>
            <a:r>
              <a:rPr lang="bg-BG" sz="3200" b="1" dirty="0">
                <a:solidFill>
                  <a:srgbClr val="FFA000"/>
                </a:solidFill>
              </a:rPr>
              <a:t>умножава сумата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всички четни цифри </a:t>
            </a:r>
            <a:r>
              <a:rPr lang="bg-BG" sz="3200" dirty="0"/>
              <a:t>на дадено число по </a:t>
            </a:r>
            <a:r>
              <a:rPr lang="bg-BG" sz="3200" b="1" dirty="0">
                <a:solidFill>
                  <a:srgbClr val="FFA000"/>
                </a:solidFill>
              </a:rPr>
              <a:t>сумата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rgbClr val="FFA000"/>
                </a:solidFill>
              </a:rPr>
              <a:t> всички нечетни цифри </a:t>
            </a:r>
            <a:r>
              <a:rPr lang="bg-BG" sz="3200" dirty="0"/>
              <a:t>на същото число</a:t>
            </a:r>
            <a:r>
              <a:rPr lang="en-US" sz="3200" dirty="0"/>
              <a:t>:</a:t>
            </a:r>
          </a:p>
          <a:p>
            <a:pPr marL="895350" lvl="2" indent="0">
              <a:buNone/>
            </a:pPr>
            <a:endParaRPr lang="en-US" sz="3200" dirty="0"/>
          </a:p>
          <a:p>
            <a:pPr lvl="2"/>
            <a:endParaRPr lang="en-US" sz="3200" dirty="0"/>
          </a:p>
          <a:p>
            <a:pPr lvl="1">
              <a:spcBef>
                <a:spcPts val="0"/>
              </a:spcBef>
            </a:pPr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1"/>
            <a:r>
              <a:rPr lang="bg-BG" sz="3200" noProof="1"/>
              <a:t>Можете да ползвате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за отрицателни числа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Задача</a:t>
            </a:r>
            <a:r>
              <a:rPr lang="en-US" sz="3200" dirty="0"/>
              <a:t>: </a:t>
            </a:r>
            <a:r>
              <a:rPr lang="bg-BG" sz="3200" dirty="0"/>
              <a:t>Произведение от четни и нечетни цифри</a:t>
            </a:r>
            <a:endParaRPr 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95683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Odds: 1 3 5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4384" y="3061343"/>
            <a:ext cx="138575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32078" y="315861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86000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 sum: 9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55243" y="315681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75995" y="3132435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69292" y="3061343"/>
            <a:ext cx="63654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D65487A-003F-4D32-BA68-FDC426E17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96103"/>
            <a:ext cx="9955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Решение</a:t>
            </a:r>
            <a:r>
              <a:rPr lang="en-GB" sz="3200" dirty="0"/>
              <a:t>: </a:t>
            </a:r>
            <a:r>
              <a:rPr lang="bg-BG" sz="3200" dirty="0"/>
              <a:t>Произведение от четни и нечетни цифри </a:t>
            </a:r>
            <a:r>
              <a:rPr lang="en-US" sz="3200" dirty="0"/>
              <a:t>(1)</a:t>
            </a:r>
            <a:endParaRPr lang="bg-B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8132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60258DC-2CBB-4054-A374-29844AA060B2}"/>
              </a:ext>
            </a:extLst>
          </p:cNvPr>
          <p:cNvSpPr txBox="1">
            <a:spLocks/>
          </p:cNvSpPr>
          <p:nvPr/>
        </p:nvSpPr>
        <p:spPr>
          <a:xfrm>
            <a:off x="498131" y="1249657"/>
            <a:ext cx="11195738" cy="507091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400" noProof="1"/>
              <a:t>static int </a:t>
            </a:r>
            <a:r>
              <a:rPr lang="en-GB" sz="2400" noProof="1">
                <a:solidFill>
                  <a:srgbClr val="FFA000"/>
                </a:solidFill>
              </a:rPr>
              <a:t>GetSumOfEvenDigits</a:t>
            </a:r>
            <a:r>
              <a:rPr lang="en-GB" sz="2400" noProof="1"/>
              <a:t>(int number)</a:t>
            </a:r>
          </a:p>
          <a:p>
            <a:pPr>
              <a:defRPr/>
            </a:pPr>
            <a:r>
              <a:rPr lang="en-GB" sz="2400" noProof="1"/>
              <a:t>{</a:t>
            </a:r>
          </a:p>
          <a:p>
            <a:pPr>
              <a:defRPr/>
            </a:pPr>
            <a:r>
              <a:rPr lang="en-GB" sz="2400" noProof="1"/>
              <a:t>  int evenSum = 0;</a:t>
            </a:r>
          </a:p>
          <a:p>
            <a:pPr>
              <a:defRPr/>
            </a:pPr>
            <a:r>
              <a:rPr lang="en-GB" sz="2400" noProof="1"/>
              <a:t>  while (number &gt;= 1)</a:t>
            </a:r>
          </a:p>
          <a:p>
            <a:pPr>
              <a:defRPr/>
            </a:pPr>
            <a:r>
              <a:rPr lang="en-GB" sz="2400" noProof="1"/>
              <a:t>  {</a:t>
            </a:r>
          </a:p>
          <a:p>
            <a:pPr>
              <a:defRPr/>
            </a:pPr>
            <a:r>
              <a:rPr lang="en-GB" sz="2400" noProof="1"/>
              <a:t>    int digit = number % 10;</a:t>
            </a:r>
          </a:p>
          <a:p>
            <a:pPr>
              <a:defRPr/>
            </a:pPr>
            <a:r>
              <a:rPr lang="en-GB" sz="2400" noProof="1"/>
              <a:t>    if (digit % 2 == 0)</a:t>
            </a:r>
          </a:p>
          <a:p>
            <a:pPr>
              <a:defRPr/>
            </a:pPr>
            <a:r>
              <a:rPr lang="en-GB" sz="2400" noProof="1"/>
              <a:t>      evenSum += digit;</a:t>
            </a:r>
          </a:p>
          <a:p>
            <a:pPr>
              <a:defRPr/>
            </a:pPr>
            <a:r>
              <a:rPr lang="en-GB" sz="2400" noProof="1"/>
              <a:t>    number /= 10;</a:t>
            </a:r>
          </a:p>
          <a:p>
            <a:pPr>
              <a:defRPr/>
            </a:pPr>
            <a:r>
              <a:rPr lang="en-GB" sz="2400" noProof="1"/>
              <a:t>  }</a:t>
            </a:r>
          </a:p>
          <a:p>
            <a:pPr>
              <a:defRPr/>
            </a:pPr>
            <a:r>
              <a:rPr lang="en-GB" sz="2400" noProof="1"/>
              <a:t>  return evenSum;</a:t>
            </a:r>
          </a:p>
          <a:p>
            <a:pPr>
              <a:defRPr/>
            </a:pPr>
            <a:r>
              <a:rPr lang="en-GB" sz="2400" noProof="1"/>
              <a:t>}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BFFECD2-FA81-4244-8CA7-09551EA870F5}"/>
              </a:ext>
            </a:extLst>
          </p:cNvPr>
          <p:cNvSpPr txBox="1">
            <a:spLocks/>
          </p:cNvSpPr>
          <p:nvPr/>
        </p:nvSpPr>
        <p:spPr>
          <a:xfrm>
            <a:off x="5168869" y="4633403"/>
            <a:ext cx="6525000" cy="168716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200" dirty="0"/>
              <a:t>static int </a:t>
            </a:r>
            <a:r>
              <a:rPr lang="en-GB" sz="2200" dirty="0" err="1">
                <a:solidFill>
                  <a:srgbClr val="FFA000"/>
                </a:solidFill>
              </a:rPr>
              <a:t>GetSumOfOddDigits</a:t>
            </a:r>
            <a:r>
              <a:rPr lang="en-GB" sz="2200" dirty="0"/>
              <a:t>(int number)</a:t>
            </a:r>
          </a:p>
          <a:p>
            <a:pPr>
              <a:defRPr/>
            </a:pPr>
            <a:r>
              <a:rPr lang="en-GB" sz="2200" dirty="0"/>
              <a:t>{</a:t>
            </a:r>
          </a:p>
          <a:p>
            <a:pPr>
              <a:defRPr/>
            </a:pPr>
            <a:r>
              <a:rPr lang="en-GB" sz="2200" dirty="0">
                <a:solidFill>
                  <a:srgbClr val="234465"/>
                </a:solidFill>
              </a:rPr>
              <a:t>   </a:t>
            </a:r>
            <a:r>
              <a:rPr lang="en-GB" sz="2200" dirty="0">
                <a:solidFill>
                  <a:schemeClr val="accent2"/>
                </a:solidFill>
              </a:rPr>
              <a:t>// </a:t>
            </a:r>
            <a:r>
              <a:rPr lang="bg-BG" sz="2200" dirty="0">
                <a:solidFill>
                  <a:schemeClr val="accent2"/>
                </a:solidFill>
              </a:rPr>
              <a:t>Използвайте същата логика</a:t>
            </a:r>
            <a:r>
              <a:rPr lang="en-GB" sz="2200" dirty="0">
                <a:solidFill>
                  <a:schemeClr val="accent2"/>
                </a:solidFill>
              </a:rPr>
              <a:t>…</a:t>
            </a:r>
          </a:p>
          <a:p>
            <a:pPr>
              <a:defRPr/>
            </a:pPr>
            <a:r>
              <a:rPr lang="en-GB" sz="2200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7324BC-D703-4C3B-94D7-21988717B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0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Решение</a:t>
            </a:r>
            <a:r>
              <a:rPr lang="en-GB" sz="3000" dirty="0"/>
              <a:t>: </a:t>
            </a:r>
            <a:r>
              <a:rPr lang="bg-BG" sz="3000" dirty="0"/>
              <a:t>Произведение от четни и нечетни цифри </a:t>
            </a:r>
            <a:r>
              <a:rPr lang="en-US" sz="3000" dirty="0"/>
              <a:t>(2)</a:t>
            </a:r>
            <a:endParaRPr lang="bg-BG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573FE99-83DF-4287-8420-4D89189F4233}"/>
              </a:ext>
            </a:extLst>
          </p:cNvPr>
          <p:cNvSpPr txBox="1">
            <a:spLocks/>
          </p:cNvSpPr>
          <p:nvPr/>
        </p:nvSpPr>
        <p:spPr>
          <a:xfrm>
            <a:off x="2369021" y="3789041"/>
            <a:ext cx="7453958" cy="2372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noProof="1"/>
              <a:t>static void Main(string[] args)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 = int.Parse(Console.ReadLine());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number = Math.Abs(num);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result = </a:t>
            </a:r>
            <a:r>
              <a:rPr lang="en-US" sz="2000" noProof="1">
                <a:solidFill>
                  <a:schemeClr val="bg1"/>
                </a:solidFill>
              </a:rPr>
              <a:t>GetMultipledEvensAndOdds</a:t>
            </a:r>
            <a:r>
              <a:rPr lang="en-US" sz="2000" noProof="1"/>
              <a:t>(number);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Console.WriteLine(result);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F96E675-C01D-45FF-BF68-E977BFAC4FDA}"/>
              </a:ext>
            </a:extLst>
          </p:cNvPr>
          <p:cNvSpPr txBox="1">
            <a:spLocks/>
          </p:cNvSpPr>
          <p:nvPr/>
        </p:nvSpPr>
        <p:spPr>
          <a:xfrm>
            <a:off x="2369638" y="1272480"/>
            <a:ext cx="7455900" cy="237254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000" noProof="1"/>
              <a:t>static int </a:t>
            </a:r>
            <a:r>
              <a:rPr lang="en-GB" sz="2000" noProof="1">
                <a:solidFill>
                  <a:srgbClr val="FFA000"/>
                </a:solidFill>
              </a:rPr>
              <a:t>GetMultipledEvensAndOdds</a:t>
            </a:r>
            <a:r>
              <a:rPr lang="en-GB" sz="2000" noProof="1"/>
              <a:t>(int number)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evenSum = </a:t>
            </a:r>
            <a:r>
              <a:rPr lang="en-GB" sz="2000" noProof="1">
                <a:solidFill>
                  <a:srgbClr val="FFA000"/>
                </a:solidFill>
              </a:rPr>
              <a:t>GetSumOfEvenDigits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oddSum = </a:t>
            </a:r>
            <a:r>
              <a:rPr lang="en-GB" sz="2000" noProof="1">
                <a:solidFill>
                  <a:srgbClr val="FFA000"/>
                </a:solidFill>
              </a:rPr>
              <a:t>GetSumOfOddDigits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result = evenSum * oddSum;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return result;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E1976A-2B6A-47AE-BEAF-BF3105D56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2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53819"/>
            <a:ext cx="11735168" cy="5458856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918068" y="1569957"/>
            <a:ext cx="10952672" cy="484571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Можем да връщаме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повече от една </a:t>
            </a:r>
            <a:r>
              <a:rPr lang="bg-BG" sz="3000" dirty="0">
                <a:solidFill>
                  <a:schemeClr val="bg2"/>
                </a:solidFill>
              </a:rPr>
              <a:t>стойност от метод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Можем да направим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 опционален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Разлика между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стойностни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референтни</a:t>
            </a:r>
            <a:r>
              <a:rPr lang="bg-BG" sz="3000" dirty="0">
                <a:solidFill>
                  <a:schemeClr val="bg2"/>
                </a:solidFill>
              </a:rPr>
              <a:t> типове данни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Действия с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върнатите стойности</a:t>
            </a:r>
            <a:r>
              <a:rPr lang="bg-BG" sz="3000" dirty="0">
                <a:solidFill>
                  <a:schemeClr val="bg2"/>
                </a:solidFill>
              </a:rPr>
              <a:t>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Присвояване на променлива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Използване в израз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Подаване като аргумент на друг метод</a:t>
            </a:r>
            <a:endParaRPr lang="en-US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623E031-76CB-43BE-96F2-F58F8C18D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7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17784-FAE7-4D60-8FD3-EBB1AC8CD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5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61C7-ED2C-46EA-BAC3-A969A6FCC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Методи</a:t>
            </a:r>
            <a:r>
              <a:rPr lang="en-US" dirty="0"/>
              <a:t> </a:t>
            </a:r>
            <a:r>
              <a:rPr lang="bg-BG" dirty="0"/>
              <a:t>с кратко тяло може да се дефинират с оператора </a:t>
            </a:r>
            <a:r>
              <a:rPr lang="en-US" b="1" dirty="0">
                <a:solidFill>
                  <a:schemeClr val="bg1"/>
                </a:solidFill>
              </a:rPr>
              <a:t>=&gt;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Този синтаксис е идентичен с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bg-BG" dirty="0"/>
              <a:t>Друг пример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4E9F0-1B3A-4CA8-B82D-8433950F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Съкратен синтаксис за дефиниране на методи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8E5C-FDEE-43EF-A245-96F3AE5F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899398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1C7741-B523-404D-8841-3DDD2FE9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3267788"/>
            <a:ext cx="1056504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b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20A75-6A46-4CD4-8C51-9D2C7621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5858367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Print(int x)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Console.WriteLine(x);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42D210-84E4-4AC7-A90A-24F83835E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5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3">
            <a:extLst>
              <a:ext uri="{FF2B5EF4-FFF2-40B4-BE49-F238E27FC236}">
                <a16:creationId xmlns:a16="http://schemas.microsoft.com/office/drawing/2014/main" id="{304E383F-2D22-C134-837F-596439D8D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000" y="2760824"/>
            <a:ext cx="2925000" cy="1433176"/>
          </a:xfrm>
          <a:prstGeom prst="wedgeRoundRectCallout">
            <a:avLst>
              <a:gd name="adj1" fmla="val -47627"/>
              <a:gd name="adj2" fmla="val -864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default</a:t>
            </a:r>
            <a:r>
              <a:rPr lang="en-US" sz="2799" b="1" noProof="1">
                <a:solidFill>
                  <a:schemeClr val="bg2"/>
                </a:solidFill>
              </a:rPr>
              <a:t> values)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Параметрите може да имат </a:t>
            </a:r>
            <a:r>
              <a:rPr lang="bg-BG" sz="3200" b="1" dirty="0">
                <a:solidFill>
                  <a:srgbClr val="FFA000"/>
                </a:solidFill>
              </a:rPr>
              <a:t>стойност по подразбиране</a:t>
            </a:r>
            <a:r>
              <a:rPr lang="en-US" sz="3200" dirty="0"/>
              <a:t>:</a:t>
            </a:r>
          </a:p>
          <a:p>
            <a:endParaRPr lang="en-US" sz="3599" dirty="0"/>
          </a:p>
          <a:p>
            <a:endParaRPr lang="en-US" sz="3599" dirty="0"/>
          </a:p>
          <a:p>
            <a:endParaRPr lang="en-US" sz="3199" dirty="0"/>
          </a:p>
          <a:p>
            <a:endParaRPr lang="en-US" sz="19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Методът</a:t>
            </a:r>
            <a:r>
              <a:rPr lang="en-US" sz="3200" dirty="0"/>
              <a:t> </a:t>
            </a:r>
            <a:r>
              <a:rPr lang="bg-BG" sz="3200" dirty="0"/>
              <a:t>по-горе може да бъде извикан по </a:t>
            </a:r>
            <a:r>
              <a:rPr lang="bg-BG" sz="3200" b="1" dirty="0">
                <a:solidFill>
                  <a:srgbClr val="FFA000"/>
                </a:solidFill>
              </a:rPr>
              <a:t>множество</a:t>
            </a:r>
            <a:r>
              <a:rPr lang="bg-BG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начини</a:t>
            </a:r>
            <a:r>
              <a:rPr lang="bg-BG" sz="3200" dirty="0"/>
              <a:t>: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7210" y="1829217"/>
            <a:ext cx="9293979" cy="24184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981000" y="2760824"/>
            <a:ext cx="2925000" cy="1433176"/>
          </a:xfrm>
          <a:prstGeom prst="wedgeRoundRectCallout">
            <a:avLst>
              <a:gd name="adj1" fmla="val 27270"/>
              <a:gd name="adj2" fmla="val -864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default</a:t>
            </a:r>
            <a:r>
              <a:rPr lang="en-US" sz="2799" b="1" noProof="1">
                <a:solidFill>
                  <a:schemeClr val="bg2"/>
                </a:solidFill>
              </a:rPr>
              <a:t> values)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403073" y="5627801"/>
            <a:ext cx="6137927" cy="1133228"/>
          </a:xfrm>
          <a:prstGeom prst="wedgeRoundRectCallout">
            <a:avLst>
              <a:gd name="adj1" fmla="val -61452"/>
              <a:gd name="adj2" fmla="val 23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Параметрите може да се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пропуснат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при извикване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469222" y="4993235"/>
            <a:ext cx="5801778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30957" y="5019945"/>
            <a:ext cx="383504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30955" y="5591663"/>
            <a:ext cx="383504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9368" y="6163381"/>
            <a:ext cx="3835042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245B82D-50E4-4BA4-9BBF-E8E472126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86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600" dirty="0"/>
              <a:t>Създайте метод, който да </a:t>
            </a:r>
            <a:r>
              <a:rPr lang="bg-BG" sz="3600" b="1" dirty="0">
                <a:solidFill>
                  <a:srgbClr val="FFA000"/>
                </a:solidFill>
              </a:rPr>
              <a:t>отпечатва</a:t>
            </a:r>
            <a:r>
              <a:rPr lang="bg-BG" sz="3600" dirty="0"/>
              <a:t> </a:t>
            </a:r>
            <a:r>
              <a:rPr lang="bg-BG" sz="3600" b="1" dirty="0">
                <a:solidFill>
                  <a:srgbClr val="FFA000"/>
                </a:solidFill>
              </a:rPr>
              <a:t>триъгълник</a:t>
            </a:r>
            <a:r>
              <a:rPr lang="bg-BG" sz="3600" dirty="0"/>
              <a:t>, както е показано в следните примери:</a:t>
            </a:r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66685" y="3426452"/>
            <a:ext cx="1447423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00842" y="3011351"/>
            <a:ext cx="1791734" cy="31077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916894" y="444585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65138" y="4303673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674332" y="437476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86000" y="437475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7094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16833"/>
            <a:ext cx="11818096" cy="5528766"/>
          </a:xfrm>
        </p:spPr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b="1" dirty="0">
                <a:solidFill>
                  <a:srgbClr val="FFA000"/>
                </a:solidFill>
              </a:rPr>
              <a:t>отпечатва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съдържащ числата от</a:t>
            </a:r>
            <a:r>
              <a:rPr lang="en-US" dirty="0"/>
              <a:t> </a:t>
            </a:r>
            <a:r>
              <a:rPr lang="bg-BG" dirty="0"/>
              <a:t>дадено</a:t>
            </a:r>
            <a:r>
              <a:rPr lang="bg-BG" b="1" dirty="0">
                <a:solidFill>
                  <a:srgbClr val="FFA000"/>
                </a:solidFill>
              </a:rPr>
              <a:t> начало (</a:t>
            </a:r>
            <a:r>
              <a:rPr lang="en-US" b="1" dirty="0">
                <a:solidFill>
                  <a:srgbClr val="FFA000"/>
                </a:solidFill>
              </a:rPr>
              <a:t>start)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до даден</a:t>
            </a:r>
            <a:r>
              <a:rPr lang="bg-BG" b="1" dirty="0">
                <a:solidFill>
                  <a:srgbClr val="FFA000"/>
                </a:solidFill>
              </a:rPr>
              <a:t> край</a:t>
            </a:r>
            <a:r>
              <a:rPr lang="en-US" b="1" dirty="0">
                <a:solidFill>
                  <a:srgbClr val="FFA000"/>
                </a:solidFill>
              </a:rPr>
              <a:t> (end)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6000" y="2709000"/>
            <a:ext cx="8190954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9604" y="5333504"/>
            <a:ext cx="3291396" cy="1290495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Решението продължава на следващия слайд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20C37C-8D66-434E-AB27-A18F5C89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662520" cy="5199712"/>
          </a:xfrm>
        </p:spPr>
        <p:txBody>
          <a:bodyPr/>
          <a:lstStyle/>
          <a:p>
            <a:r>
              <a:rPr lang="bg-BG" sz="3200" dirty="0"/>
              <a:t>Създайте метод, който отпечатва </a:t>
            </a:r>
            <a:r>
              <a:rPr lang="bg-BG" sz="3200" b="1" dirty="0">
                <a:solidFill>
                  <a:srgbClr val="FFA000"/>
                </a:solidFill>
              </a:rPr>
              <a:t>първата половина </a:t>
            </a:r>
            <a:r>
              <a:rPr lang="bg-BG" sz="3200" dirty="0"/>
              <a:t>(от </a:t>
            </a:r>
            <a:r>
              <a:rPr lang="en-US" sz="3200" dirty="0"/>
              <a:t>1 </a:t>
            </a:r>
            <a:r>
              <a:rPr lang="bg-BG" sz="3200" dirty="0"/>
              <a:t>до </a:t>
            </a:r>
            <a:r>
              <a:rPr lang="en-US" sz="3200" dirty="0"/>
              <a:t>n</a:t>
            </a:r>
            <a:r>
              <a:rPr lang="bg-BG" sz="3200" dirty="0"/>
              <a:t>) и след това </a:t>
            </a:r>
            <a:r>
              <a:rPr lang="bg-BG" sz="3200" b="1" dirty="0">
                <a:solidFill>
                  <a:srgbClr val="FFA000"/>
                </a:solidFill>
              </a:rPr>
              <a:t>втората половина </a:t>
            </a:r>
            <a:r>
              <a:rPr lang="bg-BG" sz="3200" dirty="0"/>
              <a:t>(от </a:t>
            </a:r>
            <a:r>
              <a:rPr lang="en-US" sz="3200" dirty="0"/>
              <a:t>n – 1 </a:t>
            </a:r>
            <a:r>
              <a:rPr lang="bg-BG" sz="3200" dirty="0"/>
              <a:t>до 1) от триъгълника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771982" y="2644608"/>
            <a:ext cx="8648035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849742" y="2431306"/>
            <a:ext cx="2275064" cy="978061"/>
          </a:xfrm>
          <a:prstGeom prst="wedgeRoundRectCallout">
            <a:avLst>
              <a:gd name="adj1" fmla="val -82489"/>
              <a:gd name="adj2" fmla="val 1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Метод с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63369" y="4033663"/>
            <a:ext cx="2133044" cy="604202"/>
          </a:xfrm>
          <a:prstGeom prst="wedgeRoundRectCallout">
            <a:avLst>
              <a:gd name="adj1" fmla="val -62657"/>
              <a:gd name="adj2" fmla="val -608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1...n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763368" y="5392889"/>
            <a:ext cx="2613613" cy="604202"/>
          </a:xfrm>
          <a:prstGeom prst="wedgeRoundRectCallout">
            <a:avLst>
              <a:gd name="adj1" fmla="val -63107"/>
              <a:gd name="adj2" fmla="val -57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n - 1…1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1479" y="639641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https://judge.softuni.bg/Contests/Practice/Index/3160#3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0A7452-6CC5-4E7F-ABBB-4D8E0379E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73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ECB8A6-A89F-4CDB-8A98-639A227C91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Стек и динамична памет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937" y="1524496"/>
            <a:ext cx="2818666" cy="22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29507" y="863159"/>
            <a:ext cx="9924553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 от </a:t>
            </a:r>
            <a:r>
              <a:rPr lang="bg-BG" sz="3200" b="1" dirty="0">
                <a:solidFill>
                  <a:schemeClr val="bg1"/>
                </a:solidFill>
              </a:rPr>
              <a:t>стойностен тип</a:t>
            </a:r>
            <a:r>
              <a:rPr lang="bg-BG" sz="3200" dirty="0"/>
              <a:t> пазят директно своята стойност в </a:t>
            </a:r>
            <a:r>
              <a:rPr lang="bg-BG" sz="3200" b="1" dirty="0">
                <a:solidFill>
                  <a:schemeClr val="bg1"/>
                </a:solidFill>
              </a:rPr>
              <a:t>стека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noProof="1">
                <a:latin typeface="Consolas" panose="020B0609020204030204" pitchFamily="49" charset="0"/>
              </a:rPr>
              <a:t>int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float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double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bool</a:t>
            </a:r>
            <a:r>
              <a:rPr lang="en-US" sz="3200" b="1" dirty="0"/>
              <a:t>, </a:t>
            </a:r>
            <a:br>
              <a:rPr lang="en-US" sz="3200" b="1" dirty="0"/>
            </a:br>
            <a:r>
              <a:rPr lang="en-US" sz="3200" b="1" noProof="1">
                <a:latin typeface="Consolas" panose="020B0609020204030204" pitchFamily="49" charset="0"/>
              </a:rPr>
              <a:t>char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BigInteger</a:t>
            </a:r>
            <a:r>
              <a:rPr lang="en-US" sz="3200" b="1" dirty="0"/>
              <a:t>, …</a:t>
            </a:r>
            <a:endParaRPr lang="bg-BG" sz="3200" b="1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Всяка променлива има свое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копие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>
                <a:solidFill>
                  <a:schemeClr val="bg1"/>
                </a:solidFill>
              </a:rPr>
              <a:t>стойността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316000" y="4583965"/>
            <a:ext cx="4716962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799" noProof="1">
                <a:solidFill>
                  <a:schemeClr val="bg1"/>
                </a:solidFill>
              </a:rPr>
              <a:t>int</a:t>
            </a:r>
            <a:r>
              <a:rPr lang="en-US" sz="2799" noProof="1"/>
              <a:t> i = 42;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char</a:t>
            </a:r>
            <a:r>
              <a:rPr lang="en-US" sz="2799" noProof="1"/>
              <a:t> ch = 'A';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bool</a:t>
            </a:r>
            <a:r>
              <a:rPr lang="en-US" sz="2799" noProof="1"/>
              <a:t> result = true;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256000" y="2438999"/>
            <a:ext cx="3323873" cy="4099137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426426" y="2625953"/>
            <a:ext cx="2983020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Стек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426426" y="3674894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463819" y="4740890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433178" y="5862773"/>
            <a:ext cx="1150514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952678" y="3677399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(4 bytes)</a:t>
            </a:r>
            <a:endParaRPr lang="en-US" sz="23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952678" y="4758258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(2 bytes)</a:t>
            </a:r>
            <a:endParaRPr lang="en-US" sz="239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982135" y="5856928"/>
            <a:ext cx="135367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(1 byte)</a:t>
            </a:r>
            <a:endParaRPr lang="en-US" sz="23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348588" y="5324757"/>
            <a:ext cx="1126418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result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414491" y="4155110"/>
            <a:ext cx="623906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ch</a:t>
            </a:r>
            <a:endParaRPr lang="en-US" sz="2399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426428" y="3128003"/>
            <a:ext cx="573415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i</a:t>
            </a:r>
            <a:endParaRPr lang="en-US" sz="2799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9699F11-D210-4B98-8882-4F44003DC0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2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</TotalTime>
  <Words>1845</Words>
  <Application>Microsoft Macintosh PowerPoint</Application>
  <PresentationFormat>Widescreen</PresentationFormat>
  <Paragraphs>367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Методи</vt:lpstr>
      <vt:lpstr>Съдържание</vt:lpstr>
      <vt:lpstr>Съкратен синтаксис за дефиниране на методи</vt:lpstr>
      <vt:lpstr>Опционални параметри</vt:lpstr>
      <vt:lpstr>Задача: Отпечатване на триъгълник</vt:lpstr>
      <vt:lpstr>Решение: Отпечатване на триъгълник (1)</vt:lpstr>
      <vt:lpstr>Решение: Отпечатване на триъгълник (2)</vt:lpstr>
      <vt:lpstr>Стек и динамична памет</vt:lpstr>
      <vt:lpstr>Стойностни типове</vt:lpstr>
      <vt:lpstr>Референтни типове</vt:lpstr>
      <vt:lpstr>Разлика между стойностни и референтни типове</vt:lpstr>
      <vt:lpstr>Пример: Стойностни типове</vt:lpstr>
      <vt:lpstr>Пример: Референтни типове</vt:lpstr>
      <vt:lpstr>Стойностни vs. референтни типове</vt:lpstr>
      <vt:lpstr>Върнати стойности</vt:lpstr>
      <vt:lpstr>Връщане на двойка стойности</vt:lpstr>
      <vt:lpstr>Употреба на върнатите стойности</vt:lpstr>
      <vt:lpstr>Задача: Степени</vt:lpstr>
      <vt:lpstr>Варианти на методи  (Overloading Methods)</vt:lpstr>
      <vt:lpstr>Сигнатура на метод</vt:lpstr>
      <vt:lpstr>Варианти на методи (Overloading Methods)</vt:lpstr>
      <vt:lpstr>Сигнатура и тип на върнатата стойност</vt:lpstr>
      <vt:lpstr>Задача: Произведение от четни и нечетни цифри</vt:lpstr>
      <vt:lpstr>Решение: Произведение от четни и нечетни цифри (1)</vt:lpstr>
      <vt:lpstr>Решение: Произведение от четни и нечетни цифри (2)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Модул 1 - ООП</dc:subject>
  <dc:creator>Software University</dc:creator>
  <cp:keywords>Programming FuSoftware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380</cp:revision>
  <dcterms:created xsi:type="dcterms:W3CDTF">2018-05-23T13:08:44Z</dcterms:created>
  <dcterms:modified xsi:type="dcterms:W3CDTF">2023-01-25T19:19:17Z</dcterms:modified>
  <cp:category>Programming;computer programming;software development;web development</cp:category>
</cp:coreProperties>
</file>