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503" r:id="rId2"/>
    <p:sldId id="276" r:id="rId3"/>
    <p:sldId id="353" r:id="rId4"/>
    <p:sldId id="497" r:id="rId5"/>
    <p:sldId id="501" r:id="rId6"/>
    <p:sldId id="402" r:id="rId7"/>
    <p:sldId id="502" r:id="rId8"/>
    <p:sldId id="407" r:id="rId9"/>
    <p:sldId id="499" r:id="rId10"/>
    <p:sldId id="409" r:id="rId11"/>
    <p:sldId id="410" r:id="rId12"/>
    <p:sldId id="411" r:id="rId13"/>
    <p:sldId id="494" r:id="rId14"/>
    <p:sldId id="394" r:id="rId15"/>
    <p:sldId id="395" r:id="rId16"/>
    <p:sldId id="388" r:id="rId17"/>
    <p:sldId id="496" r:id="rId18"/>
    <p:sldId id="397" r:id="rId19"/>
    <p:sldId id="391" r:id="rId20"/>
    <p:sldId id="586" r:id="rId21"/>
    <p:sldId id="504" r:id="rId22"/>
    <p:sldId id="5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Урок" id="{66DCFE1F-60FD-44F2-BE82-706DDBC14898}">
          <p14:sldIdLst>
            <p14:sldId id="353"/>
            <p14:sldId id="497"/>
            <p14:sldId id="501"/>
            <p14:sldId id="402"/>
            <p14:sldId id="502"/>
            <p14:sldId id="407"/>
            <p14:sldId id="499"/>
            <p14:sldId id="409"/>
            <p14:sldId id="410"/>
            <p14:sldId id="411"/>
            <p14:sldId id="494"/>
            <p14:sldId id="394"/>
            <p14:sldId id="395"/>
            <p14:sldId id="388"/>
            <p14:sldId id="496"/>
            <p14:sldId id="397"/>
            <p14:sldId id="391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>
        <p:scale>
          <a:sx n="66" d="100"/>
          <a:sy n="66" d="100"/>
        </p:scale>
        <p:origin x="-72" y="16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F5B3-60B8-4112-BD32-824B35613B1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29768-B936-406A-AB72-3E5CB1745B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6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5F91-BEB9-4FEB-8003-E795A0C00FF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AD068-1034-43F2-BCE6-3C194E8EA1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50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F0CEA-D106-4544-8056-F8972DD2FEF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37C6D-1169-4B1D-902A-D7D149D1B1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1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E557-EF59-49DA-A0CA-CB6C9F8962A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44400-A1C8-4ED4-9A78-225C5F93D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1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F2ED-B998-44A3-9C54-4D14E42E102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5696B-071C-4FD8-A464-EE4096987C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3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9B34-0955-4B2F-BC7D-2070007C9C9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0D547-D31D-4C51-BED3-3501C41EE4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14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3F5D13-5093-40E8-8DC8-1ECB73910BB9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F472D7-3268-4798-A94F-DAC5BFE59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06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001B9-87E8-41DF-9660-49066574427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7244B-940D-44E8-8119-9B33768D8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2FF2B6-A04D-48A3-8B6A-B1A27A2AFFA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D18547-85D3-487C-9BD5-462E7F069F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67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412A3-FA8E-4877-92C6-DD3B150A457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EDD5C-44C0-4CBE-966E-7F26D199A0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57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9B73-8AF7-4F13-91D7-FFBE78726BF4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C60E1-27BF-4DC2-9207-3053C0687C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79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96099-EDA0-4854-B269-4776AD8BDD4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732BD-8628-4246-9BDF-E7FF6F5E05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9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1718-1BDA-4269-9771-688DD5C9C1FA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241B-A469-469A-BDFB-40AAD460BB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8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70A4D1-1E62-4535-9EF6-4AC79EB460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" b="2545"/>
          <a:stretch/>
        </p:blipFill>
        <p:spPr>
          <a:xfrm>
            <a:off x="6390123" y="3400017"/>
            <a:ext cx="5248260" cy="2188983"/>
          </a:xfrm>
        </p:spPr>
      </p:pic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"Основи на ООП"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Работна група "Образование по програмиране и ИТ"</a:t>
            </a:r>
          </a:p>
          <a:p>
            <a:r>
              <a:rPr lang="bg-BG" dirty="0"/>
              <a:t>Свободно учебно съдържание за учители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/>
              <a:t>Свободни учебни ресурси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530EA771-8746-4C8E-815E-10F52DA2B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29800" y="4495800"/>
            <a:ext cx="1872000" cy="18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ES6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25687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AMD, </a:t>
            </a:r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CommonJS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92000" y="4310400"/>
            <a:ext cx="2242800" cy="2242800"/>
            <a:chOff x="3790412" y="3548400"/>
            <a:chExt cx="2242800" cy="2242800"/>
          </a:xfrm>
          <a:solidFill>
            <a:schemeClr val="accent3"/>
          </a:solidFill>
        </p:grpSpPr>
        <p:sp>
          <p:nvSpPr>
            <p:cNvPr id="16" name="Diamond 15"/>
            <p:cNvSpPr/>
            <p:nvPr/>
          </p:nvSpPr>
          <p:spPr>
            <a:xfrm>
              <a:off x="3790412" y="3548400"/>
              <a:ext cx="2242800" cy="22428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66070" y="4408190"/>
              <a:ext cx="168247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Transpiler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76771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Development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90200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RequireJS, SystemJS, etc.</a:t>
            </a:r>
          </a:p>
        </p:txBody>
      </p:sp>
      <p:cxnSp>
        <p:nvCxnSpPr>
          <p:cNvPr id="20" name="Straight Connector 19"/>
          <p:cNvCxnSpPr>
            <a:stCxn id="13" idx="3"/>
            <a:endCxn id="16" idx="1"/>
          </p:cNvCxnSpPr>
          <p:nvPr/>
        </p:nvCxnSpPr>
        <p:spPr>
          <a:xfrm>
            <a:off x="3301800" y="5431800"/>
            <a:ext cx="490200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/>
          <p:cNvCxnSpPr>
            <a:stCxn id="16" idx="3"/>
            <a:endCxn id="14" idx="1"/>
          </p:cNvCxnSpPr>
          <p:nvPr/>
        </p:nvCxnSpPr>
        <p:spPr>
          <a:xfrm>
            <a:off x="6034801" y="5431800"/>
            <a:ext cx="490887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>
            <a:stCxn id="14" idx="3"/>
            <a:endCxn id="19" idx="1"/>
          </p:cNvCxnSpPr>
          <p:nvPr/>
        </p:nvCxnSpPr>
        <p:spPr>
          <a:xfrm>
            <a:off x="8397688" y="5431800"/>
            <a:ext cx="492513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: Rounded Corners 24"/>
          <p:cNvSpPr/>
          <p:nvPr/>
        </p:nvSpPr>
        <p:spPr>
          <a:xfrm>
            <a:off x="1219200" y="4191000"/>
            <a:ext cx="7315200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6250029" y="4191000"/>
            <a:ext cx="4849446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07314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Runtime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1429801" y="1392850"/>
            <a:ext cx="1871999" cy="21711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1575898" y="15491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1575898" y="221907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1575898" y="288898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Графични елементи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7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92679846-5952-45FB-B2BB-DB3993CB9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4132" y="1235092"/>
            <a:ext cx="2286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1131195" y="3560802"/>
            <a:ext cx="762000" cy="55399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3480002" y="1235092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4187065" y="3560802"/>
            <a:ext cx="762000" cy="55399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6426000" y="1231872"/>
            <a:ext cx="228600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7242935" y="3560802"/>
            <a:ext cx="762000" cy="553998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9481870" y="1231872"/>
            <a:ext cx="228600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10298806" y="3560802"/>
            <a:ext cx="762000" cy="55399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2" name="Group 21"/>
          <p:cNvGrpSpPr/>
          <p:nvPr/>
        </p:nvGrpSpPr>
        <p:grpSpPr>
          <a:xfrm>
            <a:off x="424132" y="4191000"/>
            <a:ext cx="2362200" cy="2362200"/>
            <a:chOff x="3275012" y="1676400"/>
            <a:chExt cx="4572000" cy="4572000"/>
          </a:xfrm>
        </p:grpSpPr>
        <p:sp>
          <p:nvSpPr>
            <p:cNvPr id="23" name="Rectangle 22"/>
            <p:cNvSpPr/>
            <p:nvPr/>
          </p:nvSpPr>
          <p:spPr>
            <a:xfrm>
              <a:off x="3275012" y="1676400"/>
              <a:ext cx="2286000" cy="228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61012" y="1676400"/>
              <a:ext cx="2286000" cy="22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5012" y="3962400"/>
              <a:ext cx="2286000" cy="228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1012" y="3962400"/>
              <a:ext cx="2286000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17978" y="4191000"/>
            <a:ext cx="2362200" cy="2362200"/>
            <a:chOff x="4076923" y="4359279"/>
            <a:chExt cx="2362200" cy="2362200"/>
          </a:xfrm>
        </p:grpSpPr>
        <p:sp>
          <p:nvSpPr>
            <p:cNvPr id="28" name="Rectangle 27"/>
            <p:cNvSpPr/>
            <p:nvPr/>
          </p:nvSpPr>
          <p:spPr>
            <a:xfrm>
              <a:off x="5254769" y="4359279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78550" y="4359279"/>
              <a:ext cx="1181100" cy="118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76923" y="5540379"/>
              <a:ext cx="1181100" cy="1181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58023" y="5540379"/>
              <a:ext cx="1181100" cy="1181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15078" y="4191000"/>
            <a:ext cx="2362200" cy="2362200"/>
            <a:chOff x="6403147" y="4359279"/>
            <a:chExt cx="2362200" cy="2362200"/>
          </a:xfrm>
        </p:grpSpPr>
        <p:sp>
          <p:nvSpPr>
            <p:cNvPr id="34" name="Rectangle 33"/>
            <p:cNvSpPr/>
            <p:nvPr/>
          </p:nvSpPr>
          <p:spPr>
            <a:xfrm>
              <a:off x="6403147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84247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3147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84247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405669" y="4191000"/>
            <a:ext cx="2362200" cy="2362200"/>
            <a:chOff x="9367948" y="4359279"/>
            <a:chExt cx="2362200" cy="2362200"/>
          </a:xfrm>
        </p:grpSpPr>
        <p:sp>
          <p:nvSpPr>
            <p:cNvPr id="39" name="Rectangle 38"/>
            <p:cNvSpPr/>
            <p:nvPr/>
          </p:nvSpPr>
          <p:spPr>
            <a:xfrm>
              <a:off x="10545794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369575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367948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549048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Акценти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0530CE8-9DDA-449B-B4D9-92E54CBD4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3" name="Group Table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3281374"/>
              </p:ext>
            </p:extLst>
          </p:nvPr>
        </p:nvGraphicFramePr>
        <p:xfrm>
          <a:off x="605997" y="1764000"/>
          <a:ext cx="10980003" cy="4480560"/>
        </p:xfrm>
        <a:graphic>
          <a:graphicData uri="http://schemas.openxmlformats.org/drawingml/2006/table">
            <a:tbl>
              <a:tblPr/>
              <a:tblGrid>
                <a:gridCol w="3240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val="76238258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Employee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Department Name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Salary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Adam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John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Jane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George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Lila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Fred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Software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117856"/>
                  </a:ext>
                </a:extLst>
              </a:tr>
            </a:tbl>
          </a:graphicData>
        </a:graphic>
      </p:graphicFrame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Още акценти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7D100E81-EF9D-4E8F-9D74-BAF04520C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A6D4B6-7AD0-4B6E-8D58-5F612BCC7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Множествата в </a:t>
            </a:r>
            <a:r>
              <a:rPr lang="en-US" dirty="0"/>
              <a:t>JS </a:t>
            </a:r>
            <a:r>
              <a:rPr lang="bg-BG" dirty="0"/>
              <a:t>са колекции от уникални обекти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Редът на добавяне </a:t>
            </a:r>
            <a:r>
              <a:rPr lang="bg-BG" dirty="0"/>
              <a:t>се запазва, но </a:t>
            </a:r>
            <a:r>
              <a:rPr lang="bg-BG" b="1" dirty="0">
                <a:solidFill>
                  <a:schemeClr val="bg1"/>
                </a:solidFill>
              </a:rPr>
              <a:t>няма повторения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2" y="2672238"/>
            <a:ext cx="10363198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names = </a:t>
            </a:r>
            <a:r>
              <a:rPr lang="en-US" sz="2400" dirty="0">
                <a:solidFill>
                  <a:schemeClr val="bg1"/>
                </a:solidFill>
              </a:rPr>
              <a:t>new Set()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("Peter");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(20);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console.log(names.</a:t>
            </a:r>
            <a:r>
              <a:rPr lang="en-US" sz="2400" dirty="0">
                <a:solidFill>
                  <a:schemeClr val="bg1"/>
                </a:solidFill>
              </a:rPr>
              <a:t>has</a:t>
            </a:r>
            <a:r>
              <a:rPr lang="en-US" sz="2400" dirty="0">
                <a:solidFill>
                  <a:schemeClr val="tx1"/>
                </a:solidFill>
              </a:rPr>
              <a:t>('Peter')); </a:t>
            </a:r>
            <a:r>
              <a:rPr lang="en-US" sz="2400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</a:t>
            </a:r>
            <a:r>
              <a:rPr lang="en-US" sz="2400" dirty="0">
                <a:solidFill>
                  <a:schemeClr val="accent2"/>
                </a:solidFill>
              </a:rPr>
              <a:t>// Duplicates are skipped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delete</a:t>
            </a:r>
            <a:r>
              <a:rPr lang="en-US" sz="2400" dirty="0">
                <a:solidFill>
                  <a:schemeClr val="tx1"/>
                </a:solidFill>
              </a:rPr>
              <a:t>(20); </a:t>
            </a:r>
            <a:r>
              <a:rPr lang="en-US" sz="2400" dirty="0">
                <a:solidFill>
                  <a:schemeClr val="accent2"/>
                </a:solidFill>
              </a:rPr>
              <a:t>// Delete element if exists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(let name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names) console.log(name);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673" y="2550626"/>
            <a:ext cx="5194599" cy="563565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"</a:t>
            </a:r>
            <a:r>
              <a:rPr lang="en-US" dirty="0"/>
              <a:t>Set"</a:t>
            </a:r>
            <a:r>
              <a:rPr lang="bg-BG" dirty="0"/>
              <a:t> в </a:t>
            </a:r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9278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FFBD7929-310C-4609-8097-4E92DF733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67875"/>
          </a:xfrm>
        </p:spPr>
        <p:txBody>
          <a:bodyPr>
            <a:normAutofit/>
          </a:bodyPr>
          <a:lstStyle/>
          <a:p>
            <a:r>
              <a:rPr lang="bg-BG" dirty="0"/>
              <a:t>Напишете</a:t>
            </a:r>
            <a:r>
              <a:rPr lang="en-US" dirty="0"/>
              <a:t> JS </a:t>
            </a:r>
            <a:r>
              <a:rPr lang="bg-BG" dirty="0"/>
              <a:t>функция за изваждане 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уникалните думи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от даден текст (игнорирайте регистъра на буквите)</a:t>
            </a:r>
            <a:endParaRPr lang="en-US" dirty="0"/>
          </a:p>
          <a:p>
            <a:pPr lvl="1"/>
            <a:r>
              <a:rPr lang="bg-BG" dirty="0"/>
              <a:t>Думите са поредици от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букви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цифри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_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Вход</a:t>
            </a:r>
            <a:r>
              <a:rPr lang="bg-BG" dirty="0"/>
              <a:t>: идва като </a:t>
            </a:r>
            <a:r>
              <a:rPr lang="bg-BG" b="1" dirty="0">
                <a:solidFill>
                  <a:schemeClr val="bg1"/>
                </a:solidFill>
              </a:rPr>
              <a:t>масив от стрингове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Изход</a:t>
            </a:r>
            <a:r>
              <a:rPr lang="bg-BG" dirty="0"/>
              <a:t>: уникалните думи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в реда, в който се срещат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65075" y="5032220"/>
            <a:ext cx="376092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577666" y="532010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0601" y="4509000"/>
            <a:ext cx="5062623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уникални думи в текст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8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B1D9F42-34DC-4E3F-A9A1-82D78CF82D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7E7CD4-1768-4687-A5FA-A485FCFE0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3" y="1470348"/>
            <a:ext cx="10951129" cy="385211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function extractWords(inputSentences)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let wordPattern = </a:t>
            </a:r>
            <a:r>
              <a:rPr lang="en-US" sz="2400" noProof="1">
                <a:solidFill>
                  <a:schemeClr val="bg1"/>
                </a:solidFill>
              </a:rPr>
              <a:t>/</a:t>
            </a:r>
            <a:r>
              <a:rPr lang="en-US" sz="2400" noProof="1"/>
              <a:t>\b[a-zA-Z0-9_]+\b</a:t>
            </a:r>
            <a:r>
              <a:rPr lang="en-US" sz="2400" noProof="1">
                <a:solidFill>
                  <a:schemeClr val="bg1"/>
                </a:solidFill>
              </a:rPr>
              <a:t>/</a:t>
            </a:r>
            <a:r>
              <a:rPr lang="en-US" sz="2400" noProof="1"/>
              <a:t>g;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let words = </a:t>
            </a:r>
            <a:r>
              <a:rPr lang="en-US" sz="2400" noProof="1">
                <a:solidFill>
                  <a:schemeClr val="bg1"/>
                </a:solidFill>
              </a:rPr>
              <a:t>new Set()</a:t>
            </a:r>
            <a:r>
              <a:rPr lang="en-US" sz="2400" noProof="1"/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for</a:t>
            </a:r>
            <a:r>
              <a:rPr lang="en-US" sz="2400" noProof="1"/>
              <a:t> (let sentence </a:t>
            </a:r>
            <a:r>
              <a:rPr lang="en-US" sz="2400" noProof="1">
                <a:solidFill>
                  <a:schemeClr val="bg1"/>
                </a:solidFill>
              </a:rPr>
              <a:t>of</a:t>
            </a:r>
            <a:r>
              <a:rPr lang="en-US" sz="2400" noProof="1"/>
              <a:t> inputSentences)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let matches = sentence.</a:t>
            </a:r>
            <a:r>
              <a:rPr lang="en-US" sz="2400" noProof="1">
                <a:solidFill>
                  <a:schemeClr val="bg1"/>
                </a:solidFill>
              </a:rPr>
              <a:t>match</a:t>
            </a:r>
            <a:r>
              <a:rPr lang="en-US" sz="2400" noProof="1"/>
              <a:t>(wordPattern);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matches.</a:t>
            </a:r>
            <a:r>
              <a:rPr lang="en-US" sz="2400" noProof="1">
                <a:solidFill>
                  <a:schemeClr val="bg1"/>
                </a:solidFill>
              </a:rPr>
              <a:t>forEach</a:t>
            </a:r>
            <a:r>
              <a:rPr lang="en-US" sz="2400" noProof="1"/>
              <a:t>(x=&gt;words.</a:t>
            </a:r>
            <a:r>
              <a:rPr lang="en-US" sz="2400" noProof="1">
                <a:solidFill>
                  <a:schemeClr val="bg1"/>
                </a:solidFill>
              </a:rPr>
              <a:t>add</a:t>
            </a:r>
            <a:r>
              <a:rPr lang="en-US" sz="2400" noProof="1"/>
              <a:t>(x.</a:t>
            </a:r>
            <a:r>
              <a:rPr lang="en-US" sz="2400" noProof="1">
                <a:solidFill>
                  <a:schemeClr val="bg1"/>
                </a:solidFill>
              </a:rPr>
              <a:t>toLowerCase()</a:t>
            </a:r>
            <a:r>
              <a:rPr lang="en-US" sz="2400" noProof="1"/>
              <a:t>));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console.log([</a:t>
            </a:r>
            <a:r>
              <a:rPr lang="en-US" sz="2400" noProof="1">
                <a:solidFill>
                  <a:schemeClr val="accent4"/>
                </a:solidFill>
              </a:rPr>
              <a:t>...</a:t>
            </a:r>
            <a:r>
              <a:rPr lang="en-US" sz="2400" noProof="1"/>
              <a:t>words.</a:t>
            </a:r>
            <a:r>
              <a:rPr lang="en-US" sz="2400" noProof="1">
                <a:solidFill>
                  <a:schemeClr val="bg1"/>
                </a:solidFill>
              </a:rPr>
              <a:t>values()</a:t>
            </a:r>
            <a:r>
              <a:rPr lang="en-US" sz="2400" noProof="1"/>
              <a:t>].</a:t>
            </a:r>
            <a:r>
              <a:rPr lang="en-US" sz="2400" noProof="1">
                <a:solidFill>
                  <a:schemeClr val="bg1"/>
                </a:solidFill>
              </a:rPr>
              <a:t>join</a:t>
            </a:r>
            <a:r>
              <a:rPr lang="en-US" sz="2400" noProof="1"/>
              <a:t>(", "))^;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}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уникални думи в текст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7592" y="61173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/>
              <a:t>Проверете решението си тук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https://judge.softuni.bg/Contests/315</a:t>
            </a:r>
            <a:endParaRPr lang="en-US" sz="24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5283" y="5322466"/>
            <a:ext cx="1095112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extractWords([</a:t>
            </a:r>
            <a:r>
              <a:rPr lang="en-US" sz="2400" dirty="0">
                <a:solidFill>
                  <a:schemeClr val="bg1"/>
                </a:solidFill>
              </a:rPr>
              <a:t>'JS and Node.js'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'JS again and again'</a:t>
            </a:r>
            <a:r>
              <a:rPr lang="en-US" sz="2400" dirty="0">
                <a:solidFill>
                  <a:schemeClr val="tx1"/>
                </a:solidFill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9066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28FD4F35-43D3-48BE-BE8F-72AE1707B2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E2ACA-107D-4E28-8D3B-575AB408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423" y="1559228"/>
            <a:ext cx="7876577" cy="4884772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using System;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sz="2800" noProof="1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class </a:t>
            </a:r>
            <a:r>
              <a:rPr lang="en-US" sz="2800" noProof="1">
                <a:solidFill>
                  <a:schemeClr val="bg1"/>
                </a:solidFill>
              </a:rPr>
              <a:t>HelloCSharp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static void </a:t>
            </a:r>
            <a:r>
              <a:rPr lang="en-US" sz="2800" noProof="1">
                <a:solidFill>
                  <a:schemeClr val="bg1"/>
                </a:solidFill>
              </a:rPr>
              <a:t>Main()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  Console.</a:t>
            </a:r>
            <a:r>
              <a:rPr lang="en-US" sz="2800" noProof="1">
                <a:solidFill>
                  <a:schemeClr val="bg1"/>
                </a:solidFill>
              </a:rPr>
              <a:t>WriteLine</a:t>
            </a:r>
            <a:r>
              <a:rPr lang="en-US" sz="2800" noProof="1">
                <a:solidFill>
                  <a:schemeClr val="tx1"/>
                </a:solidFill>
              </a:rPr>
              <a:t>("Hello, C#");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92546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bg-BG" dirty="0"/>
              <a:t>код</a:t>
            </a:r>
            <a:r>
              <a:rPr lang="en-US" dirty="0"/>
              <a:t> – </a:t>
            </a:r>
            <a:r>
              <a:rPr lang="bg-BG" dirty="0"/>
              <a:t>как работи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6724217" y="1224000"/>
            <a:ext cx="4410000" cy="1055608"/>
          </a:xfrm>
          <a:prstGeom prst="wedgeRoundRectCallout">
            <a:avLst>
              <a:gd name="adj1" fmla="val -70994"/>
              <a:gd name="adj2" fmla="val 179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Включваме стандартната библиотека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"System"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337742" y="1900285"/>
            <a:ext cx="2473464" cy="1532334"/>
          </a:xfrm>
          <a:prstGeom prst="wedgeRoundRectCallout">
            <a:avLst>
              <a:gd name="adj1" fmla="val 69575"/>
              <a:gd name="adj2" fmla="val -37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Дефинираме клас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"HelloCSharp"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8057571" y="2688257"/>
            <a:ext cx="3710846" cy="1532334"/>
          </a:xfrm>
          <a:prstGeom prst="wedgeRoundRectCallout">
            <a:avLst>
              <a:gd name="adj1" fmla="val -72382"/>
              <a:gd name="adj2" fmla="val 31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Дефинираме метод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входна точка на програмата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4825468" y="5364000"/>
            <a:ext cx="6898433" cy="1055608"/>
          </a:xfrm>
          <a:prstGeom prst="wedgeRoundRectCallout">
            <a:avLst>
              <a:gd name="adj1" fmla="val -57008"/>
              <a:gd name="adj2" fmla="val -55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Печатаме текст на конзолата, с извикване на метода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WriteLine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класа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8124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Упражнения в клас</a:t>
            </a:r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Практика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5372F-5FC3-467E-9D04-5350E606BA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49835" y="1644966"/>
            <a:ext cx="2092329" cy="209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715231CF-06A4-4F23-A88C-B975D81922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051312" y="1493178"/>
            <a:ext cx="6515100" cy="5010150"/>
            <a:chOff x="2836862" y="1238250"/>
            <a:chExt cx="6515100" cy="5010150"/>
          </a:xfrm>
          <a:effectLst/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6862" y="1238250"/>
              <a:ext cx="6515100" cy="5010150"/>
            </a:xfrm>
            <a:prstGeom prst="rect">
              <a:avLst/>
            </a:prstGeom>
            <a:ln>
              <a:solidFill>
                <a:schemeClr val="bg2">
                  <a:lumMod val="6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5502644" y="1895272"/>
              <a:ext cx="914400" cy="457200"/>
            </a:xfrm>
            <a:prstGeom prst="rect">
              <a:avLst/>
            </a:prstGeom>
            <a:noFill/>
            <a:ln w="3810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5094082" y="2598500"/>
              <a:ext cx="956522" cy="802532"/>
            </a:xfrm>
            <a:prstGeom prst="bentArrow">
              <a:avLst>
                <a:gd name="adj1" fmla="val 23788"/>
                <a:gd name="adj2" fmla="val 28102"/>
                <a:gd name="adj3" fmla="val 38696"/>
                <a:gd name="adj4" fmla="val 30417"/>
              </a:avLst>
            </a:prstGeom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Екран "</a:t>
            </a:r>
            <a:r>
              <a:rPr lang="en-US" dirty="0"/>
              <a:t>Login"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5442D-713B-4072-B481-A9A9EF02D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591774" cy="5528766"/>
          </a:xfrm>
        </p:spPr>
        <p:txBody>
          <a:bodyPr/>
          <a:lstStyle/>
          <a:p>
            <a:r>
              <a:rPr lang="bg-BG" dirty="0"/>
              <a:t>Начален екран за вход в приложението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EDF0C88-2A89-4EFD-AEF4-37B7AA50D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Group Table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14087"/>
              </p:ext>
            </p:extLst>
          </p:nvPr>
        </p:nvGraphicFramePr>
        <p:xfrm>
          <a:off x="1344214" y="1718290"/>
          <a:ext cx="9503572" cy="3421419"/>
        </p:xfrm>
        <a:graphic>
          <a:graphicData uri="http://schemas.openxmlformats.org/drawingml/2006/table">
            <a:tbl>
              <a:tblPr/>
              <a:tblGrid>
                <a:gridCol w="325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7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52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Първа колона</a:t>
                      </a: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Втора</a:t>
                      </a: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Трета</a:t>
                      </a: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37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  <p:sp>
        <p:nvSpPr>
          <p:cNvPr id="507906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bg2"/>
                </a:solidFill>
              </a:rPr>
              <a:t>Таблици</a:t>
            </a:r>
            <a:endParaRPr lang="bg-BG" dirty="0">
              <a:solidFill>
                <a:schemeClr val="bg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736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Обекти и</a:t>
            </a:r>
            <a:r>
              <a:rPr lang="en-US" dirty="0"/>
              <a:t> JSON</a:t>
            </a:r>
          </a:p>
          <a:p>
            <a:pPr lvl="1"/>
            <a:r>
              <a:rPr lang="en-US" dirty="0"/>
              <a:t>JS </a:t>
            </a:r>
            <a:r>
              <a:rPr lang="bg-BG" dirty="0"/>
              <a:t>обекти</a:t>
            </a:r>
            <a:r>
              <a:rPr lang="en-US" dirty="0"/>
              <a:t> </a:t>
            </a:r>
            <a:r>
              <a:rPr lang="bg-BG" dirty="0"/>
              <a:t>и свойства</a:t>
            </a:r>
            <a:endParaRPr lang="en-US" dirty="0"/>
          </a:p>
          <a:p>
            <a:pPr lvl="1"/>
            <a:r>
              <a:rPr lang="en-US" dirty="0"/>
              <a:t>JSON: </a:t>
            </a:r>
            <a:r>
              <a:rPr lang="en-US" b="1" noProof="1">
                <a:solidFill>
                  <a:schemeClr val="bg1"/>
                </a:solidFill>
              </a:rPr>
              <a:t>Stringify</a:t>
            </a:r>
            <a:r>
              <a:rPr lang="bg-BG" b="1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Parse</a:t>
            </a:r>
            <a:r>
              <a:rPr lang="bg-BG" b="1" dirty="0">
                <a:solidFill>
                  <a:schemeClr val="bg1"/>
                </a:solidFill>
              </a:rPr>
              <a:t>()</a:t>
            </a:r>
          </a:p>
          <a:p>
            <a:r>
              <a:rPr lang="bg-BG" dirty="0"/>
              <a:t>Асоциативни масиви</a:t>
            </a:r>
            <a:endParaRPr lang="en-US" dirty="0"/>
          </a:p>
          <a:p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</a:p>
          <a:p>
            <a:r>
              <a:rPr lang="bg-BG" dirty="0"/>
              <a:t>Класът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Обектите</a:t>
            </a:r>
            <a:r>
              <a:rPr lang="bg-BG" sz="2800" dirty="0">
                <a:solidFill>
                  <a:schemeClr val="bg2"/>
                </a:solidFill>
              </a:rPr>
              <a:t> държат двойка ключ-стойност</a:t>
            </a:r>
            <a:endParaRPr lang="en-US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en-US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en-US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Речниците</a:t>
            </a:r>
            <a:r>
              <a:rPr lang="bg-BG" sz="2800" dirty="0">
                <a:solidFill>
                  <a:schemeClr val="bg2"/>
                </a:solidFill>
              </a:rPr>
              <a:t> съпоставят стойност към ключ, запазват реда им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Множествата</a:t>
            </a:r>
            <a:r>
              <a:rPr lang="bg-BG" sz="2800" dirty="0">
                <a:solidFill>
                  <a:schemeClr val="bg2"/>
                </a:solidFill>
              </a:rPr>
              <a:t> са колекции от уникални стойности</a:t>
            </a:r>
          </a:p>
        </p:txBody>
      </p:sp>
      <p:sp>
        <p:nvSpPr>
          <p:cNvPr id="2" name="Text Placeholder Code Box">
            <a:extLst>
              <a:ext uri="{FF2B5EF4-FFF2-40B4-BE49-F238E27FC236}">
                <a16:creationId xmlns:a16="http://schemas.microsoft.com/office/drawing/2014/main" id="{166C157C-1313-4B06-AA19-2D706540A2D2}"/>
              </a:ext>
            </a:extLst>
          </p:cNvPr>
          <p:cNvSpPr txBox="1">
            <a:spLocks/>
          </p:cNvSpPr>
          <p:nvPr/>
        </p:nvSpPr>
        <p:spPr>
          <a:xfrm>
            <a:off x="1145999" y="2238128"/>
            <a:ext cx="10176275" cy="1517632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4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let obj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/>
              <a:t> name: "SoftUni", age: 3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obj.age++;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delete</a:t>
            </a:r>
            <a:r>
              <a:rPr lang="en-US" dirty="0"/>
              <a:t> obj.name;</a:t>
            </a:r>
          </a:p>
        </p:txBody>
      </p:sp>
      <p:sp>
        <p:nvSpPr>
          <p:cNvPr id="5" name="Text Placeholder Code Box">
            <a:extLst>
              <a:ext uri="{FF2B5EF4-FFF2-40B4-BE49-F238E27FC236}">
                <a16:creationId xmlns:a16="http://schemas.microsoft.com/office/drawing/2014/main" id="{87A5E0F1-E114-4252-5D2D-F94BA48E322E}"/>
              </a:ext>
            </a:extLst>
          </p:cNvPr>
          <p:cNvSpPr txBox="1">
            <a:spLocks/>
          </p:cNvSpPr>
          <p:nvPr/>
        </p:nvSpPr>
        <p:spPr>
          <a:xfrm>
            <a:off x="1145999" y="5135853"/>
            <a:ext cx="10176275" cy="588147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4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let set = </a:t>
            </a:r>
            <a:r>
              <a:rPr lang="en-US" dirty="0">
                <a:solidFill>
                  <a:schemeClr val="bg1"/>
                </a:solidFill>
              </a:rPr>
              <a:t>new Set()</a:t>
            </a:r>
            <a:r>
              <a:rPr lang="en-US" dirty="0"/>
              <a:t>; set.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/>
              <a:t>(5);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JSON">
            <a:extLst>
              <a:ext uri="{FF2B5EF4-FFF2-40B4-BE49-F238E27FC236}">
                <a16:creationId xmlns:a16="http://schemas.microsoft.com/office/drawing/2014/main" id="{2270ACC5-8169-478D-B459-9B0DCDB5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845" y="1257427"/>
            <a:ext cx="4029423" cy="2808626"/>
          </a:xfrm>
          <a:prstGeom prst="rect">
            <a:avLst/>
          </a:prstGeom>
        </p:spPr>
      </p:pic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Обекти</a:t>
            </a:r>
            <a:r>
              <a:rPr lang="en-US" dirty="0"/>
              <a:t>, </a:t>
            </a:r>
            <a:r>
              <a:rPr lang="bg-BG" dirty="0"/>
              <a:t>свойства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JSON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Обекти в </a:t>
            </a:r>
            <a:r>
              <a:rPr lang="en-US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Кратко описание на </a:t>
            </a:r>
            <a:r>
              <a:rPr lang="bg-BG" b="1" dirty="0">
                <a:solidFill>
                  <a:schemeClr val="bg1"/>
                </a:solidFill>
              </a:rPr>
              <a:t>темата от този слайд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Клас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JavaScript – </a:t>
            </a:r>
            <a:r>
              <a:rPr lang="bg-BG" dirty="0"/>
              <a:t>пример:</a:t>
            </a:r>
            <a:endParaRPr lang="en-US" dirty="0"/>
          </a:p>
        </p:txBody>
      </p:sp>
      <p:sp>
        <p:nvSpPr>
          <p:cNvPr id="5" name="Code Box"/>
          <p:cNvSpPr txBox="1">
            <a:spLocks/>
          </p:cNvSpPr>
          <p:nvPr/>
        </p:nvSpPr>
        <p:spPr>
          <a:xfrm>
            <a:off x="1520626" y="2799220"/>
            <a:ext cx="9124748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let names = </a:t>
            </a:r>
            <a:r>
              <a:rPr lang="en-US" sz="2800" dirty="0">
                <a:solidFill>
                  <a:schemeClr val="bg1"/>
                </a:solidFill>
              </a:rPr>
              <a:t>new Set()</a:t>
            </a:r>
            <a:r>
              <a:rPr lang="en-US" sz="28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("Peter");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(20);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(5);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console.log(names.</a:t>
            </a:r>
            <a:r>
              <a:rPr lang="en-US" sz="2800" dirty="0">
                <a:solidFill>
                  <a:schemeClr val="bg1"/>
                </a:solidFill>
              </a:rPr>
              <a:t>has</a:t>
            </a:r>
            <a:r>
              <a:rPr lang="en-US" sz="2800" dirty="0"/>
              <a:t>('Peter'));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</a:t>
            </a:r>
            <a:r>
              <a:rPr lang="en-US" sz="2800" i="1" dirty="0">
                <a:solidFill>
                  <a:schemeClr val="accent2"/>
                </a:solidFill>
              </a:rPr>
              <a:t>// Duplicates are skipped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delete</a:t>
            </a:r>
            <a:r>
              <a:rPr lang="en-US" sz="2800" dirty="0"/>
              <a:t>(20); </a:t>
            </a:r>
            <a:r>
              <a:rPr lang="en-US" sz="2800" i="1" dirty="0">
                <a:solidFill>
                  <a:schemeClr val="accent2"/>
                </a:solidFill>
              </a:rPr>
              <a:t>// Delete element if exists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bg1"/>
                </a:solidFill>
              </a:rPr>
              <a:t>for</a:t>
            </a:r>
            <a:r>
              <a:rPr lang="en-US" sz="2800" dirty="0"/>
              <a:t> (let name </a:t>
            </a:r>
            <a:r>
              <a:rPr lang="en-US" sz="2800" dirty="0">
                <a:solidFill>
                  <a:schemeClr val="bg1"/>
                </a:solidFill>
              </a:rPr>
              <a:t>of</a:t>
            </a:r>
            <a:r>
              <a:rPr lang="en-US" sz="2800" dirty="0"/>
              <a:t> names) console.log(name);</a:t>
            </a:r>
          </a:p>
        </p:txBody>
      </p:sp>
      <p:pic>
        <p:nvPicPr>
          <p:cNvPr id="6" name="Picture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37" y="2500194"/>
            <a:ext cx="5498663" cy="596553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Стандартен слайд: малко текст + код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DBE98FA-6812-449C-B038-58F6B4BCFA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 за абстрактен клас: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218D3C-6BD5-47EF-B377-AC5DD97581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2034000"/>
            <a:ext cx="10836275" cy="4201508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class Abstract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constructor()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  if (</a:t>
            </a:r>
            <a:r>
              <a:rPr lang="en-US" noProof="1">
                <a:solidFill>
                  <a:schemeClr val="bg1"/>
                </a:solidFill>
              </a:rPr>
              <a:t>new.target </a:t>
            </a:r>
            <a:r>
              <a:rPr lang="en-US" noProof="1"/>
              <a:t>=== Abstract)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    </a:t>
            </a:r>
            <a:r>
              <a:rPr lang="en-US" noProof="1">
                <a:solidFill>
                  <a:schemeClr val="bg1"/>
                </a:solidFill>
              </a:rPr>
              <a:t>throw new TypeError</a:t>
            </a:r>
            <a:r>
              <a:rPr lang="en-US" noProof="1"/>
              <a:t>("Cannot construct Abstract</a:t>
            </a:r>
            <a:br>
              <a:rPr lang="en-US" noProof="1"/>
            </a:br>
            <a:r>
              <a:rPr lang="en-US" noProof="1"/>
              <a:t>        instances directly");</a:t>
            </a:r>
            <a:br>
              <a:rPr lang="en-US" noProof="1"/>
            </a:br>
            <a:r>
              <a:rPr lang="en-US" noProof="1"/>
              <a:t>  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}</a:t>
            </a:r>
            <a:endParaRPr lang="en-US" dirty="0"/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класове в </a:t>
            </a:r>
            <a:r>
              <a:rPr lang="en-US" dirty="0"/>
              <a:t>JS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6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/>
              <a:t>Упражненията изискват</a:t>
            </a:r>
            <a:r>
              <a:rPr lang="en-US" dirty="0"/>
              <a:t> </a:t>
            </a:r>
            <a:r>
              <a:rPr lang="bg-BG" b="1" dirty="0"/>
              <a:t>да търсите в Интернет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bg-BG" dirty="0"/>
              <a:t>Това е важна част от образователния процес!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Някои упражнения нарочно нямат напътствия</a:t>
            </a: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bg-BG" dirty="0"/>
              <a:t>Научете се да търсите решения</a:t>
            </a:r>
            <a:r>
              <a:rPr lang="en-US" dirty="0"/>
              <a:t>!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Разработката на софтуер изисква</a:t>
            </a:r>
            <a:br>
              <a:rPr lang="en-US" dirty="0"/>
            </a:br>
            <a:r>
              <a:rPr lang="bg-BG" b="1" dirty="0"/>
              <a:t>всекидневно търсене и учене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bg-BG" dirty="0"/>
              <a:t>Без извинения, научете се да учите</a:t>
            </a:r>
            <a:r>
              <a:rPr lang="en-US" dirty="0"/>
              <a:t>!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Програмистите учат нови технологии и езици постоянно</a:t>
            </a:r>
            <a:r>
              <a:rPr lang="en-US" dirty="0"/>
              <a:t>!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5792" y="4093926"/>
            <a:ext cx="1591194" cy="1585074"/>
          </a:xfrm>
          <a:prstGeom prst="rect">
            <a:avLst/>
          </a:prstGeom>
        </p:spPr>
      </p:pic>
      <p:pic>
        <p:nvPicPr>
          <p:cNvPr id="5" name="Picture Search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7589" y="3484077"/>
            <a:ext cx="1603248" cy="1564923"/>
          </a:xfrm>
          <a:prstGeom prst="rect">
            <a:avLst/>
          </a:prstGeom>
        </p:spPr>
      </p:pic>
      <p:pic>
        <p:nvPicPr>
          <p:cNvPr id="6" name="Picture Search Cloud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6779" y="1944000"/>
            <a:ext cx="1719221" cy="1694661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Научете се да търсите в Интернет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B3DA3E7F-DAD9-4215-A0F8-13F2E521B7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Някои чести грешки:</a:t>
            </a:r>
          </a:p>
        </p:txBody>
      </p:sp>
      <p:sp>
        <p:nvSpPr>
          <p:cNvPr id="8" name="Code Box 2">
            <a:extLst>
              <a:ext uri="{FF2B5EF4-FFF2-40B4-BE49-F238E27FC236}">
                <a16:creationId xmlns:a16="http://schemas.microsoft.com/office/drawing/2014/main" id="{4BFDCE37-3C19-4DB8-B86E-2162CAF75DC5}"/>
              </a:ext>
            </a:extLst>
          </p:cNvPr>
          <p:cNvSpPr txBox="1">
            <a:spLocks/>
          </p:cNvSpPr>
          <p:nvPr/>
        </p:nvSpPr>
        <p:spPr>
          <a:xfrm>
            <a:off x="2200747" y="4349371"/>
            <a:ext cx="7959558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class circle {</a:t>
            </a:r>
          </a:p>
          <a:p>
            <a:r>
              <a:rPr lang="en-US" sz="2800" dirty="0"/>
              <a:t>  constructor(r) { this.radius = r; }</a:t>
            </a:r>
          </a:p>
          <a:p>
            <a:r>
              <a:rPr lang="en-US" sz="2800" dirty="0"/>
              <a:t>}</a:t>
            </a:r>
          </a:p>
        </p:txBody>
      </p:sp>
      <p:pic>
        <p:nvPicPr>
          <p:cNvPr id="12" name="Picture Delete">
            <a:extLst>
              <a:ext uri="{FF2B5EF4-FFF2-40B4-BE49-F238E27FC236}">
                <a16:creationId xmlns:a16="http://schemas.microsoft.com/office/drawing/2014/main" id="{8F47C340-724E-4E52-9B39-DE464D64D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4019962"/>
            <a:ext cx="871392" cy="901196"/>
          </a:xfrm>
          <a:prstGeom prst="rect">
            <a:avLst/>
          </a:prstGeom>
        </p:spPr>
      </p:pic>
      <p:sp>
        <p:nvSpPr>
          <p:cNvPr id="7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86000" y="2169829"/>
            <a:ext cx="7588608" cy="1554629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class Circle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constructor(r) { this.radius = r;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}</a:t>
            </a:r>
            <a:endParaRPr lang="bg-BG" sz="2800" b="1" dirty="0">
              <a:latin typeface="Consolas" pitchFamily="49" charset="0"/>
            </a:endParaRPr>
          </a:p>
        </p:txBody>
      </p:sp>
      <p:pic>
        <p:nvPicPr>
          <p:cNvPr id="10" name="Picture Confirm" descr="A close up of a logo&#10;&#10;Description automatically generated">
            <a:extLst>
              <a:ext uri="{FF2B5EF4-FFF2-40B4-BE49-F238E27FC236}">
                <a16:creationId xmlns:a16="http://schemas.microsoft.com/office/drawing/2014/main" id="{CDB335DC-D09D-4D37-BF2D-5082AACE5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76" y="1883980"/>
            <a:ext cx="871392" cy="895677"/>
          </a:xfrm>
          <a:prstGeom prst="rect">
            <a:avLst/>
          </a:prstGeom>
        </p:spPr>
      </p:pic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Индентация на блоковете с код</a:t>
            </a:r>
          </a:p>
        </p:txBody>
      </p:sp>
    </p:spTree>
    <p:extLst>
      <p:ext uri="{BB962C8B-B14F-4D97-AF65-F5344CB8AC3E}">
        <p14:creationId xmlns:p14="http://schemas.microsoft.com/office/powerpoint/2010/main" val="20708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id="{AEEA7FA5-B862-4E97-AB21-0DD504200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de Box Right"/>
          <p:cNvSpPr>
            <a:spLocks noChangeArrowheads="1"/>
          </p:cNvSpPr>
          <p:nvPr/>
        </p:nvSpPr>
        <p:spPr bwMode="auto">
          <a:xfrm>
            <a:off x="6900776" y="5125677"/>
            <a:ext cx="3789507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"/>
          <p:cNvSpPr/>
          <p:nvPr/>
        </p:nvSpPr>
        <p:spPr>
          <a:xfrm>
            <a:off x="5802758" y="5413563"/>
            <a:ext cx="586483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de Box Left"/>
          <p:cNvSpPr>
            <a:spLocks noChangeArrowheads="1"/>
          </p:cNvSpPr>
          <p:nvPr/>
        </p:nvSpPr>
        <p:spPr bwMode="auto">
          <a:xfrm>
            <a:off x="990602" y="4602458"/>
            <a:ext cx="4300624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0D8D3BA-5008-481A-B440-687E41B2909A}"/>
              </a:ext>
            </a:extLst>
          </p:cNvPr>
          <p:cNvGrpSpPr/>
          <p:nvPr/>
        </p:nvGrpSpPr>
        <p:grpSpPr>
          <a:xfrm>
            <a:off x="990601" y="1572711"/>
            <a:ext cx="2057400" cy="2266860"/>
            <a:chOff x="6475412" y="933540"/>
            <a:chExt cx="2057400" cy="226686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60876DB-1F05-489D-9710-E9FBB41BCEE4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AMD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EDAD4D3-D35F-44B1-8F01-4063A54C49BE}"/>
                </a:ext>
              </a:extLst>
            </p:cNvPr>
            <p:cNvGrpSpPr/>
            <p:nvPr/>
          </p:nvGrpSpPr>
          <p:grpSpPr>
            <a:xfrm>
              <a:off x="6727403" y="1447800"/>
              <a:ext cx="1553419" cy="1552371"/>
              <a:chOff x="6746894" y="1549511"/>
              <a:chExt cx="1553419" cy="1552371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B58493CB-9DE6-472E-B4D7-B912A31CFBC3}"/>
                  </a:ext>
                </a:extLst>
              </p:cNvPr>
              <p:cNvSpPr/>
              <p:nvPr/>
            </p:nvSpPr>
            <p:spPr>
              <a:xfrm>
                <a:off x="6746894" y="2066970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Curl.js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CFFEA68-589C-41FF-9DA4-446249A8E3EC}"/>
                  </a:ext>
                </a:extLst>
              </p:cNvPr>
              <p:cNvSpPr/>
              <p:nvPr/>
            </p:nvSpPr>
            <p:spPr>
              <a:xfrm>
                <a:off x="6746894" y="1549511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Require</a:t>
                </a:r>
              </a:p>
            </p:txBody>
          </p:sp>
          <p:sp>
            <p:nvSpPr>
              <p:cNvPr id="49" name="Rectangle: Rounded Corners 13">
                <a:extLst>
                  <a:ext uri="{FF2B5EF4-FFF2-40B4-BE49-F238E27FC236}">
                    <a16:creationId xmlns:a16="http://schemas.microsoft.com/office/drawing/2014/main" id="{DF415F72-91A3-402F-B7C5-85E9C207F141}"/>
                  </a:ext>
                </a:extLst>
              </p:cNvPr>
              <p:cNvSpPr/>
              <p:nvPr/>
            </p:nvSpPr>
            <p:spPr>
              <a:xfrm>
                <a:off x="6746894" y="2584426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SystemJS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435164-CEDB-4544-A3F6-F45584505398}"/>
              </a:ext>
            </a:extLst>
          </p:cNvPr>
          <p:cNvGrpSpPr/>
          <p:nvPr/>
        </p:nvGrpSpPr>
        <p:grpSpPr>
          <a:xfrm>
            <a:off x="5824517" y="1539000"/>
            <a:ext cx="5355416" cy="2655673"/>
            <a:chOff x="5048995" y="1711731"/>
            <a:chExt cx="5355416" cy="2655673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99C64F7-5124-464E-8D39-6D8F2E232C41}"/>
                </a:ext>
              </a:extLst>
            </p:cNvPr>
            <p:cNvSpPr/>
            <p:nvPr/>
          </p:nvSpPr>
          <p:spPr>
            <a:xfrm>
              <a:off x="6477000" y="1711731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JavaScript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1B3868B-FAE1-41FF-9544-1DA655261587}"/>
                </a:ext>
              </a:extLst>
            </p:cNvPr>
            <p:cNvGrpSpPr/>
            <p:nvPr/>
          </p:nvGrpSpPr>
          <p:grpSpPr>
            <a:xfrm>
              <a:off x="5048995" y="3849948"/>
              <a:ext cx="5355416" cy="517456"/>
              <a:chOff x="568292" y="5426144"/>
              <a:chExt cx="5355416" cy="517456"/>
            </a:xfrm>
          </p:grpSpPr>
          <p:sp>
            <p:nvSpPr>
              <p:cNvPr id="52" name="Rectangle: Rounded Corners 13">
                <a:extLst>
                  <a:ext uri="{FF2B5EF4-FFF2-40B4-BE49-F238E27FC236}">
                    <a16:creationId xmlns:a16="http://schemas.microsoft.com/office/drawing/2014/main" id="{D62B6561-5A94-41EA-9D2C-AEF68E17AE59}"/>
                  </a:ext>
                </a:extLst>
              </p:cNvPr>
              <p:cNvSpPr/>
              <p:nvPr/>
            </p:nvSpPr>
            <p:spPr>
              <a:xfrm>
                <a:off x="2469290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Chrome</a:t>
                </a:r>
              </a:p>
            </p:txBody>
          </p:sp>
          <p:sp>
            <p:nvSpPr>
              <p:cNvPr id="53" name="Rectangle: Rounded Corners 13">
                <a:extLst>
                  <a:ext uri="{FF2B5EF4-FFF2-40B4-BE49-F238E27FC236}">
                    <a16:creationId xmlns:a16="http://schemas.microsoft.com/office/drawing/2014/main" id="{63E9D2A8-2543-4FC0-8C6E-72F1F013A60B}"/>
                  </a:ext>
                </a:extLst>
              </p:cNvPr>
              <p:cNvSpPr/>
              <p:nvPr/>
            </p:nvSpPr>
            <p:spPr>
              <a:xfrm>
                <a:off x="568292" y="5426144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2"/>
                    </a:solidFill>
                    <a:latin typeface="Consolas" pitchFamily="49" charset="0"/>
                    <a:cs typeface="Consolas" pitchFamily="49" charset="0"/>
                  </a:rPr>
                  <a:t>Edge</a:t>
                </a:r>
              </a:p>
            </p:txBody>
          </p:sp>
          <p:sp>
            <p:nvSpPr>
              <p:cNvPr id="54" name="Rectangle: Rounded Corners 13">
                <a:extLst>
                  <a:ext uri="{FF2B5EF4-FFF2-40B4-BE49-F238E27FC236}">
                    <a16:creationId xmlns:a16="http://schemas.microsoft.com/office/drawing/2014/main" id="{37C0921D-408D-456E-B985-258DCFAD3736}"/>
                  </a:ext>
                </a:extLst>
              </p:cNvPr>
              <p:cNvSpPr/>
              <p:nvPr/>
            </p:nvSpPr>
            <p:spPr>
              <a:xfrm>
                <a:off x="4370289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Firefox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262C47B-64D1-414B-BDCD-15C58734B50E}"/>
                </a:ext>
              </a:extLst>
            </p:cNvPr>
            <p:cNvGrpSpPr/>
            <p:nvPr/>
          </p:nvGrpSpPr>
          <p:grpSpPr>
            <a:xfrm>
              <a:off x="6053224" y="2533224"/>
              <a:ext cx="3443201" cy="1316723"/>
              <a:chOff x="6053224" y="2533225"/>
              <a:chExt cx="3443201" cy="1269319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4207CBB-4C00-43A0-B128-C4B226B0B7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3224" y="2533225"/>
                <a:ext cx="1673478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04B5DD7-5396-4DF8-ABFD-3E3DC752D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0" cy="1269319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0AC8BB8-B33F-43C1-9937-DC69A7299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1769723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bg-BG" dirty="0"/>
              <a:t>Примерни диаграми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B07293CE-0BF1-4F01-BE07-8B36E3A00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246000" y="1873452"/>
            <a:ext cx="5411422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class Person {</a:t>
            </a:r>
          </a:p>
          <a:p>
            <a:r>
              <a:rPr lang="en-US" noProof="1"/>
              <a:t>  constructor(name) {</a:t>
            </a:r>
          </a:p>
          <a:p>
            <a:r>
              <a:rPr lang="en-US" noProof="1"/>
              <a:t>    this.name = name;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  toString() {</a:t>
            </a:r>
          </a:p>
          <a:p>
            <a:r>
              <a:rPr lang="en-US" noProof="1"/>
              <a:t>    return `I'm ${this.name}`;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}</a:t>
            </a:r>
          </a:p>
          <a:p>
            <a:r>
              <a:rPr lang="en-US" noProof="1">
                <a:solidFill>
                  <a:schemeClr val="bg1"/>
                </a:solidFill>
              </a:rPr>
              <a:t>module.exports</a:t>
            </a:r>
            <a:r>
              <a:rPr lang="en-US" noProof="1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noProof="1"/>
              <a:t>= Person;</a:t>
            </a:r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246000" y="1286011"/>
            <a:ext cx="541142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noProof="1"/>
              <a:t>person.js</a:t>
            </a:r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5969773" y="3148965"/>
            <a:ext cx="5958012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Person = </a:t>
            </a:r>
            <a:r>
              <a:rPr lang="en-US" noProof="1">
                <a:solidFill>
                  <a:schemeClr val="bg1"/>
                </a:solidFill>
              </a:rPr>
              <a:t>require</a:t>
            </a:r>
            <a:r>
              <a:rPr lang="en-US" noProof="1"/>
              <a:t>('./person');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 = new Person('Pesho');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console.log(p.toString());</a:t>
            </a: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5969773" y="2561524"/>
            <a:ext cx="595801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algn="ctr"/>
            <a:r>
              <a:rPr lang="en-US" noProof="1"/>
              <a:t>app.js</a:t>
            </a:r>
          </a:p>
        </p:txBody>
      </p:sp>
      <p:sp>
        <p:nvSpPr>
          <p:cNvPr id="41" name="Oval 40"/>
          <p:cNvSpPr/>
          <p:nvPr/>
        </p:nvSpPr>
        <p:spPr>
          <a:xfrm>
            <a:off x="1311092" y="1968907"/>
            <a:ext cx="1193271" cy="42163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2" name="Freeform: Shape 41"/>
          <p:cNvSpPr/>
          <p:nvPr/>
        </p:nvSpPr>
        <p:spPr>
          <a:xfrm>
            <a:off x="2366715" y="1791275"/>
            <a:ext cx="6622182" cy="2405340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bg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54627" y="5986294"/>
            <a:ext cx="1851811" cy="55758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4" name="Freeform: Shape 43"/>
          <p:cNvSpPr/>
          <p:nvPr/>
        </p:nvSpPr>
        <p:spPr>
          <a:xfrm>
            <a:off x="3541440" y="2484311"/>
            <a:ext cx="3753411" cy="3501983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  <a:gd name="connsiteX0" fmla="*/ 0 w 3485616"/>
              <a:gd name="connsiteY0" fmla="*/ 10349573 h 10349574"/>
              <a:gd name="connsiteX1" fmla="*/ 657886 w 3485616"/>
              <a:gd name="connsiteY1" fmla="*/ 133090 h 10349574"/>
              <a:gd name="connsiteX2" fmla="*/ 3485434 w 3485616"/>
              <a:gd name="connsiteY2" fmla="*/ 4901910 h 10349574"/>
              <a:gd name="connsiteX0" fmla="*/ 14249 w 3499865"/>
              <a:gd name="connsiteY0" fmla="*/ 10349573 h 10349574"/>
              <a:gd name="connsiteX1" fmla="*/ 672135 w 3499865"/>
              <a:gd name="connsiteY1" fmla="*/ 133090 h 10349574"/>
              <a:gd name="connsiteX2" fmla="*/ 3499683 w 3499865"/>
              <a:gd name="connsiteY2" fmla="*/ 4901910 h 10349574"/>
              <a:gd name="connsiteX0" fmla="*/ 5872 w 3491519"/>
              <a:gd name="connsiteY0" fmla="*/ 6629202 h 6629203"/>
              <a:gd name="connsiteX1" fmla="*/ 993123 w 3491519"/>
              <a:gd name="connsiteY1" fmla="*/ 776756 h 6629203"/>
              <a:gd name="connsiteX2" fmla="*/ 3491306 w 3491519"/>
              <a:gd name="connsiteY2" fmla="*/ 1181539 h 6629203"/>
              <a:gd name="connsiteX0" fmla="*/ 9992 w 3495668"/>
              <a:gd name="connsiteY0" fmla="*/ 6919687 h 6919688"/>
              <a:gd name="connsiteX1" fmla="*/ 997243 w 3495668"/>
              <a:gd name="connsiteY1" fmla="*/ 1067241 h 6919688"/>
              <a:gd name="connsiteX2" fmla="*/ 3495426 w 3495668"/>
              <a:gd name="connsiteY2" fmla="*/ 1472024 h 69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5668" h="6919688">
                <a:moveTo>
                  <a:pt x="9992" y="6919687"/>
                </a:moveTo>
                <a:cubicBezTo>
                  <a:pt x="-54183" y="5518267"/>
                  <a:pt x="181078" y="2708341"/>
                  <a:pt x="997243" y="1067241"/>
                </a:cubicBezTo>
                <a:cubicBezTo>
                  <a:pt x="1813408" y="-573859"/>
                  <a:pt x="3519032" y="-231067"/>
                  <a:pt x="3495426" y="1472024"/>
                </a:cubicBezTo>
              </a:path>
            </a:pathLst>
          </a:custGeom>
          <a:noFill/>
          <a:ln w="38100">
            <a:solidFill>
              <a:schemeClr val="bg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6711445" y="3222631"/>
            <a:ext cx="1166812" cy="405377"/>
          </a:xfrm>
          <a:prstGeom prst="rect">
            <a:avLst/>
          </a:prstGeom>
          <a:solidFill>
            <a:schemeClr val="tx1">
              <a:lumMod val="40000"/>
              <a:lumOff val="60000"/>
              <a:alpha val="41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Сорс код с анимации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6" grpId="0" animBg="1"/>
      <p:bldP spid="46" grpId="1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3830</TotalTime>
  <Words>1505</Words>
  <Application>Microsoft Office PowerPoint</Application>
  <PresentationFormat>Widescreen</PresentationFormat>
  <Paragraphs>265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Свободни учебни ресурси</vt:lpstr>
      <vt:lpstr>Съдържание</vt:lpstr>
      <vt:lpstr>Обекти в JS</vt:lpstr>
      <vt:lpstr>Стандартен слайд: малко текст + код</vt:lpstr>
      <vt:lpstr>Абстрактни класове в JS</vt:lpstr>
      <vt:lpstr>Научете се да търсите в Интернет</vt:lpstr>
      <vt:lpstr>Индентация на блоковете с код</vt:lpstr>
      <vt:lpstr>Примерни диаграми</vt:lpstr>
      <vt:lpstr>Сорс код с анимации</vt:lpstr>
      <vt:lpstr>Графични елементи</vt:lpstr>
      <vt:lpstr>Акценти</vt:lpstr>
      <vt:lpstr>Още акценти</vt:lpstr>
      <vt:lpstr>Класът "Set" в JavaScript</vt:lpstr>
      <vt:lpstr>Задача: уникални думи в текст</vt:lpstr>
      <vt:lpstr>Решение: уникални думи в текст</vt:lpstr>
      <vt:lpstr>C# код – как работи?</vt:lpstr>
      <vt:lpstr>Практика</vt:lpstr>
      <vt:lpstr>Екран "Login"</vt:lpstr>
      <vt:lpstr>Таблици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Foundation - Open Courseware</dc:title>
  <dc:subject>Software Development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Svetlin Nakov</cp:lastModifiedBy>
  <cp:revision>76</cp:revision>
  <dcterms:created xsi:type="dcterms:W3CDTF">2018-05-23T13:08:44Z</dcterms:created>
  <dcterms:modified xsi:type="dcterms:W3CDTF">2023-09-08T08:39:15Z</dcterms:modified>
  <cp:category/>
</cp:coreProperties>
</file>