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8"/>
  </p:notesMasterIdLst>
  <p:handoutMasterIdLst>
    <p:handoutMasterId r:id="rId29"/>
  </p:handoutMasterIdLst>
  <p:sldIdLst>
    <p:sldId id="503" r:id="rId5"/>
    <p:sldId id="276" r:id="rId6"/>
    <p:sldId id="511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2" r:id="rId15"/>
    <p:sldId id="513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521" r:id="rId24"/>
    <p:sldId id="349" r:id="rId25"/>
    <p:sldId id="256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/>
    <p:restoredTop sz="94719"/>
  </p:normalViewPr>
  <p:slideViewPr>
    <p:cSldViewPr>
      <p:cViewPr varScale="1">
        <p:scale>
          <a:sx n="80" d="100"/>
          <a:sy n="80" d="100"/>
        </p:scale>
        <p:origin x="-653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9441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881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9022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7593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1881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0814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32524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6701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5863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6097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22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201445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330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r>
              <a:rPr lang="en-US" dirty="0"/>
              <a:t>G</a:t>
            </a:r>
            <a:r>
              <a:rPr lang="en-US" dirty="0">
                <a:solidFill>
                  <a:srgbClr val="FC0128"/>
                </a:solidFill>
              </a:rPr>
              <a:t>roup functions</a:t>
            </a:r>
            <a:r>
              <a:rPr lang="en-US" dirty="0"/>
              <a:t> operate on </a:t>
            </a:r>
            <a:r>
              <a:rPr lang="en-US" dirty="0">
                <a:solidFill>
                  <a:srgbClr val="FC0128"/>
                </a:solidFill>
              </a:rPr>
              <a:t>sets of rows</a:t>
            </a:r>
            <a:r>
              <a:rPr lang="en-US" dirty="0"/>
              <a:t> to give one result per group. These sets may be the whole table or the table split into groups. </a:t>
            </a:r>
          </a:p>
          <a:p>
            <a:pPr lvl="1"/>
            <a:endParaRPr lang="en-US" dirty="0"/>
          </a:p>
          <a:p>
            <a:pPr lvl="1">
              <a:buFontTx/>
              <a:buChar char="•"/>
            </a:pPr>
            <a:r>
              <a:rPr lang="en-US" dirty="0"/>
              <a:t>Each of the functions accepts an argument. The following table identifies the options that you can use in the syntax:</a:t>
            </a:r>
          </a:p>
        </p:txBody>
      </p:sp>
    </p:spTree>
    <p:extLst>
      <p:ext uri="{BB962C8B-B14F-4D97-AF65-F5344CB8AC3E}">
        <p14:creationId xmlns:p14="http://schemas.microsoft.com/office/powerpoint/2010/main" xmlns="" val="252135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991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/>
              <a:t>The example on the slide displays the average, highest, lowest, and sum of vacation hours for all sales representatives.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3996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COUNT</a:t>
            </a:r>
            <a:r>
              <a:rPr lang="en-US" b="1" dirty="0"/>
              <a:t>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COUNT</a:t>
            </a:r>
            <a:r>
              <a:rPr lang="en-US" dirty="0">
                <a:solidFill>
                  <a:srgbClr val="FC0128"/>
                </a:solidFill>
              </a:rPr>
              <a:t> function</a:t>
            </a:r>
            <a:r>
              <a:rPr lang="en-US" dirty="0"/>
              <a:t> has three formats:</a:t>
            </a:r>
          </a:p>
          <a:p>
            <a:pPr lvl="2"/>
            <a:r>
              <a:rPr lang="en-US" dirty="0">
                <a:latin typeface="Courier New" pitchFamily="49" charset="0"/>
              </a:rPr>
              <a:t>COUNT(*) </a:t>
            </a:r>
          </a:p>
          <a:p>
            <a:pPr lvl="2"/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2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 lvl="1"/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in a table that satisfy the criteria of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including duplicate rows and rows containing null values in any of the columns. If a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 is included in the </a:t>
            </a:r>
            <a:r>
              <a:rPr lang="en-US" dirty="0">
                <a:latin typeface="Courier New" pitchFamily="49" charset="0"/>
              </a:rPr>
              <a:t>SELECT</a:t>
            </a:r>
            <a:r>
              <a:rPr lang="en-US" dirty="0"/>
              <a:t> statement, </a:t>
            </a:r>
            <a:r>
              <a:rPr lang="en-US" dirty="0">
                <a:latin typeface="Courier New" pitchFamily="49" charset="0"/>
              </a:rPr>
              <a:t>COUNT(*)</a:t>
            </a:r>
            <a:r>
              <a:rPr lang="en-US" dirty="0"/>
              <a:t> returns the number of rows that satisfies the condition in 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clause. </a:t>
            </a:r>
          </a:p>
          <a:p>
            <a:pPr lvl="1"/>
            <a:r>
              <a:rPr lang="en-US" dirty="0"/>
              <a:t>In contrast, </a:t>
            </a:r>
            <a:r>
              <a:rPr lang="en-US" dirty="0">
                <a:latin typeface="Courier New" pitchFamily="49" charset="0"/>
              </a:rPr>
              <a:t>COUNT(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latin typeface="Courier New" pitchFamily="49" charset="0"/>
              </a:rPr>
              <a:t>COUNT(DISTINCT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returns the number of unique, non-null values in the column identified by </a:t>
            </a:r>
            <a:r>
              <a:rPr lang="en-US" i="1" dirty="0" err="1">
                <a:latin typeface="Courier New" pitchFamily="49" charset="0"/>
              </a:rPr>
              <a:t>expr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slide example displays the number </a:t>
            </a:r>
            <a:r>
              <a:rPr lang="en-US"/>
              <a:t>of </a:t>
            </a:r>
            <a:r>
              <a:rPr lang="en-US" smtClean="0"/>
              <a:t>employees </a:t>
            </a:r>
            <a:r>
              <a:rPr lang="en-US" dirty="0"/>
              <a:t>in department 3 (Sales).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7206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160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657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=""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=""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26.8.2023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8/26/2023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51.sv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3716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 smtClean="0"/>
              <a:t>Използване на </a:t>
            </a:r>
            <a:r>
              <a:rPr lang="bg-BG" dirty="0" smtClean="0"/>
              <a:t>агрегатни функции</a:t>
            </a:r>
            <a:r>
              <a:rPr lang="bg-BG" dirty="0" smtClean="0"/>
              <a:t>. </a:t>
            </a:r>
            <a:r>
              <a:rPr lang="en-US" dirty="0" smtClean="0"/>
              <a:t>GROUP BY </a:t>
            </a:r>
            <a:r>
              <a:rPr lang="bg-BG" dirty="0" smtClean="0"/>
              <a:t>и </a:t>
            </a:r>
            <a:r>
              <a:rPr lang="en-US" dirty="0" smtClean="0"/>
              <a:t>HAVING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152400"/>
            <a:ext cx="11083636" cy="1430019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Групови и агрегатни функции</a:t>
            </a:r>
            <a:endParaRPr lang="bg-BG" sz="4400" dirty="0"/>
          </a:p>
        </p:txBody>
      </p:sp>
      <p:pic>
        <p:nvPicPr>
          <p:cNvPr id="77826" name="Picture 2" descr="Grouping - Free business and finance ic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057400"/>
            <a:ext cx="3048000" cy="3048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23826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ru-RU" dirty="0" smtClean="0"/>
              <a:t>Намерете </a:t>
            </a:r>
            <a:r>
              <a:rPr lang="ru-RU" b="1" dirty="0" smtClean="0"/>
              <a:t>най-рано наетия </a:t>
            </a:r>
            <a:r>
              <a:rPr lang="ru-RU" dirty="0" smtClean="0"/>
              <a:t>служител за всеки отдел</a:t>
            </a:r>
            <a:endParaRPr lang="en-US" dirty="0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Групови функции във вложени заявки</a:t>
            </a:r>
            <a:endParaRPr lang="bg-BG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08170" y="1877704"/>
            <a:ext cx="10886621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e.FirstName, e.LastName, e.HireDate,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d.Name as Dept</a:t>
            </a:r>
            <a:endParaRPr lang="en-US" sz="26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rgbClr val="2244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50237647"/>
              </p:ext>
            </p:extLst>
          </p:nvPr>
        </p:nvGraphicFramePr>
        <p:xfrm>
          <a:off x="2069999" y="4724400"/>
          <a:ext cx="8003085" cy="1668780"/>
        </p:xfrm>
        <a:graphic>
          <a:graphicData uri="http://schemas.openxmlformats.org/drawingml/2006/table">
            <a:tbl>
              <a:tblPr/>
              <a:tblGrid>
                <a:gridCol w="1753057"/>
                <a:gridCol w="1753057"/>
                <a:gridCol w="2820134"/>
                <a:gridCol w="1676837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FirstName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HireDate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Guy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1998-07-31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Kevin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1999-02-26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Marketing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42626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Групиране, след което филтриране на данните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GROUP BY </a:t>
            </a:r>
            <a:r>
              <a:rPr lang="bg-BG" dirty="0" smtClean="0"/>
              <a:t>и </a:t>
            </a:r>
            <a:r>
              <a:rPr lang="en-US" dirty="0" smtClean="0"/>
              <a:t>HAVING</a:t>
            </a:r>
            <a:endParaRPr lang="en-US" dirty="0"/>
          </a:p>
        </p:txBody>
      </p:sp>
      <p:pic>
        <p:nvPicPr>
          <p:cNvPr id="26626" name="Picture 2" descr="SQL GROUP BY: Fungsi, Contoh, dan Cara Menggunakan 2023 | Rev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338" y="1600200"/>
            <a:ext cx="2981325" cy="198920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63917" y="3149600"/>
            <a:ext cx="838418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5154160" y="1691166"/>
            <a:ext cx="1707144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274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2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42"/>
              <a:gd name="connsiteY0" fmla="*/ 10000 h 10000"/>
              <a:gd name="connsiteX1" fmla="*/ 0 w 10042"/>
              <a:gd name="connsiteY1" fmla="*/ 0 h 10000"/>
              <a:gd name="connsiteX2" fmla="*/ 10003 w 10042"/>
              <a:gd name="connsiteY2" fmla="*/ 3125 h 10000"/>
              <a:gd name="connsiteX3" fmla="*/ 10028 w 10042"/>
              <a:gd name="connsiteY3" fmla="*/ 7873 h 10000"/>
              <a:gd name="connsiteX4" fmla="*/ 0 w 10042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8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123"/>
              <a:gd name="connsiteY0" fmla="*/ 10000 h 10000"/>
              <a:gd name="connsiteX1" fmla="*/ 0 w 10123"/>
              <a:gd name="connsiteY1" fmla="*/ 0 h 10000"/>
              <a:gd name="connsiteX2" fmla="*/ 10084 w 10123"/>
              <a:gd name="connsiteY2" fmla="*/ 3185 h 10000"/>
              <a:gd name="connsiteX3" fmla="*/ 10109 w 10123"/>
              <a:gd name="connsiteY3" fmla="*/ 7843 h 10000"/>
              <a:gd name="connsiteX4" fmla="*/ 0 w 101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" h="10000">
                <a:moveTo>
                  <a:pt x="0" y="10000"/>
                </a:moveTo>
                <a:lnTo>
                  <a:pt x="0" y="0"/>
                </a:lnTo>
                <a:cubicBezTo>
                  <a:pt x="3361" y="972"/>
                  <a:pt x="6723" y="2213"/>
                  <a:pt x="10084" y="3185"/>
                </a:cubicBezTo>
                <a:cubicBezTo>
                  <a:pt x="10028" y="4802"/>
                  <a:pt x="10166" y="6226"/>
                  <a:pt x="10109" y="784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5466499" y="2488081"/>
            <a:ext cx="7699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72000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5459039" y="4189104"/>
            <a:ext cx="9094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108600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5444748" y="5327700"/>
            <a:ext cx="90304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185600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Агрегиране на групи от данни</a:t>
            </a:r>
            <a:endParaRPr lang="bg-BG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58983544"/>
              </p:ext>
            </p:extLst>
          </p:nvPr>
        </p:nvGraphicFramePr>
        <p:xfrm>
          <a:off x="2109812" y="1295400"/>
          <a:ext cx="3044348" cy="4981956"/>
        </p:xfrm>
        <a:graphic>
          <a:graphicData uri="http://schemas.openxmlformats.org/drawingml/2006/table">
            <a:tbl>
              <a:tblPr/>
              <a:tblGrid>
                <a:gridCol w="1991562"/>
                <a:gridCol w="1052786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28800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29800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125500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60100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192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7588850"/>
              </p:ext>
            </p:extLst>
          </p:nvPr>
        </p:nvGraphicFramePr>
        <p:xfrm>
          <a:off x="6866260" y="3149599"/>
          <a:ext cx="3664143" cy="2133600"/>
        </p:xfrm>
        <a:graphic>
          <a:graphicData uri="http://schemas.openxmlformats.org/drawingml/2006/table">
            <a:tbl>
              <a:tblPr/>
              <a:tblGrid>
                <a:gridCol w="1911149"/>
                <a:gridCol w="1752994"/>
              </a:tblGrid>
              <a:tr h="452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SUM 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AutoShape 88"/>
          <p:cNvSpPr>
            <a:spLocks/>
          </p:cNvSpPr>
          <p:nvPr/>
        </p:nvSpPr>
        <p:spPr bwMode="auto">
          <a:xfrm>
            <a:off x="5172074" y="1733550"/>
            <a:ext cx="238126" cy="1819275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AutoShape 88"/>
          <p:cNvSpPr>
            <a:spLocks/>
          </p:cNvSpPr>
          <p:nvPr/>
        </p:nvSpPr>
        <p:spPr bwMode="auto">
          <a:xfrm>
            <a:off x="5181599" y="3657600"/>
            <a:ext cx="219075" cy="142875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AutoShape 88"/>
          <p:cNvSpPr>
            <a:spLocks/>
          </p:cNvSpPr>
          <p:nvPr/>
        </p:nvSpPr>
        <p:spPr bwMode="auto">
          <a:xfrm>
            <a:off x="5162550" y="5172075"/>
            <a:ext cx="228600" cy="68580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2655645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 smtClean="0"/>
              <a:t>Р</a:t>
            </a:r>
            <a:r>
              <a:rPr lang="ru-RU" dirty="0" smtClean="0"/>
              <a:t>азделя редовете на таблицата на </a:t>
            </a:r>
            <a:r>
              <a:rPr lang="ru-RU" b="1" dirty="0" smtClean="0">
                <a:solidFill>
                  <a:schemeClr val="bg1"/>
                </a:solidFill>
              </a:rPr>
              <a:t>групи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bg-BG" sz="3600" b="1" noProof="1" smtClean="0">
                <a:solidFill>
                  <a:srgbClr val="224464"/>
                </a:solidFill>
                <a:cs typeface="Consolas" pitchFamily="49" charset="0"/>
              </a:rPr>
              <a:t>колони за групиране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 smtClean="0"/>
              <a:t> </a:t>
            </a:r>
            <a:r>
              <a:rPr lang="bg-BG" dirty="0" smtClean="0"/>
              <a:t>е лист от колони</a:t>
            </a:r>
            <a:endParaRPr lang="bg-BG" dirty="0"/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r>
              <a:rPr lang="bg-BG" dirty="0" smtClean="0"/>
              <a:t> (1)</a:t>
            </a:r>
            <a:endParaRPr lang="bg-BG" dirty="0"/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1217933" y="2743201"/>
            <a:ext cx="9756137" cy="27861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bg-BG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&gt;, &lt;</a:t>
            </a:r>
            <a:r>
              <a:rPr lang="bg-BG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групираща функция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)&gt;</a:t>
            </a:r>
            <a:endParaRPr lang="en-US" sz="28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bg-BG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28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bg-BG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условия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  <a:endParaRPr lang="en-US" sz="28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bg-BG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 за групиране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bg-BG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  <a:endParaRPr lang="en-US" sz="28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bg-BG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  <a:endParaRPr lang="en-US" sz="28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4781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 smtClean="0"/>
              <a:t>Пример за групиране на данни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 smtClean="0"/>
              <a:t>Колоната след </a:t>
            </a:r>
            <a:r>
              <a:rPr lang="ru-RU" b="1" dirty="0" smtClean="0"/>
              <a:t>GROUP BY </a:t>
            </a:r>
            <a:r>
              <a:rPr lang="ru-RU" dirty="0" smtClean="0"/>
              <a:t>не е задължително да бъде в списъка </a:t>
            </a:r>
            <a:r>
              <a:rPr lang="ru-RU" b="1" dirty="0" smtClean="0"/>
              <a:t>SELECT</a:t>
            </a:r>
            <a:endParaRPr lang="bg-BG" b="1" dirty="0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</a:t>
            </a:r>
            <a:r>
              <a:rPr lang="bg-BG" dirty="0" smtClean="0"/>
              <a:t> (2)</a:t>
            </a:r>
            <a:endParaRPr lang="bg-BG" dirty="0"/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1370369" y="1859106"/>
            <a:ext cx="945126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SalariesCost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4259469"/>
              </p:ext>
            </p:extLst>
          </p:nvPr>
        </p:nvGraphicFramePr>
        <p:xfrm>
          <a:off x="3691899" y="3388614"/>
          <a:ext cx="4843137" cy="2078736"/>
        </p:xfrm>
        <a:graphic>
          <a:graphicData uri="http://schemas.openxmlformats.org/drawingml/2006/table">
            <a:tbl>
              <a:tblPr/>
              <a:tblGrid>
                <a:gridCol w="2402928"/>
                <a:gridCol w="2440209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SalariesCost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79716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92156" y="3321050"/>
            <a:ext cx="533539" cy="533400"/>
          </a:xfrm>
          <a:prstGeom prst="rect">
            <a:avLst/>
          </a:prstGeom>
          <a:noFill/>
        </p:spPr>
      </p:pic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Групиране по няколко колони</a:t>
            </a:r>
            <a:endParaRPr lang="bg-BG" dirty="0"/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5487680" y="1219201"/>
            <a:ext cx="1207442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5531662" y="1849440"/>
            <a:ext cx="211193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5742856" y="1905000"/>
            <a:ext cx="7731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39700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5742856" y="3961772"/>
            <a:ext cx="7651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77000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5742856" y="4884109"/>
            <a:ext cx="7779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52800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5547542" y="2427288"/>
            <a:ext cx="195314" cy="1109662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5547542" y="3594102"/>
            <a:ext cx="195314" cy="110966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5539602" y="4789490"/>
            <a:ext cx="203253" cy="574675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5531662" y="5467352"/>
            <a:ext cx="211193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5742856" y="2816225"/>
            <a:ext cx="7652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65000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5742856" y="5507666"/>
            <a:ext cx="7683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43300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68675682"/>
              </p:ext>
            </p:extLst>
          </p:nvPr>
        </p:nvGraphicFramePr>
        <p:xfrm>
          <a:off x="635474" y="1227135"/>
          <a:ext cx="4855415" cy="5152404"/>
        </p:xfrm>
        <a:graphic>
          <a:graphicData uri="http://schemas.openxmlformats.org/drawingml/2006/table">
            <a:tbl>
              <a:tblPr/>
              <a:tblGrid>
                <a:gridCol w="1661063"/>
                <a:gridCol w="2355934"/>
                <a:gridCol w="838418"/>
              </a:tblGrid>
              <a:tr h="5349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3242572"/>
              </p:ext>
            </p:extLst>
          </p:nvPr>
        </p:nvGraphicFramePr>
        <p:xfrm>
          <a:off x="6695124" y="2097089"/>
          <a:ext cx="4767806" cy="3617911"/>
        </p:xfrm>
        <a:graphic>
          <a:graphicData uri="http://schemas.openxmlformats.org/drawingml/2006/table">
            <a:tbl>
              <a:tblPr/>
              <a:tblGrid>
                <a:gridCol w="1594075"/>
                <a:gridCol w="2358814"/>
                <a:gridCol w="814917"/>
              </a:tblGrid>
              <a:tr h="535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65000</a:t>
                      </a:r>
                      <a:endParaRPr kumimoji="1" lang="en-US" sz="17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77000</a:t>
                      </a:r>
                      <a:endParaRPr kumimoji="1" lang="en-US" sz="17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52800</a:t>
                      </a:r>
                      <a:endParaRPr kumimoji="1" lang="en-US" sz="17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7006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959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1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 smtClean="0"/>
              <a:t>Пример за групиране на данни по няколко колони:</a:t>
            </a:r>
            <a:endParaRPr lang="en-US" dirty="0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Групиране по няколко колони - пример</a:t>
            </a:r>
            <a:endParaRPr lang="bg-BG" dirty="0"/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1294152" y="1854709"/>
            <a:ext cx="96036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2766786"/>
              </p:ext>
            </p:extLst>
          </p:nvPr>
        </p:nvGraphicFramePr>
        <p:xfrm>
          <a:off x="1294154" y="3886200"/>
          <a:ext cx="9603698" cy="2488692"/>
        </p:xfrm>
        <a:graphic>
          <a:graphicData uri="http://schemas.openxmlformats.org/drawingml/2006/table">
            <a:tbl>
              <a:tblPr/>
              <a:tblGrid>
                <a:gridCol w="2493541"/>
                <a:gridCol w="3877713"/>
                <a:gridCol w="1846238"/>
                <a:gridCol w="1386206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Senior 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50000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Supervisor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Technician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2246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bg-BG" dirty="0" smtClean="0"/>
              <a:t>Неправилен </a:t>
            </a:r>
            <a:r>
              <a:rPr lang="en-US" b="1" dirty="0" smtClean="0"/>
              <a:t>SELECT</a:t>
            </a:r>
            <a:r>
              <a:rPr lang="en-US" dirty="0" smtClean="0"/>
              <a:t>:</a:t>
            </a:r>
          </a:p>
          <a:p>
            <a:pPr lvl="1">
              <a:spcBef>
                <a:spcPct val="20000"/>
              </a:spcBef>
            </a:pPr>
            <a:endParaRPr lang="en-US" dirty="0"/>
          </a:p>
          <a:p>
            <a:pPr lvl="1">
              <a:spcBef>
                <a:spcPct val="20000"/>
              </a:spcBef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Не могат да се комбинират колони с </a:t>
            </a:r>
            <a:r>
              <a:rPr lang="ru-RU" b="1" dirty="0" smtClean="0">
                <a:solidFill>
                  <a:schemeClr val="bg1"/>
                </a:solidFill>
              </a:rPr>
              <a:t>групови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функции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, освен ако колоните не са в клаузата </a:t>
            </a:r>
            <a:r>
              <a:rPr lang="ru-RU" b="1" dirty="0" smtClean="0">
                <a:solidFill>
                  <a:schemeClr val="bg1"/>
                </a:solidFill>
              </a:rPr>
              <a:t>GROUP BY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r>
              <a:rPr lang="bg-BG" dirty="0" smtClean="0"/>
              <a:t>Този </a:t>
            </a: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bg-BG" dirty="0" smtClean="0"/>
              <a:t>също е неправилен</a:t>
            </a:r>
            <a:r>
              <a:rPr lang="en-US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ru-RU" dirty="0" smtClean="0"/>
              <a:t>Не може да се използва </a:t>
            </a:r>
            <a:r>
              <a:rPr lang="ru-RU" b="1" dirty="0" smtClean="0">
                <a:solidFill>
                  <a:schemeClr val="bg1"/>
                </a:solidFill>
              </a:rPr>
              <a:t>WHERE</a:t>
            </a:r>
            <a:r>
              <a:rPr lang="ru-RU" dirty="0" smtClean="0"/>
              <a:t> за групови функции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Неправилно използване на групови функции</a:t>
            </a:r>
            <a:endParaRPr lang="bg-BG" dirty="0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913055" y="1860465"/>
            <a:ext cx="7849946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</a:t>
            </a:r>
            <a:r>
              <a:rPr lang="en-US" sz="2000" b="1" noProof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0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 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0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913055" y="4392304"/>
            <a:ext cx="7849945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0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AVG(Salary)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0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AVG(Salary) &gt; 30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0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</p:txBody>
      </p:sp>
      <p:pic>
        <p:nvPicPr>
          <p:cNvPr id="1028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59579" y="1248000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59579" y="4382779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42513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ru-RU" sz="3200" dirty="0" smtClean="0"/>
              <a:t>Когато използваме </a:t>
            </a:r>
            <a:r>
              <a:rPr lang="ru-RU" sz="3200" b="1" dirty="0" smtClean="0">
                <a:solidFill>
                  <a:schemeClr val="bg1"/>
                </a:solidFill>
              </a:rPr>
              <a:t>групиране</a:t>
            </a:r>
            <a:r>
              <a:rPr lang="ru-RU" sz="3200" dirty="0" smtClean="0"/>
              <a:t>, можем да избираме </a:t>
            </a:r>
            <a:r>
              <a:rPr lang="ru-RU" sz="3200" b="1" dirty="0" smtClean="0">
                <a:solidFill>
                  <a:schemeClr val="bg1"/>
                </a:solidFill>
              </a:rPr>
              <a:t>само</a:t>
            </a:r>
            <a:r>
              <a:rPr lang="ru-RU" sz="3200" dirty="0" smtClean="0"/>
              <a:t> колони, изброени в </a:t>
            </a:r>
            <a:r>
              <a:rPr lang="ru-RU" sz="3200" b="1" dirty="0" smtClean="0">
                <a:solidFill>
                  <a:schemeClr val="bg1"/>
                </a:solidFill>
              </a:rPr>
              <a:t>GROUP BY </a:t>
            </a:r>
            <a:r>
              <a:rPr lang="ru-RU" sz="3200" dirty="0" smtClean="0"/>
              <a:t>и </a:t>
            </a:r>
            <a:r>
              <a:rPr lang="ru-RU" sz="3200" b="1" dirty="0" smtClean="0">
                <a:solidFill>
                  <a:schemeClr val="bg1"/>
                </a:solidFill>
              </a:rPr>
              <a:t>функции за групиране </a:t>
            </a:r>
            <a:r>
              <a:rPr lang="ru-RU" sz="3200" dirty="0" smtClean="0"/>
              <a:t>над другите колони</a:t>
            </a:r>
            <a:endParaRPr lang="en-US" sz="3200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bg-BG" dirty="0" smtClean="0"/>
              <a:t>Колони, които не са посочени в </a:t>
            </a:r>
            <a:r>
              <a:rPr lang="ru-RU" b="1" dirty="0" smtClean="0"/>
              <a:t>GROUP BY</a:t>
            </a:r>
            <a:r>
              <a:rPr lang="ru-RU" dirty="0" smtClean="0"/>
              <a:t>, не могат да бъдат избрани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 smtClean="0"/>
              <a:t>Разрешено е да се прилагат </a:t>
            </a:r>
            <a:r>
              <a:rPr lang="ru-RU" b="1" dirty="0" smtClean="0">
                <a:solidFill>
                  <a:schemeClr val="bg1"/>
                </a:solidFill>
              </a:rPr>
              <a:t>групови функции </a:t>
            </a:r>
            <a:r>
              <a:rPr lang="ru-RU" dirty="0" smtClean="0"/>
              <a:t>върху колоните в клаузата </a:t>
            </a:r>
            <a:r>
              <a:rPr lang="ru-RU" b="1" dirty="0" smtClean="0"/>
              <a:t>GROUP BY</a:t>
            </a:r>
            <a:r>
              <a:rPr lang="ru-RU" dirty="0" smtClean="0"/>
              <a:t>, но това </a:t>
            </a:r>
            <a:r>
              <a:rPr lang="ru-RU" b="1" dirty="0" smtClean="0">
                <a:solidFill>
                  <a:schemeClr val="bg1"/>
                </a:solidFill>
              </a:rPr>
              <a:t>няма смисъл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Ограничения за групиране</a:t>
            </a:r>
            <a:endParaRPr lang="bg-BG" dirty="0"/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990858" y="2505075"/>
            <a:ext cx="1021187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Cost,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as StartDate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175537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HAVING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работи като </a:t>
            </a: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WHERE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, но се използва за групиращи функции</a:t>
            </a:r>
            <a:endParaRPr lang="en-US" dirty="0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Групиране с </a:t>
            </a:r>
            <a:r>
              <a:rPr lang="en-US" dirty="0" smtClean="0"/>
              <a:t>HAVING</a:t>
            </a:r>
            <a:r>
              <a:rPr lang="bg-BG" dirty="0" smtClean="0"/>
              <a:t> клаузата</a:t>
            </a:r>
            <a:endParaRPr lang="bg-BG" dirty="0"/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064184" y="2407385"/>
            <a:ext cx="1006101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COUNT(EmployeeID)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as EmpCount,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AVG(Salary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as AverageSalary</a:t>
            </a:r>
            <a:endParaRPr lang="en-US" sz="26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COUNT(EmployeeID)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30977264"/>
              </p:ext>
            </p:extLst>
          </p:nvPr>
        </p:nvGraphicFramePr>
        <p:xfrm>
          <a:off x="1064185" y="4924044"/>
          <a:ext cx="10061015" cy="1552956"/>
        </p:xfrm>
        <a:graphic>
          <a:graphicData uri="http://schemas.openxmlformats.org/drawingml/2006/table">
            <a:tbl>
              <a:tblPr/>
              <a:tblGrid>
                <a:gridCol w="3192314"/>
                <a:gridCol w="3096353"/>
                <a:gridCol w="3772348"/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AverageSalary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27150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14400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964098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200" dirty="0" smtClean="0"/>
              <a:t>Групови функции</a:t>
            </a:r>
          </a:p>
          <a:p>
            <a:pPr lvl="1"/>
            <a:r>
              <a:rPr lang="en-US" sz="3000" dirty="0" smtClean="0"/>
              <a:t>COUNT</a:t>
            </a:r>
            <a:endParaRPr lang="bg-BG" sz="3000" dirty="0" smtClean="0"/>
          </a:p>
          <a:p>
            <a:pPr lvl="1"/>
            <a:r>
              <a:rPr lang="en-US" sz="3000" dirty="0" smtClean="0"/>
              <a:t>MIN</a:t>
            </a:r>
            <a:endParaRPr lang="bg-BG" sz="3000" dirty="0" smtClean="0"/>
          </a:p>
          <a:p>
            <a:pPr lvl="1"/>
            <a:r>
              <a:rPr lang="en-US" sz="3000" dirty="0" smtClean="0"/>
              <a:t>MAX</a:t>
            </a:r>
            <a:endParaRPr lang="bg-BG" sz="3000" dirty="0" smtClean="0"/>
          </a:p>
          <a:p>
            <a:pPr lvl="1"/>
            <a:r>
              <a:rPr lang="en-US" sz="3000" dirty="0" smtClean="0"/>
              <a:t>AVG</a:t>
            </a:r>
            <a:endParaRPr lang="bg-BG" sz="3000" dirty="0" smtClean="0"/>
          </a:p>
          <a:p>
            <a:r>
              <a:rPr lang="en-US" sz="3200" dirty="0" smtClean="0"/>
              <a:t>GROUP BY </a:t>
            </a:r>
            <a:r>
              <a:rPr lang="bg-BG" sz="3200" dirty="0" smtClean="0"/>
              <a:t>и </a:t>
            </a:r>
            <a:r>
              <a:rPr lang="en-US" sz="3200" dirty="0" smtClean="0"/>
              <a:t>HAVING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1"/>
            <a:ext cx="1200153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sz="3200" b="1" dirty="0" smtClean="0">
                <a:solidFill>
                  <a:schemeClr val="bg1"/>
                </a:solidFill>
              </a:rPr>
              <a:t>Групирането</a:t>
            </a:r>
            <a:r>
              <a:rPr lang="ru-RU" sz="3200" dirty="0" smtClean="0"/>
              <a:t> може да се приложи върху колони от </a:t>
            </a:r>
            <a:r>
              <a:rPr lang="ru-RU" sz="3200" b="1" dirty="0" smtClean="0">
                <a:solidFill>
                  <a:schemeClr val="bg1"/>
                </a:solidFill>
              </a:rPr>
              <a:t>обединени</a:t>
            </a:r>
            <a:r>
              <a:rPr lang="ru-RU" sz="3200" dirty="0" smtClean="0"/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таблици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Групиращи функции и свързващи таблици</a:t>
            </a:r>
            <a:endParaRPr lang="bg-BG" dirty="0"/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1057551" y="2181225"/>
            <a:ext cx="10068958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AS EmpCount, d.Name AS DeptName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BETWEEN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'1999-2-1'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'2002-12-31'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EmpCount </a:t>
            </a:r>
            <a:r>
              <a:rPr lang="en-US" sz="25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DESC</a:t>
            </a:r>
            <a:endParaRPr lang="en-US" sz="25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88846276"/>
              </p:ext>
            </p:extLst>
          </p:nvPr>
        </p:nvGraphicFramePr>
        <p:xfrm>
          <a:off x="3866879" y="5152644"/>
          <a:ext cx="4466799" cy="1552956"/>
        </p:xfrm>
        <a:graphic>
          <a:graphicData uri="http://schemas.openxmlformats.org/drawingml/2006/table">
            <a:tbl>
              <a:tblPr/>
              <a:tblGrid>
                <a:gridCol w="1720998"/>
                <a:gridCol w="2745801"/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0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4466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TODO</a:t>
            </a:r>
            <a:r>
              <a:rPr lang="en-US" sz="3200" dirty="0" smtClean="0"/>
              <a:t>:</a:t>
            </a:r>
            <a:r>
              <a:rPr lang="en-US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smtClean="0"/>
              <a:t>Add summary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mtClean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=""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=""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=""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=""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=""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=""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=""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=""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smtClean="0"/>
              <a:t>COUNT, MIN, MAX, AVG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Групови функции</a:t>
            </a:r>
            <a:endParaRPr lang="en-US" dirty="0"/>
          </a:p>
        </p:txBody>
      </p:sp>
      <p:pic>
        <p:nvPicPr>
          <p:cNvPr id="41986" name="Picture 2" descr="Borromean ring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5636" y="1219200"/>
            <a:ext cx="3080729" cy="30575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5964203" y="4528762"/>
            <a:ext cx="1656193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5964203" y="3665162"/>
            <a:ext cx="1656193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5964203" y="4744662"/>
            <a:ext cx="1656193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3373" y="4095523"/>
            <a:ext cx="838418" cy="838200"/>
          </a:xfrm>
          <a:prstGeom prst="rect">
            <a:avLst/>
          </a:prstGeom>
          <a:noFill/>
        </p:spPr>
      </p:pic>
      <p:sp>
        <p:nvSpPr>
          <p:cNvPr id="1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79591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Груповите функции работят върху набори от редове, за да върнат един единствен резултат (на група)</a:t>
            </a:r>
            <a:endParaRPr lang="en-US" dirty="0"/>
          </a:p>
        </p:txBody>
      </p:sp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Групови функции</a:t>
            </a:r>
            <a:endParaRPr lang="en-US" dirty="0"/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1852162"/>
              </p:ext>
            </p:extLst>
          </p:nvPr>
        </p:nvGraphicFramePr>
        <p:xfrm>
          <a:off x="2473969" y="2904177"/>
          <a:ext cx="3285712" cy="3101340"/>
        </p:xfrm>
        <a:graphic>
          <a:graphicData uri="http://schemas.openxmlformats.org/drawingml/2006/table">
            <a:tbl>
              <a:tblPr/>
              <a:tblGrid>
                <a:gridCol w="1855001"/>
                <a:gridCol w="1430711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12500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13500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43300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29800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25000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09739140"/>
              </p:ext>
            </p:extLst>
          </p:nvPr>
        </p:nvGraphicFramePr>
        <p:xfrm>
          <a:off x="7893516" y="4081476"/>
          <a:ext cx="2393484" cy="906780"/>
        </p:xfrm>
        <a:graphic>
          <a:graphicData uri="http://schemas.openxmlformats.org/drawingml/2006/table">
            <a:tbl>
              <a:tblPr/>
              <a:tblGrid>
                <a:gridCol w="2393484"/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MAX(Salary)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125500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5760320" y="2908300"/>
            <a:ext cx="2134156" cy="3111500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xmlns="" val="17055446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(*)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bg-BG" sz="3600" dirty="0" smtClean="0"/>
              <a:t>брой на избраните редове</a:t>
            </a:r>
            <a:endParaRPr lang="en-US" sz="3600" dirty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600" b="1" dirty="0" smtClean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bg-BG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 smtClean="0"/>
              <a:t>брой на стойности, които не са </a:t>
            </a:r>
            <a:r>
              <a:rPr lang="en-US" sz="3600" b="1" dirty="0" smtClean="0"/>
              <a:t>NULL</a:t>
            </a:r>
            <a:r>
              <a:rPr lang="ru-RU" sz="3600" dirty="0" smtClean="0"/>
              <a:t> в дадена колона</a:t>
            </a:r>
            <a:endParaRPr lang="en-US" sz="3600" dirty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600" b="1" noProof="1" smtClean="0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3600" b="1" noProof="1" smtClean="0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smtClean="0"/>
              <a:t>– </a:t>
            </a:r>
            <a:r>
              <a:rPr lang="ru-RU" sz="3600" dirty="0" smtClean="0"/>
              <a:t>сбор от стойностите в дадена колона</a:t>
            </a:r>
            <a:endParaRPr lang="en-US" sz="3600" dirty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600" b="1" noProof="1" smtClean="0">
                <a:solidFill>
                  <a:schemeClr val="bg1"/>
                </a:solidFill>
                <a:latin typeface="Consolas" pitchFamily="49" charset="0"/>
              </a:rPr>
              <a:t>MIN</a:t>
            </a:r>
            <a:r>
              <a:rPr lang="en-US" sz="3600" b="1" noProof="1" smtClean="0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smtClean="0"/>
              <a:t>– </a:t>
            </a:r>
            <a:r>
              <a:rPr lang="ru-RU" sz="3600" dirty="0" smtClean="0"/>
              <a:t>минималната стойност в дадена колона</a:t>
            </a:r>
            <a:endParaRPr lang="en-US" sz="3600" dirty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600" b="1" noProof="1" smtClean="0">
                <a:solidFill>
                  <a:schemeClr val="bg1"/>
                </a:solidFill>
                <a:latin typeface="Consolas" pitchFamily="49" charset="0"/>
              </a:rPr>
              <a:t>MAX</a:t>
            </a:r>
            <a:r>
              <a:rPr lang="en-US" sz="3600" b="1" noProof="1" smtClean="0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 smtClean="0"/>
              <a:t>– </a:t>
            </a:r>
            <a:r>
              <a:rPr lang="ru-RU" sz="3600" dirty="0" smtClean="0"/>
              <a:t>максималната стойност в дадена колона</a:t>
            </a:r>
            <a:endParaRPr lang="en-US" sz="3600" dirty="0" smtClean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600" b="1" noProof="1" smtClean="0">
                <a:solidFill>
                  <a:schemeClr val="bg1"/>
                </a:solidFill>
                <a:latin typeface="Consolas" pitchFamily="49" charset="0"/>
              </a:rPr>
              <a:t>AVG</a:t>
            </a:r>
            <a:r>
              <a:rPr lang="en-US" sz="3600" b="1" noProof="1" smtClean="0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 smtClean="0"/>
              <a:t>средна стойност в дадена колона</a:t>
            </a:r>
            <a:endParaRPr lang="en-US" sz="3600" dirty="0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Групови функции в </a:t>
            </a:r>
            <a:r>
              <a:rPr lang="en-US" dirty="0" smtClean="0"/>
              <a:t>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3660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84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Можете да използвате</a:t>
            </a:r>
            <a:r>
              <a:rPr lang="en-US" dirty="0" smtClean="0"/>
              <a:t> </a:t>
            </a:r>
            <a:r>
              <a:rPr lang="en-US" sz="3400" b="1" noProof="1" smtClean="0">
                <a:solidFill>
                  <a:schemeClr val="bg1"/>
                </a:solidFill>
              </a:rPr>
              <a:t>MIN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bg-BG" dirty="0" smtClean="0"/>
              <a:t>и </a:t>
            </a:r>
            <a:r>
              <a:rPr lang="en-US" sz="3400" b="1" noProof="1" smtClean="0">
                <a:solidFill>
                  <a:schemeClr val="bg1"/>
                </a:solidFill>
              </a:rPr>
              <a:t>MAX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dirty="0" smtClean="0"/>
              <a:t>за почти всеки тип данни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noProof="1"/>
              <a:t>int, datetime, varchar</a:t>
            </a:r>
            <a:r>
              <a:rPr lang="en-US" dirty="0"/>
              <a:t>, </a:t>
            </a:r>
            <a:r>
              <a:rPr lang="en-US" noProof="1" smtClean="0"/>
              <a:t>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ru-RU" dirty="0" smtClean="0"/>
              <a:t>Покажете първото и последното име на служител по азбучен ред:</a:t>
            </a:r>
            <a:endParaRPr lang="en-US" dirty="0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Функциите </a:t>
            </a:r>
            <a:r>
              <a:rPr lang="en-US" dirty="0" smtClean="0"/>
              <a:t>MIN </a:t>
            </a:r>
            <a:r>
              <a:rPr lang="bg-BG" dirty="0" smtClean="0"/>
              <a:t>и </a:t>
            </a:r>
            <a:r>
              <a:rPr lang="en-US" dirty="0" smtClean="0"/>
              <a:t>MAX</a:t>
            </a:r>
            <a:endParaRPr lang="en-US" dirty="0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1223488" y="244934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MinHD,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MaxHD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  <a:endParaRPr lang="en-US" sz="26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8992006"/>
              </p:ext>
            </p:extLst>
          </p:nvPr>
        </p:nvGraphicFramePr>
        <p:xfrm>
          <a:off x="3240645" y="3646932"/>
          <a:ext cx="5710711" cy="848868"/>
        </p:xfrm>
        <a:graphic>
          <a:graphicData uri="http://schemas.openxmlformats.org/drawingml/2006/table">
            <a:tbl>
              <a:tblPr/>
              <a:tblGrid>
                <a:gridCol w="2802625"/>
                <a:gridCol w="2908086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MinHD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1996-07-31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2003-06-03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1143000" y="586740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</p:spTree>
    <p:extLst>
      <p:ext uri="{BB962C8B-B14F-4D97-AF65-F5344CB8AC3E}">
        <p14:creationId xmlns:p14="http://schemas.microsoft.com/office/powerpoint/2010/main" xmlns="" val="4202374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Можете да използвате </a:t>
            </a:r>
            <a:r>
              <a:rPr lang="en-US" sz="3200" b="1" noProof="1" smtClean="0">
                <a:solidFill>
                  <a:schemeClr val="bg1"/>
                </a:solidFill>
              </a:rPr>
              <a:t>AVG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и </a:t>
            </a:r>
            <a:r>
              <a:rPr lang="en-US" sz="3200" b="1" noProof="1" smtClean="0">
                <a:solidFill>
                  <a:schemeClr val="bg1"/>
                </a:solidFill>
              </a:rPr>
              <a:t>SUM</a:t>
            </a:r>
            <a:r>
              <a:rPr lang="en-US" dirty="0" smtClean="0"/>
              <a:t> </a:t>
            </a:r>
            <a:r>
              <a:rPr lang="bg-BG" dirty="0" smtClean="0"/>
              <a:t>само за числови типове данни</a:t>
            </a:r>
            <a:endParaRPr lang="en-US" dirty="0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65" y="1704"/>
            <a:ext cx="9580092" cy="1110780"/>
          </a:xfrm>
        </p:spPr>
        <p:txBody>
          <a:bodyPr/>
          <a:lstStyle/>
          <a:p>
            <a:r>
              <a:rPr lang="en-US" dirty="0"/>
              <a:t>AVG() and SUM() Functions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1209102" y="2362200"/>
            <a:ext cx="977061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[Average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[Max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[Min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[Salary Sum]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JobTitle =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'Production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Technician'</a:t>
            </a: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6271896"/>
              </p:ext>
            </p:extLst>
          </p:nvPr>
        </p:nvGraphicFramePr>
        <p:xfrm>
          <a:off x="1211581" y="5646420"/>
          <a:ext cx="9762490" cy="906780"/>
        </p:xfrm>
        <a:graphic>
          <a:graphicData uri="http://schemas.openxmlformats.org/drawingml/2006/table">
            <a:tbl>
              <a:tblPr/>
              <a:tblGrid>
                <a:gridCol w="2812291"/>
                <a:gridCol w="2403383"/>
                <a:gridCol w="2203101"/>
                <a:gridCol w="2343715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Average Salary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Max Salary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Min Salary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 Sum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12267.5159</a:t>
                      </a:r>
                      <a:endParaRPr kumimoji="1" lang="bg-BG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15000.00</a:t>
                      </a:r>
                      <a:endParaRPr kumimoji="1" lang="bg-BG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9500.00</a:t>
                      </a:r>
                      <a:endParaRPr kumimoji="1" lang="bg-BG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1926000.00</a:t>
                      </a:r>
                      <a:endParaRPr kumimoji="1" lang="bg-BG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90641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dirty="0" smtClean="0">
                <a:solidFill>
                  <a:schemeClr val="bg1"/>
                </a:solidFill>
              </a:rPr>
              <a:t>COUNT</a:t>
            </a:r>
            <a:r>
              <a:rPr lang="bg-BG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(*) </a:t>
            </a:r>
            <a:r>
              <a:rPr lang="ru-RU" sz="3200" dirty="0" smtClean="0"/>
              <a:t>връща броя на редовете в резултантния набор от записи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noProof="1" smtClean="0">
                <a:solidFill>
                  <a:schemeClr val="bg1"/>
                </a:solidFill>
              </a:rPr>
              <a:t>COUNT</a:t>
            </a:r>
            <a:r>
              <a:rPr lang="bg-BG" sz="3200" b="1" noProof="1" smtClean="0">
                <a:solidFill>
                  <a:srgbClr val="224464"/>
                </a:solidFill>
              </a:rPr>
              <a:t> </a:t>
            </a:r>
            <a:r>
              <a:rPr lang="en-US" sz="3200" b="1" noProof="1" smtClean="0">
                <a:solidFill>
                  <a:srgbClr val="224464"/>
                </a:solidFill>
              </a:rPr>
              <a:t>(</a:t>
            </a:r>
            <a:r>
              <a:rPr lang="bg-BG" sz="3200" b="1" noProof="1" smtClean="0">
                <a:solidFill>
                  <a:schemeClr val="tx2">
                    <a:lumMod val="75000"/>
                  </a:schemeClr>
                </a:solidFill>
              </a:rPr>
              <a:t>колона</a:t>
            </a:r>
            <a:r>
              <a:rPr lang="en-US" sz="3200" b="1" noProof="1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връща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 smtClean="0"/>
              <a:t>броя на стойностите, които не са </a:t>
            </a:r>
            <a:r>
              <a:rPr lang="en-US" sz="3200" b="1" dirty="0" smtClean="0"/>
              <a:t>NULL</a:t>
            </a:r>
            <a:r>
              <a:rPr lang="ru-RU" sz="3200" dirty="0" smtClean="0"/>
              <a:t> в дадената колона</a:t>
            </a:r>
            <a:endParaRPr lang="en-US" sz="32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Функцията </a:t>
            </a:r>
            <a:r>
              <a:rPr lang="en-US" dirty="0" smtClean="0"/>
              <a:t>COUNT</a:t>
            </a:r>
            <a:endParaRPr lang="en-US" dirty="0"/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1108681" y="2286000"/>
            <a:ext cx="62436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as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6518010"/>
              </p:ext>
            </p:extLst>
          </p:nvPr>
        </p:nvGraphicFramePr>
        <p:xfrm>
          <a:off x="8130435" y="2443342"/>
          <a:ext cx="2080365" cy="848868"/>
        </p:xfrm>
        <a:graphic>
          <a:graphicData uri="http://schemas.openxmlformats.org/drawingml/2006/table">
            <a:tbl>
              <a:tblPr/>
              <a:tblGrid>
                <a:gridCol w="2080365"/>
              </a:tblGrid>
              <a:tr h="1293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120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880081" y="4784229"/>
            <a:ext cx="673991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(ManagerID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 as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MgrCount,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AllCount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2611780"/>
              </p:ext>
            </p:extLst>
          </p:nvPr>
        </p:nvGraphicFramePr>
        <p:xfrm>
          <a:off x="8106615" y="5192524"/>
          <a:ext cx="2867455" cy="914400"/>
        </p:xfrm>
        <a:graphic>
          <a:graphicData uri="http://schemas.openxmlformats.org/drawingml/2006/table">
            <a:tbl>
              <a:tblPr/>
              <a:tblGrid>
                <a:gridCol w="1526621"/>
                <a:gridCol w="1340834"/>
              </a:tblGrid>
              <a:tr h="472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MgrCount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41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31685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877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 smtClean="0"/>
              <a:t>Груповите функции </a:t>
            </a:r>
            <a:r>
              <a:rPr lang="ru-RU" b="1" dirty="0" smtClean="0">
                <a:solidFill>
                  <a:schemeClr val="bg1"/>
                </a:solidFill>
              </a:rPr>
              <a:t>игнорират</a:t>
            </a:r>
            <a:r>
              <a:rPr lang="ru-RU" dirty="0" smtClean="0"/>
              <a:t> </a:t>
            </a:r>
            <a:r>
              <a:rPr lang="ru-RU" b="1" dirty="0" smtClean="0"/>
              <a:t>NULL</a:t>
            </a:r>
            <a:r>
              <a:rPr lang="ru-RU" dirty="0" smtClean="0"/>
              <a:t> стойностите в избраната колона</a:t>
            </a: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ru-RU" dirty="0" smtClean="0"/>
              <a:t>Ако всяка </a:t>
            </a:r>
            <a:r>
              <a:rPr lang="ru-RU" b="1" dirty="0" smtClean="0"/>
              <a:t>NULL</a:t>
            </a:r>
            <a:r>
              <a:rPr lang="ru-RU" dirty="0" smtClean="0"/>
              <a:t> стойност в колоната </a:t>
            </a:r>
            <a:r>
              <a:rPr lang="ru-RU" b="1" dirty="0" smtClean="0"/>
              <a:t>ManagerID</a:t>
            </a:r>
            <a:r>
              <a:rPr lang="ru-RU" dirty="0" smtClean="0"/>
              <a:t> се счита за </a:t>
            </a:r>
            <a:r>
              <a:rPr lang="ru-RU" b="1" dirty="0" smtClean="0"/>
              <a:t>0</a:t>
            </a:r>
            <a:r>
              <a:rPr lang="ru-RU" dirty="0" smtClean="0"/>
              <a:t> в изчислението, резултатът ще бъде </a:t>
            </a:r>
            <a:r>
              <a:rPr lang="ru-RU" b="1" dirty="0" smtClean="0"/>
              <a:t>106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Групови функции и </a:t>
            </a:r>
            <a:r>
              <a:rPr lang="en-US" dirty="0" smtClean="0"/>
              <a:t>NULL</a:t>
            </a:r>
            <a:endParaRPr lang="en-US" noProof="1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1975364" y="2209801"/>
            <a:ext cx="8236507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(ManagerID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Avg,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(ManagerID) / COUNT(*) AvgAll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2586738"/>
              </p:ext>
            </p:extLst>
          </p:nvPr>
        </p:nvGraphicFramePr>
        <p:xfrm>
          <a:off x="4634171" y="4274820"/>
          <a:ext cx="2953519" cy="906780"/>
        </p:xfrm>
        <a:graphic>
          <a:graphicData uri="http://schemas.openxmlformats.org/drawingml/2006/table">
            <a:tbl>
              <a:tblPr/>
              <a:tblGrid>
                <a:gridCol w="1448177"/>
                <a:gridCol w="1505342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AvgAll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108</a:t>
                      </a:r>
                      <a:endParaRPr kumimoji="1" lang="en-US" sz="24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106</a:t>
                      </a:r>
                      <a:endParaRPr kumimoji="1" lang="en-US" sz="24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35234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17384</TotalTime>
  <Words>1382</Words>
  <Application>Microsoft Office PowerPoint</Application>
  <PresentationFormat>Custom</PresentationFormat>
  <Paragraphs>420</Paragraphs>
  <Slides>23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SoftUni</vt:lpstr>
      <vt:lpstr>Групови и агрегатни функции</vt:lpstr>
      <vt:lpstr>Съдържание</vt:lpstr>
      <vt:lpstr>Групови функции</vt:lpstr>
      <vt:lpstr>Групови функции</vt:lpstr>
      <vt:lpstr>Групови функции в SQL</vt:lpstr>
      <vt:lpstr>Функциите MIN и MAX</vt:lpstr>
      <vt:lpstr>AVG() and SUM() Functions</vt:lpstr>
      <vt:lpstr>Функцията COUNT</vt:lpstr>
      <vt:lpstr>Групови функции и NULL</vt:lpstr>
      <vt:lpstr>Групови функции във вложени заявки</vt:lpstr>
      <vt:lpstr>GROUP BY и HAVING</vt:lpstr>
      <vt:lpstr>Агрегиране на групи от данни</vt:lpstr>
      <vt:lpstr>GROUP BY (1)</vt:lpstr>
      <vt:lpstr>GROUP BY (2)</vt:lpstr>
      <vt:lpstr>Групиране по няколко колони</vt:lpstr>
      <vt:lpstr>Групиране по няколко колони - пример</vt:lpstr>
      <vt:lpstr>Неправилно използване на групови функции</vt:lpstr>
      <vt:lpstr>Ограничения за групиране</vt:lpstr>
      <vt:lpstr>Групиране с HAVING клаузата</vt:lpstr>
      <vt:lpstr>Групиращи функции и свързващи таблици</vt:lpstr>
      <vt:lpstr>Обобщение</vt:lpstr>
      <vt:lpstr>Slide 22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518</cp:revision>
  <dcterms:created xsi:type="dcterms:W3CDTF">2018-05-23T13:08:44Z</dcterms:created>
  <dcterms:modified xsi:type="dcterms:W3CDTF">2023-08-26T18:08:23Z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