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28"/>
  </p:notesMasterIdLst>
  <p:handoutMasterIdLst>
    <p:handoutMasterId r:id="rId29"/>
  </p:handoutMasterIdLst>
  <p:sldIdLst>
    <p:sldId id="503" r:id="rId5"/>
    <p:sldId id="276" r:id="rId6"/>
    <p:sldId id="511" r:id="rId7"/>
    <p:sldId id="504" r:id="rId8"/>
    <p:sldId id="505" r:id="rId9"/>
    <p:sldId id="508" r:id="rId10"/>
    <p:sldId id="507" r:id="rId11"/>
    <p:sldId id="506" r:id="rId12"/>
    <p:sldId id="509" r:id="rId13"/>
    <p:sldId id="510" r:id="rId14"/>
    <p:sldId id="512" r:id="rId15"/>
    <p:sldId id="513" r:id="rId16"/>
    <p:sldId id="514" r:id="rId17"/>
    <p:sldId id="515" r:id="rId18"/>
    <p:sldId id="516" r:id="rId19"/>
    <p:sldId id="517" r:id="rId20"/>
    <p:sldId id="518" r:id="rId21"/>
    <p:sldId id="519" r:id="rId22"/>
    <p:sldId id="520" r:id="rId23"/>
    <p:sldId id="521" r:id="rId24"/>
    <p:sldId id="349" r:id="rId25"/>
    <p:sldId id="256" r:id="rId26"/>
    <p:sldId id="49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Групови функции" id="{0F3603FA-3647-EF46-ABF0-5EDCF2853C3F}">
          <p14:sldIdLst>
            <p14:sldId id="511"/>
            <p14:sldId id="504"/>
            <p14:sldId id="505"/>
            <p14:sldId id="508"/>
            <p14:sldId id="507"/>
            <p14:sldId id="506"/>
            <p14:sldId id="509"/>
            <p14:sldId id="510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</p14:sldIdLst>
        </p14:section>
        <p14:section name="Обобщение" id="{E19D07F1-86E2-47E9-B2AB-7ADC4F89DC12}">
          <p14:sldIdLst>
            <p14:sldId id="349"/>
            <p14:sldId id="256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4464"/>
    <a:srgbClr val="F2A40D"/>
    <a:srgbClr val="D0D4DC"/>
    <a:srgbClr val="D0D4FF"/>
    <a:srgbClr val="5F9ABF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79"/>
    <p:restoredTop sz="94719"/>
  </p:normalViewPr>
  <p:slideViewPr>
    <p:cSldViewPr>
      <p:cViewPr varScale="1">
        <p:scale>
          <a:sx n="116" d="100"/>
          <a:sy n="116" d="100"/>
        </p:scale>
        <p:origin x="224" y="95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7.09.23 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9/7/23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4411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810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0226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935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8813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8146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5245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7017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8634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x-none" smtClean="0"/>
              <a:pPr/>
              <a:t>22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014459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305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D99D8D-3866-4B3D-A7FC-87393DD00F81}" type="slidenum">
              <a:rPr lang="en-US"/>
              <a:pPr/>
              <a:t>5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>
              <a:buFontTx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350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4B2D45-DAEC-4F7B-B4C8-E5B55B318D0E}" type="slidenum">
              <a:rPr lang="en-US"/>
              <a:pPr/>
              <a:t>6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8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206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368AD6-D826-4EE0-B558-3686CB4B5188}" type="slidenum">
              <a:rPr lang="en-US"/>
              <a:pPr/>
              <a:t>7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8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996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918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608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574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Center Icon">
            <a:extLst>
              <a:ext uri="{FF2B5EF4-FFF2-40B4-BE49-F238E27FC236}">
                <a16:creationId xmlns:a16="http://schemas.microsoft.com/office/drawing/2014/main" id="{13B9A8FE-2718-4F2C-98D4-CBF86AD69D58}"/>
              </a:ext>
            </a:extLst>
          </p:cNvPr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rgbClr val="327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8" name="Slide Subtitle">
            <a:extLst>
              <a:ext uri="{FF2B5EF4-FFF2-40B4-BE49-F238E27FC236}">
                <a16:creationId xmlns:a16="http://schemas.microsoft.com/office/drawing/2014/main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589241"/>
            <a:ext cx="10961783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rgbClr val="38808C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109" y="4725144"/>
            <a:ext cx="10961783" cy="780383"/>
          </a:xfrm>
        </p:spPr>
        <p:txBody>
          <a:bodyPr vert="horz" lIns="108000" tIns="36000" rIns="108000" bIns="36000" rtlCol="0" anchor="ctr">
            <a:noAutofit/>
          </a:bodyPr>
          <a:lstStyle>
            <a:lvl1pPr algn="ctr">
              <a:defRPr lang="en-US" sz="5396" baseline="0">
                <a:solidFill>
                  <a:srgbClr val="32737E"/>
                </a:solidFill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7538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x-none" smtClean="0"/>
              <a:pPr/>
              <a:t>7.09.23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73863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68536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826508"/>
            <a:ext cx="12189460" cy="2032000"/>
          </a:xfrm>
          <a:custGeom>
            <a:avLst/>
            <a:gdLst/>
            <a:ahLst/>
            <a:cxnLst/>
            <a:rect l="l" t="t" r="r" b="b"/>
            <a:pathLst>
              <a:path w="12189460" h="2032000">
                <a:moveTo>
                  <a:pt x="12188952" y="1437132"/>
                </a:moveTo>
                <a:lnTo>
                  <a:pt x="6883108" y="1437132"/>
                </a:lnTo>
                <a:lnTo>
                  <a:pt x="6894970" y="1418640"/>
                </a:lnTo>
                <a:lnTo>
                  <a:pt x="6917461" y="1379524"/>
                </a:lnTo>
                <a:lnTo>
                  <a:pt x="6938086" y="1339240"/>
                </a:lnTo>
                <a:lnTo>
                  <a:pt x="6956793" y="1297851"/>
                </a:lnTo>
                <a:lnTo>
                  <a:pt x="6973519" y="1255433"/>
                </a:lnTo>
                <a:lnTo>
                  <a:pt x="6988213" y="1212024"/>
                </a:lnTo>
                <a:lnTo>
                  <a:pt x="7000799" y="1167688"/>
                </a:lnTo>
                <a:lnTo>
                  <a:pt x="7011225" y="1122489"/>
                </a:lnTo>
                <a:lnTo>
                  <a:pt x="7019442" y="1076490"/>
                </a:lnTo>
                <a:lnTo>
                  <a:pt x="7025386" y="1029741"/>
                </a:lnTo>
                <a:lnTo>
                  <a:pt x="7028993" y="982294"/>
                </a:lnTo>
                <a:lnTo>
                  <a:pt x="7030212" y="934212"/>
                </a:lnTo>
                <a:lnTo>
                  <a:pt x="7028993" y="886142"/>
                </a:lnTo>
                <a:lnTo>
                  <a:pt x="7025386" y="838695"/>
                </a:lnTo>
                <a:lnTo>
                  <a:pt x="7019442" y="791933"/>
                </a:lnTo>
                <a:lnTo>
                  <a:pt x="7011225" y="745921"/>
                </a:lnTo>
                <a:lnTo>
                  <a:pt x="7000799" y="700722"/>
                </a:lnTo>
                <a:lnTo>
                  <a:pt x="6988213" y="656399"/>
                </a:lnTo>
                <a:lnTo>
                  <a:pt x="6973519" y="612990"/>
                </a:lnTo>
                <a:lnTo>
                  <a:pt x="6956793" y="570560"/>
                </a:lnTo>
                <a:lnTo>
                  <a:pt x="6938086" y="529170"/>
                </a:lnTo>
                <a:lnTo>
                  <a:pt x="6917461" y="488899"/>
                </a:lnTo>
                <a:lnTo>
                  <a:pt x="6894970" y="449770"/>
                </a:lnTo>
                <a:lnTo>
                  <a:pt x="6870674" y="411873"/>
                </a:lnTo>
                <a:lnTo>
                  <a:pt x="6844627" y="375246"/>
                </a:lnTo>
                <a:lnTo>
                  <a:pt x="6816890" y="339953"/>
                </a:lnTo>
                <a:lnTo>
                  <a:pt x="6787528" y="306057"/>
                </a:lnTo>
                <a:lnTo>
                  <a:pt x="6756603" y="273608"/>
                </a:lnTo>
                <a:lnTo>
                  <a:pt x="6724155" y="242684"/>
                </a:lnTo>
                <a:lnTo>
                  <a:pt x="6690258" y="213321"/>
                </a:lnTo>
                <a:lnTo>
                  <a:pt x="6654965" y="185585"/>
                </a:lnTo>
                <a:lnTo>
                  <a:pt x="6618338" y="159537"/>
                </a:lnTo>
                <a:lnTo>
                  <a:pt x="6580441" y="135242"/>
                </a:lnTo>
                <a:lnTo>
                  <a:pt x="6541313" y="112750"/>
                </a:lnTo>
                <a:lnTo>
                  <a:pt x="6501041" y="92125"/>
                </a:lnTo>
                <a:lnTo>
                  <a:pt x="6459652" y="73418"/>
                </a:lnTo>
                <a:lnTo>
                  <a:pt x="6417221" y="56692"/>
                </a:lnTo>
                <a:lnTo>
                  <a:pt x="6373812" y="41998"/>
                </a:lnTo>
                <a:lnTo>
                  <a:pt x="6329489" y="29413"/>
                </a:lnTo>
                <a:lnTo>
                  <a:pt x="6284290" y="18986"/>
                </a:lnTo>
                <a:lnTo>
                  <a:pt x="6238278" y="10769"/>
                </a:lnTo>
                <a:lnTo>
                  <a:pt x="6191516" y="4826"/>
                </a:lnTo>
                <a:lnTo>
                  <a:pt x="6144069" y="1219"/>
                </a:lnTo>
                <a:lnTo>
                  <a:pt x="6096000" y="0"/>
                </a:lnTo>
                <a:lnTo>
                  <a:pt x="6047918" y="1219"/>
                </a:lnTo>
                <a:lnTo>
                  <a:pt x="6000470" y="4826"/>
                </a:lnTo>
                <a:lnTo>
                  <a:pt x="5953709" y="10769"/>
                </a:lnTo>
                <a:lnTo>
                  <a:pt x="5907697" y="18986"/>
                </a:lnTo>
                <a:lnTo>
                  <a:pt x="5862498" y="29413"/>
                </a:lnTo>
                <a:lnTo>
                  <a:pt x="5818175" y="41998"/>
                </a:lnTo>
                <a:lnTo>
                  <a:pt x="5774766" y="56692"/>
                </a:lnTo>
                <a:lnTo>
                  <a:pt x="5732335" y="73418"/>
                </a:lnTo>
                <a:lnTo>
                  <a:pt x="5690946" y="92125"/>
                </a:lnTo>
                <a:lnTo>
                  <a:pt x="5650674" y="112750"/>
                </a:lnTo>
                <a:lnTo>
                  <a:pt x="5611546" y="135242"/>
                </a:lnTo>
                <a:lnTo>
                  <a:pt x="5573649" y="159537"/>
                </a:lnTo>
                <a:lnTo>
                  <a:pt x="5537022" y="185585"/>
                </a:lnTo>
                <a:lnTo>
                  <a:pt x="5501729" y="213321"/>
                </a:lnTo>
                <a:lnTo>
                  <a:pt x="5467832" y="242684"/>
                </a:lnTo>
                <a:lnTo>
                  <a:pt x="5435384" y="273608"/>
                </a:lnTo>
                <a:lnTo>
                  <a:pt x="5404459" y="306057"/>
                </a:lnTo>
                <a:lnTo>
                  <a:pt x="5375097" y="339953"/>
                </a:lnTo>
                <a:lnTo>
                  <a:pt x="5347360" y="375246"/>
                </a:lnTo>
                <a:lnTo>
                  <a:pt x="5321312" y="411873"/>
                </a:lnTo>
                <a:lnTo>
                  <a:pt x="5297017" y="449770"/>
                </a:lnTo>
                <a:lnTo>
                  <a:pt x="5274526" y="488899"/>
                </a:lnTo>
                <a:lnTo>
                  <a:pt x="5253901" y="529170"/>
                </a:lnTo>
                <a:lnTo>
                  <a:pt x="5235194" y="570560"/>
                </a:lnTo>
                <a:lnTo>
                  <a:pt x="5218468" y="612990"/>
                </a:lnTo>
                <a:lnTo>
                  <a:pt x="5203774" y="656399"/>
                </a:lnTo>
                <a:lnTo>
                  <a:pt x="5191188" y="700722"/>
                </a:lnTo>
                <a:lnTo>
                  <a:pt x="5180762" y="745921"/>
                </a:lnTo>
                <a:lnTo>
                  <a:pt x="5172545" y="791933"/>
                </a:lnTo>
                <a:lnTo>
                  <a:pt x="5166601" y="838695"/>
                </a:lnTo>
                <a:lnTo>
                  <a:pt x="5162994" y="886142"/>
                </a:lnTo>
                <a:lnTo>
                  <a:pt x="5161788" y="934212"/>
                </a:lnTo>
                <a:lnTo>
                  <a:pt x="5162994" y="982294"/>
                </a:lnTo>
                <a:lnTo>
                  <a:pt x="5166601" y="1029741"/>
                </a:lnTo>
                <a:lnTo>
                  <a:pt x="5172545" y="1076490"/>
                </a:lnTo>
                <a:lnTo>
                  <a:pt x="5180762" y="1122489"/>
                </a:lnTo>
                <a:lnTo>
                  <a:pt x="5191188" y="1167688"/>
                </a:lnTo>
                <a:lnTo>
                  <a:pt x="5203774" y="1212024"/>
                </a:lnTo>
                <a:lnTo>
                  <a:pt x="5218468" y="1255433"/>
                </a:lnTo>
                <a:lnTo>
                  <a:pt x="5235194" y="1297851"/>
                </a:lnTo>
                <a:lnTo>
                  <a:pt x="5253901" y="1339240"/>
                </a:lnTo>
                <a:lnTo>
                  <a:pt x="5274526" y="1379524"/>
                </a:lnTo>
                <a:lnTo>
                  <a:pt x="5297017" y="1418640"/>
                </a:lnTo>
                <a:lnTo>
                  <a:pt x="5308866" y="1437132"/>
                </a:lnTo>
                <a:lnTo>
                  <a:pt x="0" y="1437132"/>
                </a:lnTo>
                <a:lnTo>
                  <a:pt x="0" y="2031492"/>
                </a:lnTo>
                <a:lnTo>
                  <a:pt x="12188952" y="2031492"/>
                </a:lnTo>
                <a:lnTo>
                  <a:pt x="12188952" y="1437132"/>
                </a:lnTo>
                <a:close/>
              </a:path>
            </a:pathLst>
          </a:custGeom>
          <a:solidFill>
            <a:srgbClr val="22446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5161788" y="4826508"/>
            <a:ext cx="1868805" cy="1868805"/>
          </a:xfrm>
          <a:custGeom>
            <a:avLst/>
            <a:gdLst/>
            <a:ahLst/>
            <a:cxnLst/>
            <a:rect l="l" t="t" r="r" b="b"/>
            <a:pathLst>
              <a:path w="1868804" h="1868804">
                <a:moveTo>
                  <a:pt x="0" y="934212"/>
                </a:moveTo>
                <a:lnTo>
                  <a:pt x="1215" y="886133"/>
                </a:lnTo>
                <a:lnTo>
                  <a:pt x="4822" y="838686"/>
                </a:lnTo>
                <a:lnTo>
                  <a:pt x="10763" y="791929"/>
                </a:lnTo>
                <a:lnTo>
                  <a:pt x="18977" y="745921"/>
                </a:lnTo>
                <a:lnTo>
                  <a:pt x="29408" y="700721"/>
                </a:lnTo>
                <a:lnTo>
                  <a:pt x="41996" y="656387"/>
                </a:lnTo>
                <a:lnTo>
                  <a:pt x="56682" y="612978"/>
                </a:lnTo>
                <a:lnTo>
                  <a:pt x="73407" y="570553"/>
                </a:lnTo>
                <a:lnTo>
                  <a:pt x="92114" y="529170"/>
                </a:lnTo>
                <a:lnTo>
                  <a:pt x="112744" y="488888"/>
                </a:lnTo>
                <a:lnTo>
                  <a:pt x="135237" y="449766"/>
                </a:lnTo>
                <a:lnTo>
                  <a:pt x="159535" y="411863"/>
                </a:lnTo>
                <a:lnTo>
                  <a:pt x="185580" y="375236"/>
                </a:lnTo>
                <a:lnTo>
                  <a:pt x="213312" y="339945"/>
                </a:lnTo>
                <a:lnTo>
                  <a:pt x="242673" y="306049"/>
                </a:lnTo>
                <a:lnTo>
                  <a:pt x="273605" y="273605"/>
                </a:lnTo>
                <a:lnTo>
                  <a:pt x="306049" y="242673"/>
                </a:lnTo>
                <a:lnTo>
                  <a:pt x="339945" y="213312"/>
                </a:lnTo>
                <a:lnTo>
                  <a:pt x="375236" y="185580"/>
                </a:lnTo>
                <a:lnTo>
                  <a:pt x="411863" y="159535"/>
                </a:lnTo>
                <a:lnTo>
                  <a:pt x="449766" y="135237"/>
                </a:lnTo>
                <a:lnTo>
                  <a:pt x="488888" y="112744"/>
                </a:lnTo>
                <a:lnTo>
                  <a:pt x="529170" y="92114"/>
                </a:lnTo>
                <a:lnTo>
                  <a:pt x="570553" y="73407"/>
                </a:lnTo>
                <a:lnTo>
                  <a:pt x="612978" y="56682"/>
                </a:lnTo>
                <a:lnTo>
                  <a:pt x="656387" y="41996"/>
                </a:lnTo>
                <a:lnTo>
                  <a:pt x="700721" y="29408"/>
                </a:lnTo>
                <a:lnTo>
                  <a:pt x="745921" y="18977"/>
                </a:lnTo>
                <a:lnTo>
                  <a:pt x="791929" y="10763"/>
                </a:lnTo>
                <a:lnTo>
                  <a:pt x="838686" y="4822"/>
                </a:lnTo>
                <a:lnTo>
                  <a:pt x="886133" y="1215"/>
                </a:lnTo>
                <a:lnTo>
                  <a:pt x="934212" y="0"/>
                </a:lnTo>
                <a:lnTo>
                  <a:pt x="982290" y="1215"/>
                </a:lnTo>
                <a:lnTo>
                  <a:pt x="1029737" y="4822"/>
                </a:lnTo>
                <a:lnTo>
                  <a:pt x="1076494" y="10763"/>
                </a:lnTo>
                <a:lnTo>
                  <a:pt x="1122502" y="18977"/>
                </a:lnTo>
                <a:lnTo>
                  <a:pt x="1167702" y="29408"/>
                </a:lnTo>
                <a:lnTo>
                  <a:pt x="1212036" y="41996"/>
                </a:lnTo>
                <a:lnTo>
                  <a:pt x="1255445" y="56682"/>
                </a:lnTo>
                <a:lnTo>
                  <a:pt x="1297870" y="73407"/>
                </a:lnTo>
                <a:lnTo>
                  <a:pt x="1339253" y="92114"/>
                </a:lnTo>
                <a:lnTo>
                  <a:pt x="1379535" y="112744"/>
                </a:lnTo>
                <a:lnTo>
                  <a:pt x="1418657" y="135237"/>
                </a:lnTo>
                <a:lnTo>
                  <a:pt x="1456560" y="159535"/>
                </a:lnTo>
                <a:lnTo>
                  <a:pt x="1493187" y="185580"/>
                </a:lnTo>
                <a:lnTo>
                  <a:pt x="1528478" y="213312"/>
                </a:lnTo>
                <a:lnTo>
                  <a:pt x="1562374" y="242673"/>
                </a:lnTo>
                <a:lnTo>
                  <a:pt x="1594818" y="273605"/>
                </a:lnTo>
                <a:lnTo>
                  <a:pt x="1625750" y="306049"/>
                </a:lnTo>
                <a:lnTo>
                  <a:pt x="1655111" y="339945"/>
                </a:lnTo>
                <a:lnTo>
                  <a:pt x="1682843" y="375236"/>
                </a:lnTo>
                <a:lnTo>
                  <a:pt x="1708888" y="411863"/>
                </a:lnTo>
                <a:lnTo>
                  <a:pt x="1733186" y="449766"/>
                </a:lnTo>
                <a:lnTo>
                  <a:pt x="1755679" y="488888"/>
                </a:lnTo>
                <a:lnTo>
                  <a:pt x="1776309" y="529170"/>
                </a:lnTo>
                <a:lnTo>
                  <a:pt x="1795016" y="570553"/>
                </a:lnTo>
                <a:lnTo>
                  <a:pt x="1811741" y="612978"/>
                </a:lnTo>
                <a:lnTo>
                  <a:pt x="1826427" y="656387"/>
                </a:lnTo>
                <a:lnTo>
                  <a:pt x="1839015" y="700721"/>
                </a:lnTo>
                <a:lnTo>
                  <a:pt x="1849446" y="745921"/>
                </a:lnTo>
                <a:lnTo>
                  <a:pt x="1857660" y="791929"/>
                </a:lnTo>
                <a:lnTo>
                  <a:pt x="1863601" y="838686"/>
                </a:lnTo>
                <a:lnTo>
                  <a:pt x="1867208" y="886133"/>
                </a:lnTo>
                <a:lnTo>
                  <a:pt x="1868423" y="934212"/>
                </a:lnTo>
                <a:lnTo>
                  <a:pt x="1867208" y="982286"/>
                </a:lnTo>
                <a:lnTo>
                  <a:pt x="1863601" y="1029729"/>
                </a:lnTo>
                <a:lnTo>
                  <a:pt x="1857660" y="1076483"/>
                </a:lnTo>
                <a:lnTo>
                  <a:pt x="1849446" y="1122488"/>
                </a:lnTo>
                <a:lnTo>
                  <a:pt x="1839015" y="1167685"/>
                </a:lnTo>
                <a:lnTo>
                  <a:pt x="1826427" y="1212017"/>
                </a:lnTo>
                <a:lnTo>
                  <a:pt x="1811741" y="1255425"/>
                </a:lnTo>
                <a:lnTo>
                  <a:pt x="1795016" y="1297849"/>
                </a:lnTo>
                <a:lnTo>
                  <a:pt x="1776309" y="1339231"/>
                </a:lnTo>
                <a:lnTo>
                  <a:pt x="1755679" y="1379512"/>
                </a:lnTo>
                <a:lnTo>
                  <a:pt x="1733186" y="1418634"/>
                </a:lnTo>
                <a:lnTo>
                  <a:pt x="1708888" y="1456538"/>
                </a:lnTo>
                <a:lnTo>
                  <a:pt x="1682843" y="1493165"/>
                </a:lnTo>
                <a:lnTo>
                  <a:pt x="1655111" y="1528457"/>
                </a:lnTo>
                <a:lnTo>
                  <a:pt x="1625750" y="1562354"/>
                </a:lnTo>
                <a:lnTo>
                  <a:pt x="1594818" y="1594799"/>
                </a:lnTo>
                <a:lnTo>
                  <a:pt x="1562374" y="1625732"/>
                </a:lnTo>
                <a:lnTo>
                  <a:pt x="1528478" y="1655095"/>
                </a:lnTo>
                <a:lnTo>
                  <a:pt x="1493187" y="1682828"/>
                </a:lnTo>
                <a:lnTo>
                  <a:pt x="1456560" y="1708875"/>
                </a:lnTo>
                <a:lnTo>
                  <a:pt x="1418657" y="1733174"/>
                </a:lnTo>
                <a:lnTo>
                  <a:pt x="1379535" y="1755669"/>
                </a:lnTo>
                <a:lnTo>
                  <a:pt x="1339253" y="1776300"/>
                </a:lnTo>
                <a:lnTo>
                  <a:pt x="1297870" y="1795008"/>
                </a:lnTo>
                <a:lnTo>
                  <a:pt x="1255445" y="1811736"/>
                </a:lnTo>
                <a:lnTo>
                  <a:pt x="1212036" y="1826423"/>
                </a:lnTo>
                <a:lnTo>
                  <a:pt x="1167702" y="1839012"/>
                </a:lnTo>
                <a:lnTo>
                  <a:pt x="1122502" y="1849444"/>
                </a:lnTo>
                <a:lnTo>
                  <a:pt x="1076494" y="1857659"/>
                </a:lnTo>
                <a:lnTo>
                  <a:pt x="1029737" y="1863600"/>
                </a:lnTo>
                <a:lnTo>
                  <a:pt x="982290" y="1867208"/>
                </a:lnTo>
                <a:lnTo>
                  <a:pt x="934212" y="1868424"/>
                </a:lnTo>
                <a:lnTo>
                  <a:pt x="886133" y="1867208"/>
                </a:lnTo>
                <a:lnTo>
                  <a:pt x="838686" y="1863600"/>
                </a:lnTo>
                <a:lnTo>
                  <a:pt x="791929" y="1857659"/>
                </a:lnTo>
                <a:lnTo>
                  <a:pt x="745921" y="1849444"/>
                </a:lnTo>
                <a:lnTo>
                  <a:pt x="700721" y="1839012"/>
                </a:lnTo>
                <a:lnTo>
                  <a:pt x="656387" y="1826423"/>
                </a:lnTo>
                <a:lnTo>
                  <a:pt x="612978" y="1811736"/>
                </a:lnTo>
                <a:lnTo>
                  <a:pt x="570553" y="1795008"/>
                </a:lnTo>
                <a:lnTo>
                  <a:pt x="529170" y="1776300"/>
                </a:lnTo>
                <a:lnTo>
                  <a:pt x="488888" y="1755669"/>
                </a:lnTo>
                <a:lnTo>
                  <a:pt x="449766" y="1733174"/>
                </a:lnTo>
                <a:lnTo>
                  <a:pt x="411863" y="1708875"/>
                </a:lnTo>
                <a:lnTo>
                  <a:pt x="375236" y="1682828"/>
                </a:lnTo>
                <a:lnTo>
                  <a:pt x="339945" y="1655095"/>
                </a:lnTo>
                <a:lnTo>
                  <a:pt x="306049" y="1625732"/>
                </a:lnTo>
                <a:lnTo>
                  <a:pt x="273605" y="1594799"/>
                </a:lnTo>
                <a:lnTo>
                  <a:pt x="242673" y="1562354"/>
                </a:lnTo>
                <a:lnTo>
                  <a:pt x="213312" y="1528457"/>
                </a:lnTo>
                <a:lnTo>
                  <a:pt x="185580" y="1493165"/>
                </a:lnTo>
                <a:lnTo>
                  <a:pt x="159535" y="1456538"/>
                </a:lnTo>
                <a:lnTo>
                  <a:pt x="135237" y="1418634"/>
                </a:lnTo>
                <a:lnTo>
                  <a:pt x="112744" y="1379512"/>
                </a:lnTo>
                <a:lnTo>
                  <a:pt x="92114" y="1339231"/>
                </a:lnTo>
                <a:lnTo>
                  <a:pt x="73407" y="1297849"/>
                </a:lnTo>
                <a:lnTo>
                  <a:pt x="56682" y="1255425"/>
                </a:lnTo>
                <a:lnTo>
                  <a:pt x="41996" y="1212017"/>
                </a:lnTo>
                <a:lnTo>
                  <a:pt x="29408" y="1167685"/>
                </a:lnTo>
                <a:lnTo>
                  <a:pt x="18977" y="1122488"/>
                </a:lnTo>
                <a:lnTo>
                  <a:pt x="10763" y="1076483"/>
                </a:lnTo>
                <a:lnTo>
                  <a:pt x="4822" y="1029729"/>
                </a:lnTo>
                <a:lnTo>
                  <a:pt x="1215" y="982286"/>
                </a:lnTo>
                <a:lnTo>
                  <a:pt x="0" y="934212"/>
                </a:lnTo>
                <a:close/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4415" y="5205984"/>
            <a:ext cx="960119" cy="1185671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0"/>
            <a:ext cx="12189460" cy="1094740"/>
          </a:xfrm>
          <a:custGeom>
            <a:avLst/>
            <a:gdLst/>
            <a:ahLst/>
            <a:cxnLst/>
            <a:rect l="l" t="t" r="r" b="b"/>
            <a:pathLst>
              <a:path w="12189460" h="1094740">
                <a:moveTo>
                  <a:pt x="0" y="1094232"/>
                </a:moveTo>
                <a:lnTo>
                  <a:pt x="12188951" y="1094232"/>
                </a:lnTo>
                <a:lnTo>
                  <a:pt x="12188952" y="0"/>
                </a:lnTo>
                <a:lnTo>
                  <a:pt x="0" y="0"/>
                </a:lnTo>
                <a:lnTo>
                  <a:pt x="0" y="1094232"/>
                </a:lnTo>
                <a:close/>
              </a:path>
            </a:pathLst>
          </a:custGeom>
          <a:solidFill>
            <a:srgbClr val="22446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40111" y="252984"/>
            <a:ext cx="1935479" cy="59435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5699" y="1119810"/>
            <a:ext cx="5474335" cy="4064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801104" y="1274133"/>
            <a:ext cx="4843780" cy="450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9/7/23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11861292" y="6618223"/>
            <a:ext cx="207645" cy="154940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pPr marL="40640">
              <a:lnSpc>
                <a:spcPts val="1065"/>
              </a:lnSpc>
            </a:pPr>
            <a:fld id="{81D60167-4931-47E6-BA6A-407CBD079E47}" type="slidenum">
              <a:rPr/>
              <a:pPr marL="40640">
                <a:lnSpc>
                  <a:spcPts val="1065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148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3" r:id="rId13"/>
    <p:sldLayoutId id="2147483694" r:id="rId14"/>
    <p:sldLayoutId id="2147483695" r:id="rId15"/>
    <p:sldLayoutId id="2147483696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sv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>
          <a:xfrm>
            <a:off x="8708505" y="6130863"/>
            <a:ext cx="2951518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>
          <a:xfrm>
            <a:off x="8708505" y="5756628"/>
            <a:ext cx="2951518" cy="367080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3082" y="5344180"/>
            <a:ext cx="2980696" cy="44479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3082" y="4851838"/>
            <a:ext cx="2980696" cy="454398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213" y="1371600"/>
            <a:ext cx="11331575" cy="686880"/>
          </a:xfrm>
        </p:spPr>
        <p:txBody>
          <a:bodyPr>
            <a:normAutofit/>
          </a:bodyPr>
          <a:lstStyle/>
          <a:p>
            <a:r>
              <a:rPr lang="bg-BG" dirty="0"/>
              <a:t>Използване на агрегатни функции. </a:t>
            </a:r>
            <a:r>
              <a:rPr lang="en-US" dirty="0"/>
              <a:t>GROUP BY </a:t>
            </a:r>
            <a:r>
              <a:rPr lang="bg-BG" dirty="0"/>
              <a:t>и </a:t>
            </a:r>
            <a:r>
              <a:rPr lang="en-US" dirty="0"/>
              <a:t>HAVING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09D526E5-16F9-CDC3-F025-1D308EB5C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82" y="457200"/>
            <a:ext cx="11083636" cy="848127"/>
          </a:xfrm>
        </p:spPr>
        <p:txBody>
          <a:bodyPr>
            <a:normAutofit/>
          </a:bodyPr>
          <a:lstStyle/>
          <a:p>
            <a:r>
              <a:rPr lang="ru-RU" sz="4400" dirty="0"/>
              <a:t>Групови и агрегатни функции</a:t>
            </a:r>
            <a:endParaRPr lang="bg-BG" sz="4400" dirty="0"/>
          </a:p>
        </p:txBody>
      </p:sp>
      <p:pic>
        <p:nvPicPr>
          <p:cNvPr id="77826" name="Picture 2" descr="Grouping - Free business and finance icon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2057400"/>
            <a:ext cx="3048000" cy="30480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8880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23826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ct val="45000"/>
              </a:spcBef>
            </a:pPr>
            <a:r>
              <a:rPr lang="ru-RU" dirty="0"/>
              <a:t>Намерете </a:t>
            </a:r>
            <a:r>
              <a:rPr lang="ru-RU" b="1" dirty="0"/>
              <a:t>най-рано наетия </a:t>
            </a:r>
            <a:r>
              <a:rPr lang="ru-RU" dirty="0"/>
              <a:t>служител за всеки отдел</a:t>
            </a:r>
            <a:endParaRPr lang="en-US" dirty="0"/>
          </a:p>
        </p:txBody>
      </p:sp>
      <p:sp>
        <p:nvSpPr>
          <p:cNvPr id="588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Групови функции във вложени заявки</a:t>
            </a:r>
            <a:endParaRPr lang="bg-BG" dirty="0"/>
          </a:p>
        </p:txBody>
      </p:sp>
      <p:sp>
        <p:nvSpPr>
          <p:cNvPr id="588804" name="Rectangle 4"/>
          <p:cNvSpPr>
            <a:spLocks noChangeArrowheads="1"/>
          </p:cNvSpPr>
          <p:nvPr/>
        </p:nvSpPr>
        <p:spPr bwMode="auto">
          <a:xfrm>
            <a:off x="608170" y="1877704"/>
            <a:ext cx="10886621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e.FirstName, e.LastName, e.HireDate, d.Name as Dept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 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JOIN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Departments 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e.DepartmentID = d.DepartmentID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e.HireDate =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MIN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HireDate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DepartmentID = d.DepartmentID)</a:t>
            </a:r>
          </a:p>
        </p:txBody>
      </p:sp>
      <p:graphicFrame>
        <p:nvGraphicFramePr>
          <p:cNvPr id="58880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237647"/>
              </p:ext>
            </p:extLst>
          </p:nvPr>
        </p:nvGraphicFramePr>
        <p:xfrm>
          <a:off x="2069999" y="4724400"/>
          <a:ext cx="8003085" cy="1668780"/>
        </p:xfrm>
        <a:graphic>
          <a:graphicData uri="http://schemas.openxmlformats.org/drawingml/2006/table">
            <a:tbl>
              <a:tblPr/>
              <a:tblGrid>
                <a:gridCol w="1753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30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0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8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FirstName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HireDate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Dept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Guy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Gilbert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1998-07-31 00:00:00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Production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Kevin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Brown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1999-02-26 00:00:00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Marketing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200" b="0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26265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Групиране и филтриране на данните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GROUP BY </a:t>
            </a:r>
            <a:r>
              <a:rPr lang="bg-BG" dirty="0"/>
              <a:t>и </a:t>
            </a:r>
            <a:r>
              <a:rPr lang="en-US" dirty="0"/>
              <a:t>HAVING</a:t>
            </a:r>
          </a:p>
        </p:txBody>
      </p:sp>
      <p:pic>
        <p:nvPicPr>
          <p:cNvPr id="26626" name="Picture 2" descr="SQL GROUP BY: Fungsi, Contoh, dan Cara Menggunakan 2023 | RevoU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5338" y="1600200"/>
            <a:ext cx="2981325" cy="198920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 descr="http://www.iconarchive.com/icons/dryicons/aesthetica-2/128/database-process-icon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917" y="3149600"/>
            <a:ext cx="838418" cy="838200"/>
          </a:xfrm>
          <a:prstGeom prst="rect">
            <a:avLst/>
          </a:prstGeom>
          <a:noFill/>
        </p:spPr>
      </p:pic>
      <p:sp>
        <p:nvSpPr>
          <p:cNvPr id="15" name="Freeform 5"/>
          <p:cNvSpPr>
            <a:spLocks/>
          </p:cNvSpPr>
          <p:nvPr/>
        </p:nvSpPr>
        <p:spPr bwMode="auto">
          <a:xfrm>
            <a:off x="5154160" y="1691166"/>
            <a:ext cx="1707144" cy="4584406"/>
          </a:xfrm>
          <a:custGeom>
            <a:avLst/>
            <a:gdLst>
              <a:gd name="connsiteX0" fmla="*/ 0 w 9993"/>
              <a:gd name="connsiteY0" fmla="*/ 9996 h 9996"/>
              <a:gd name="connsiteX1" fmla="*/ 0 w 9993"/>
              <a:gd name="connsiteY1" fmla="*/ 0 h 9996"/>
              <a:gd name="connsiteX2" fmla="*/ 9746 w 9993"/>
              <a:gd name="connsiteY2" fmla="*/ 2890 h 9996"/>
              <a:gd name="connsiteX3" fmla="*/ 9993 w 9993"/>
              <a:gd name="connsiteY3" fmla="*/ 6693 h 9996"/>
              <a:gd name="connsiteX4" fmla="*/ 0 w 9993"/>
              <a:gd name="connsiteY4" fmla="*/ 9996 h 9996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9749 w 10000"/>
              <a:gd name="connsiteY2" fmla="*/ 2979 h 10000"/>
              <a:gd name="connsiteX3" fmla="*/ 10000 w 10000"/>
              <a:gd name="connsiteY3" fmla="*/ 6696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9915 w 10000"/>
              <a:gd name="connsiteY2" fmla="*/ 2927 h 10000"/>
              <a:gd name="connsiteX3" fmla="*/ 10000 w 10000"/>
              <a:gd name="connsiteY3" fmla="*/ 6696 h 10000"/>
              <a:gd name="connsiteX4" fmla="*/ 0 w 10000"/>
              <a:gd name="connsiteY4" fmla="*/ 10000 h 10000"/>
              <a:gd name="connsiteX0" fmla="*/ 0 w 9997"/>
              <a:gd name="connsiteY0" fmla="*/ 10000 h 10000"/>
              <a:gd name="connsiteX1" fmla="*/ 0 w 9997"/>
              <a:gd name="connsiteY1" fmla="*/ 0 h 10000"/>
              <a:gd name="connsiteX2" fmla="*/ 9915 w 9997"/>
              <a:gd name="connsiteY2" fmla="*/ 2927 h 10000"/>
              <a:gd name="connsiteX3" fmla="*/ 9917 w 9997"/>
              <a:gd name="connsiteY3" fmla="*/ 7824 h 10000"/>
              <a:gd name="connsiteX4" fmla="*/ 0 w 9997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9918 w 10000"/>
              <a:gd name="connsiteY2" fmla="*/ 2927 h 10000"/>
              <a:gd name="connsiteX3" fmla="*/ 9837 w 10000"/>
              <a:gd name="connsiteY3" fmla="*/ 7824 h 10000"/>
              <a:gd name="connsiteX4" fmla="*/ 0 w 10000"/>
              <a:gd name="connsiteY4" fmla="*/ 10000 h 10000"/>
              <a:gd name="connsiteX0" fmla="*/ 0 w 9918"/>
              <a:gd name="connsiteY0" fmla="*/ 10000 h 10000"/>
              <a:gd name="connsiteX1" fmla="*/ 0 w 9918"/>
              <a:gd name="connsiteY1" fmla="*/ 0 h 10000"/>
              <a:gd name="connsiteX2" fmla="*/ 9918 w 9918"/>
              <a:gd name="connsiteY2" fmla="*/ 2927 h 10000"/>
              <a:gd name="connsiteX3" fmla="*/ 0 w 9918"/>
              <a:gd name="connsiteY3" fmla="*/ 10000 h 10000"/>
              <a:gd name="connsiteX0" fmla="*/ 0 w 10936"/>
              <a:gd name="connsiteY0" fmla="*/ 10000 h 10000"/>
              <a:gd name="connsiteX1" fmla="*/ 0 w 10936"/>
              <a:gd name="connsiteY1" fmla="*/ 0 h 10000"/>
              <a:gd name="connsiteX2" fmla="*/ 10000 w 10936"/>
              <a:gd name="connsiteY2" fmla="*/ 2927 h 10000"/>
              <a:gd name="connsiteX3" fmla="*/ 5615 w 10936"/>
              <a:gd name="connsiteY3" fmla="*/ 6641 h 10000"/>
              <a:gd name="connsiteX4" fmla="*/ 0 w 10936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2927 h 10000"/>
              <a:gd name="connsiteX3" fmla="*/ 5615 w 10000"/>
              <a:gd name="connsiteY3" fmla="*/ 6641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2927 h 10000"/>
              <a:gd name="connsiteX3" fmla="*/ 5615 w 10000"/>
              <a:gd name="connsiteY3" fmla="*/ 6641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2927 h 10000"/>
              <a:gd name="connsiteX3" fmla="*/ 9833 w 10000"/>
              <a:gd name="connsiteY3" fmla="*/ 7779 h 10000"/>
              <a:gd name="connsiteX4" fmla="*/ 0 w 10000"/>
              <a:gd name="connsiteY4" fmla="*/ 10000 h 10000"/>
              <a:gd name="connsiteX0" fmla="*/ 0 w 9889"/>
              <a:gd name="connsiteY0" fmla="*/ 10000 h 10000"/>
              <a:gd name="connsiteX1" fmla="*/ 0 w 9889"/>
              <a:gd name="connsiteY1" fmla="*/ 0 h 10000"/>
              <a:gd name="connsiteX2" fmla="*/ 9833 w 9889"/>
              <a:gd name="connsiteY2" fmla="*/ 2814 h 10000"/>
              <a:gd name="connsiteX3" fmla="*/ 9833 w 9889"/>
              <a:gd name="connsiteY3" fmla="*/ 7779 h 10000"/>
              <a:gd name="connsiteX4" fmla="*/ 0 w 9889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9943 w 10000"/>
              <a:gd name="connsiteY2" fmla="*/ 2814 h 10000"/>
              <a:gd name="connsiteX3" fmla="*/ 9943 w 10000"/>
              <a:gd name="connsiteY3" fmla="*/ 7779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9943 w 10000"/>
              <a:gd name="connsiteY2" fmla="*/ 2979 h 10000"/>
              <a:gd name="connsiteX3" fmla="*/ 9943 w 10000"/>
              <a:gd name="connsiteY3" fmla="*/ 7779 h 10000"/>
              <a:gd name="connsiteX4" fmla="*/ 0 w 10000"/>
              <a:gd name="connsiteY4" fmla="*/ 10000 h 10000"/>
              <a:gd name="connsiteX0" fmla="*/ 0 w 10084"/>
              <a:gd name="connsiteY0" fmla="*/ 10000 h 10000"/>
              <a:gd name="connsiteX1" fmla="*/ 0 w 10084"/>
              <a:gd name="connsiteY1" fmla="*/ 0 h 10000"/>
              <a:gd name="connsiteX2" fmla="*/ 10084 w 10084"/>
              <a:gd name="connsiteY2" fmla="*/ 2917 h 10000"/>
              <a:gd name="connsiteX3" fmla="*/ 9943 w 10084"/>
              <a:gd name="connsiteY3" fmla="*/ 7779 h 10000"/>
              <a:gd name="connsiteX4" fmla="*/ 0 w 10084"/>
              <a:gd name="connsiteY4" fmla="*/ 10000 h 10000"/>
              <a:gd name="connsiteX0" fmla="*/ 0 w 10085"/>
              <a:gd name="connsiteY0" fmla="*/ 10000 h 10000"/>
              <a:gd name="connsiteX1" fmla="*/ 0 w 10085"/>
              <a:gd name="connsiteY1" fmla="*/ 0 h 10000"/>
              <a:gd name="connsiteX2" fmla="*/ 10084 w 10085"/>
              <a:gd name="connsiteY2" fmla="*/ 2917 h 10000"/>
              <a:gd name="connsiteX3" fmla="*/ 10028 w 10085"/>
              <a:gd name="connsiteY3" fmla="*/ 7831 h 10000"/>
              <a:gd name="connsiteX4" fmla="*/ 0 w 10085"/>
              <a:gd name="connsiteY4" fmla="*/ 10000 h 10000"/>
              <a:gd name="connsiteX0" fmla="*/ 0 w 10085"/>
              <a:gd name="connsiteY0" fmla="*/ 10000 h 10000"/>
              <a:gd name="connsiteX1" fmla="*/ 0 w 10085"/>
              <a:gd name="connsiteY1" fmla="*/ 0 h 10000"/>
              <a:gd name="connsiteX2" fmla="*/ 10084 w 10085"/>
              <a:gd name="connsiteY2" fmla="*/ 2917 h 10000"/>
              <a:gd name="connsiteX3" fmla="*/ 10028 w 10085"/>
              <a:gd name="connsiteY3" fmla="*/ 7873 h 10000"/>
              <a:gd name="connsiteX4" fmla="*/ 0 w 10085"/>
              <a:gd name="connsiteY4" fmla="*/ 10000 h 10000"/>
              <a:gd name="connsiteX0" fmla="*/ 0 w 10084"/>
              <a:gd name="connsiteY0" fmla="*/ 10000 h 10000"/>
              <a:gd name="connsiteX1" fmla="*/ 0 w 10084"/>
              <a:gd name="connsiteY1" fmla="*/ 0 h 10000"/>
              <a:gd name="connsiteX2" fmla="*/ 10084 w 10084"/>
              <a:gd name="connsiteY2" fmla="*/ 3274 h 10000"/>
              <a:gd name="connsiteX3" fmla="*/ 10028 w 10084"/>
              <a:gd name="connsiteY3" fmla="*/ 7873 h 10000"/>
              <a:gd name="connsiteX4" fmla="*/ 0 w 10084"/>
              <a:gd name="connsiteY4" fmla="*/ 10000 h 10000"/>
              <a:gd name="connsiteX0" fmla="*/ 0 w 10084"/>
              <a:gd name="connsiteY0" fmla="*/ 10000 h 10000"/>
              <a:gd name="connsiteX1" fmla="*/ 0 w 10084"/>
              <a:gd name="connsiteY1" fmla="*/ 0 h 10000"/>
              <a:gd name="connsiteX2" fmla="*/ 10084 w 10084"/>
              <a:gd name="connsiteY2" fmla="*/ 3125 h 10000"/>
              <a:gd name="connsiteX3" fmla="*/ 10028 w 10084"/>
              <a:gd name="connsiteY3" fmla="*/ 7873 h 10000"/>
              <a:gd name="connsiteX4" fmla="*/ 0 w 10084"/>
              <a:gd name="connsiteY4" fmla="*/ 10000 h 10000"/>
              <a:gd name="connsiteX0" fmla="*/ 0 w 10042"/>
              <a:gd name="connsiteY0" fmla="*/ 10000 h 10000"/>
              <a:gd name="connsiteX1" fmla="*/ 0 w 10042"/>
              <a:gd name="connsiteY1" fmla="*/ 0 h 10000"/>
              <a:gd name="connsiteX2" fmla="*/ 10003 w 10042"/>
              <a:gd name="connsiteY2" fmla="*/ 3125 h 10000"/>
              <a:gd name="connsiteX3" fmla="*/ 10028 w 10042"/>
              <a:gd name="connsiteY3" fmla="*/ 7873 h 10000"/>
              <a:gd name="connsiteX4" fmla="*/ 0 w 10042"/>
              <a:gd name="connsiteY4" fmla="*/ 10000 h 10000"/>
              <a:gd name="connsiteX0" fmla="*/ 0 w 10084"/>
              <a:gd name="connsiteY0" fmla="*/ 10000 h 10000"/>
              <a:gd name="connsiteX1" fmla="*/ 0 w 10084"/>
              <a:gd name="connsiteY1" fmla="*/ 0 h 10000"/>
              <a:gd name="connsiteX2" fmla="*/ 10084 w 10084"/>
              <a:gd name="connsiteY2" fmla="*/ 3185 h 10000"/>
              <a:gd name="connsiteX3" fmla="*/ 10028 w 10084"/>
              <a:gd name="connsiteY3" fmla="*/ 7873 h 10000"/>
              <a:gd name="connsiteX4" fmla="*/ 0 w 10084"/>
              <a:gd name="connsiteY4" fmla="*/ 10000 h 10000"/>
              <a:gd name="connsiteX0" fmla="*/ 0 w 10123"/>
              <a:gd name="connsiteY0" fmla="*/ 10000 h 10000"/>
              <a:gd name="connsiteX1" fmla="*/ 0 w 10123"/>
              <a:gd name="connsiteY1" fmla="*/ 0 h 10000"/>
              <a:gd name="connsiteX2" fmla="*/ 10084 w 10123"/>
              <a:gd name="connsiteY2" fmla="*/ 3185 h 10000"/>
              <a:gd name="connsiteX3" fmla="*/ 10109 w 10123"/>
              <a:gd name="connsiteY3" fmla="*/ 7843 h 10000"/>
              <a:gd name="connsiteX4" fmla="*/ 0 w 10123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23" h="10000">
                <a:moveTo>
                  <a:pt x="0" y="10000"/>
                </a:moveTo>
                <a:lnTo>
                  <a:pt x="0" y="0"/>
                </a:lnTo>
                <a:cubicBezTo>
                  <a:pt x="3361" y="972"/>
                  <a:pt x="6723" y="2213"/>
                  <a:pt x="10084" y="3185"/>
                </a:cubicBezTo>
                <a:cubicBezTo>
                  <a:pt x="10028" y="4802"/>
                  <a:pt x="10166" y="6226"/>
                  <a:pt x="10109" y="7843"/>
                </a:cubicBezTo>
                <a:lnTo>
                  <a:pt x="0" y="10000"/>
                </a:lnTo>
              </a:path>
            </a:pathLst>
          </a:custGeom>
          <a:solidFill>
            <a:schemeClr val="accent5">
              <a:lumMod val="60000"/>
              <a:lumOff val="40000"/>
              <a:alpha val="25000"/>
            </a:schemeClr>
          </a:solidFill>
          <a:ln w="22225" cap="rnd" cmpd="sng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bg-BG"/>
          </a:p>
        </p:txBody>
      </p:sp>
      <p:sp>
        <p:nvSpPr>
          <p:cNvPr id="591922" name="Text Box 50"/>
          <p:cNvSpPr txBox="1">
            <a:spLocks noChangeArrowheads="1"/>
          </p:cNvSpPr>
          <p:nvPr/>
        </p:nvSpPr>
        <p:spPr bwMode="auto">
          <a:xfrm>
            <a:off x="5466499" y="2488081"/>
            <a:ext cx="76996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224464"/>
                </a:solidFill>
              </a:rPr>
              <a:t>72000</a:t>
            </a:r>
            <a:endParaRPr lang="bg-BG" sz="1800" b="1" dirty="0">
              <a:solidFill>
                <a:srgbClr val="224464"/>
              </a:solidFill>
            </a:endParaRPr>
          </a:p>
        </p:txBody>
      </p:sp>
      <p:sp>
        <p:nvSpPr>
          <p:cNvPr id="591924" name="Text Box 52"/>
          <p:cNvSpPr txBox="1">
            <a:spLocks noChangeArrowheads="1"/>
          </p:cNvSpPr>
          <p:nvPr/>
        </p:nvSpPr>
        <p:spPr bwMode="auto">
          <a:xfrm>
            <a:off x="5459039" y="4189104"/>
            <a:ext cx="90946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224464"/>
                </a:solidFill>
              </a:rPr>
              <a:t>108600</a:t>
            </a:r>
            <a:endParaRPr lang="bg-BG" sz="1800" b="1" dirty="0">
              <a:solidFill>
                <a:srgbClr val="224464"/>
              </a:solidFill>
            </a:endParaRPr>
          </a:p>
        </p:txBody>
      </p:sp>
      <p:sp>
        <p:nvSpPr>
          <p:cNvPr id="591926" name="Text Box 54"/>
          <p:cNvSpPr txBox="1">
            <a:spLocks noChangeArrowheads="1"/>
          </p:cNvSpPr>
          <p:nvPr/>
        </p:nvSpPr>
        <p:spPr bwMode="auto">
          <a:xfrm>
            <a:off x="5444748" y="5327700"/>
            <a:ext cx="903046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224464"/>
                </a:solidFill>
              </a:rPr>
              <a:t>185600</a:t>
            </a:r>
            <a:endParaRPr lang="bg-BG" sz="1800" b="1" dirty="0">
              <a:solidFill>
                <a:srgbClr val="224464"/>
              </a:solidFill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918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Агрегиране на групи от данни</a:t>
            </a:r>
            <a:endParaRPr lang="bg-BG" dirty="0"/>
          </a:p>
        </p:txBody>
      </p:sp>
      <p:graphicFrame>
        <p:nvGraphicFramePr>
          <p:cNvPr id="59187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983544"/>
              </p:ext>
            </p:extLst>
          </p:nvPr>
        </p:nvGraphicFramePr>
        <p:xfrm>
          <a:off x="2109812" y="1295400"/>
          <a:ext cx="3044348" cy="4981956"/>
        </p:xfrm>
        <a:graphic>
          <a:graphicData uri="http://schemas.openxmlformats.org/drawingml/2006/table">
            <a:tbl>
              <a:tblPr/>
              <a:tblGrid>
                <a:gridCol w="1991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27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DepartmentID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Salary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10300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16800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16800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10300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17800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28800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25000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29800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25000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125500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60100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  <a:endParaRPr kumimoji="1" lang="en-US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  <a:endParaRPr kumimoji="1" lang="en-US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591927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588850"/>
              </p:ext>
            </p:extLst>
          </p:nvPr>
        </p:nvGraphicFramePr>
        <p:xfrm>
          <a:off x="6866260" y="3149599"/>
          <a:ext cx="3664143" cy="2133600"/>
        </p:xfrm>
        <a:graphic>
          <a:graphicData uri="http://schemas.openxmlformats.org/drawingml/2006/table">
            <a:tbl>
              <a:tblPr/>
              <a:tblGrid>
                <a:gridCol w="19111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2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DepartmentID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SUM (Salary)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3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72000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3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108600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3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185600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3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AutoShape 88"/>
          <p:cNvSpPr>
            <a:spLocks/>
          </p:cNvSpPr>
          <p:nvPr/>
        </p:nvSpPr>
        <p:spPr bwMode="auto">
          <a:xfrm>
            <a:off x="5172074" y="1733550"/>
            <a:ext cx="238126" cy="1819275"/>
          </a:xfrm>
          <a:prstGeom prst="rightBrace">
            <a:avLst>
              <a:gd name="adj1" fmla="val 4735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17" name="AutoShape 88"/>
          <p:cNvSpPr>
            <a:spLocks/>
          </p:cNvSpPr>
          <p:nvPr/>
        </p:nvSpPr>
        <p:spPr bwMode="auto">
          <a:xfrm>
            <a:off x="5181599" y="3657600"/>
            <a:ext cx="219075" cy="1428750"/>
          </a:xfrm>
          <a:prstGeom prst="rightBrace">
            <a:avLst>
              <a:gd name="adj1" fmla="val 4735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18" name="AutoShape 88"/>
          <p:cNvSpPr>
            <a:spLocks/>
          </p:cNvSpPr>
          <p:nvPr/>
        </p:nvSpPr>
        <p:spPr bwMode="auto">
          <a:xfrm>
            <a:off x="5162550" y="5172075"/>
            <a:ext cx="228600" cy="685800"/>
          </a:xfrm>
          <a:prstGeom prst="rightBrace">
            <a:avLst>
              <a:gd name="adj1" fmla="val 4735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5564564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928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Р</a:t>
            </a:r>
            <a:r>
              <a:rPr lang="ru-RU" dirty="0"/>
              <a:t>азделя редовете на таблицата на </a:t>
            </a:r>
            <a:r>
              <a:rPr lang="ru-RU" b="1" dirty="0">
                <a:solidFill>
                  <a:schemeClr val="bg1"/>
                </a:solidFill>
              </a:rPr>
              <a:t>групи</a:t>
            </a: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rgbClr val="224464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/>
              <a:t>+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GROUP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BY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bg-BG" sz="3600" b="1" noProof="1">
                <a:solidFill>
                  <a:srgbClr val="224464"/>
                </a:solidFill>
                <a:cs typeface="Consolas" pitchFamily="49" charset="0"/>
              </a:rPr>
              <a:t>колони за групиране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dirty="0"/>
              <a:t> </a:t>
            </a:r>
            <a:r>
              <a:rPr lang="bg-BG" dirty="0"/>
              <a:t>е лист от колони</a:t>
            </a:r>
          </a:p>
        </p:txBody>
      </p:sp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</a:t>
            </a:r>
            <a:r>
              <a:rPr lang="bg-BG" dirty="0"/>
              <a:t> (1)</a:t>
            </a:r>
          </a:p>
        </p:txBody>
      </p:sp>
      <p:sp>
        <p:nvSpPr>
          <p:cNvPr id="592900" name="Rectangle 4"/>
          <p:cNvSpPr>
            <a:spLocks noChangeArrowheads="1"/>
          </p:cNvSpPr>
          <p:nvPr/>
        </p:nvSpPr>
        <p:spPr bwMode="auto">
          <a:xfrm>
            <a:off x="1217933" y="2743201"/>
            <a:ext cx="9756137" cy="27861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&lt;</a:t>
            </a:r>
            <a:r>
              <a:rPr lang="bg-BG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колони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&gt;, &lt;</a:t>
            </a:r>
            <a:r>
              <a:rPr lang="bg-BG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групираща функция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bg-BG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колони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)&gt;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 &lt;</a:t>
            </a:r>
            <a:r>
              <a:rPr lang="bg-BG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таблица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&lt;</a:t>
            </a:r>
            <a:r>
              <a:rPr lang="bg-BG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условия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&gt;]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GROUP BY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&lt;</a:t>
            </a:r>
            <a:r>
              <a:rPr lang="bg-BG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колони за групиране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&gt; ]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HAVING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 &lt;</a:t>
            </a:r>
            <a:r>
              <a:rPr lang="bg-BG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условие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&gt;]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ORDER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BY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&lt;</a:t>
            </a:r>
            <a:r>
              <a:rPr lang="bg-BG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колони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&gt;]</a:t>
            </a:r>
          </a:p>
        </p:txBody>
      </p:sp>
    </p:spTree>
    <p:extLst>
      <p:ext uri="{BB962C8B-B14F-4D97-AF65-F5344CB8AC3E}">
        <p14:creationId xmlns:p14="http://schemas.microsoft.com/office/powerpoint/2010/main" val="42947816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90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9392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ct val="45000"/>
              </a:spcBef>
            </a:pPr>
            <a:r>
              <a:rPr lang="bg-BG" dirty="0"/>
              <a:t>Пример за групиране на данни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ru-RU" dirty="0"/>
              <a:t>Колоната след </a:t>
            </a:r>
            <a:r>
              <a:rPr lang="ru-RU" b="1" dirty="0">
                <a:latin typeface="Consolas" pitchFamily="49" charset="0"/>
              </a:rPr>
              <a:t>GROUP</a:t>
            </a: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b="1" dirty="0">
                <a:latin typeface="Consolas" pitchFamily="49" charset="0"/>
              </a:rPr>
              <a:t>BY</a:t>
            </a:r>
            <a:r>
              <a:rPr lang="ru-RU" b="1" dirty="0"/>
              <a:t> </a:t>
            </a:r>
            <a:r>
              <a:rPr lang="ru-RU" dirty="0"/>
              <a:t>не е задължително да бъде в списъка </a:t>
            </a:r>
            <a:r>
              <a:rPr lang="ru-RU" b="1" dirty="0">
                <a:latin typeface="Consolas" pitchFamily="49" charset="0"/>
              </a:rPr>
              <a:t>SELECT</a:t>
            </a:r>
            <a:endParaRPr lang="bg-BG" b="1" dirty="0">
              <a:latin typeface="Consolas" pitchFamily="49" charset="0"/>
            </a:endParaRPr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</a:t>
            </a:r>
            <a:r>
              <a:rPr lang="bg-BG" dirty="0"/>
              <a:t> (2)</a:t>
            </a:r>
          </a:p>
        </p:txBody>
      </p:sp>
      <p:sp>
        <p:nvSpPr>
          <p:cNvPr id="593924" name="Rectangle 4"/>
          <p:cNvSpPr>
            <a:spLocks noChangeArrowheads="1"/>
          </p:cNvSpPr>
          <p:nvPr/>
        </p:nvSpPr>
        <p:spPr bwMode="auto">
          <a:xfrm>
            <a:off x="1370369" y="1859106"/>
            <a:ext cx="9451261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DepartmentID,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SUM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(Salary) as SalariesCost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GROUP BY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DepartmentID</a:t>
            </a:r>
          </a:p>
        </p:txBody>
      </p:sp>
      <p:graphicFrame>
        <p:nvGraphicFramePr>
          <p:cNvPr id="59392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259469"/>
              </p:ext>
            </p:extLst>
          </p:nvPr>
        </p:nvGraphicFramePr>
        <p:xfrm>
          <a:off x="3691899" y="3388614"/>
          <a:ext cx="4843137" cy="2078736"/>
        </p:xfrm>
        <a:graphic>
          <a:graphicData uri="http://schemas.openxmlformats.org/drawingml/2006/table">
            <a:tbl>
              <a:tblPr/>
              <a:tblGrid>
                <a:gridCol w="2402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02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DepartmentID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SalariesCost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72000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108600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185600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97166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6" descr="http://www.iconarchive.com/icons/dryicons/aesthetica-2/128/database-process-icon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7654" y="4076165"/>
            <a:ext cx="483262" cy="483136"/>
          </a:xfrm>
          <a:prstGeom prst="rect">
            <a:avLst/>
          </a:prstGeom>
          <a:noFill/>
        </p:spPr>
      </p:pic>
      <p:sp>
        <p:nvSpPr>
          <p:cNvPr id="1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Групиране по няколко колони – Пример (1)</a:t>
            </a:r>
          </a:p>
        </p:txBody>
      </p:sp>
      <p:sp>
        <p:nvSpPr>
          <p:cNvPr id="594947" name="Freeform 3"/>
          <p:cNvSpPr>
            <a:spLocks/>
          </p:cNvSpPr>
          <p:nvPr/>
        </p:nvSpPr>
        <p:spPr bwMode="auto">
          <a:xfrm>
            <a:off x="5492279" y="1143000"/>
            <a:ext cx="1207442" cy="5160335"/>
          </a:xfrm>
          <a:custGeom>
            <a:avLst/>
            <a:gdLst/>
            <a:ahLst/>
            <a:cxnLst>
              <a:cxn ang="0">
                <a:pos x="0" y="3238"/>
              </a:cxn>
              <a:cxn ang="0">
                <a:pos x="0" y="0"/>
              </a:cxn>
              <a:cxn ang="0">
                <a:pos x="966" y="550"/>
              </a:cxn>
              <a:cxn ang="0">
                <a:pos x="966" y="2827"/>
              </a:cxn>
              <a:cxn ang="0">
                <a:pos x="0" y="3238"/>
              </a:cxn>
            </a:cxnLst>
            <a:rect l="0" t="0" r="r" b="b"/>
            <a:pathLst>
              <a:path w="966" h="3238">
                <a:moveTo>
                  <a:pt x="0" y="3238"/>
                </a:moveTo>
                <a:lnTo>
                  <a:pt x="0" y="0"/>
                </a:lnTo>
                <a:lnTo>
                  <a:pt x="966" y="550"/>
                </a:lnTo>
                <a:lnTo>
                  <a:pt x="966" y="2827"/>
                </a:lnTo>
                <a:lnTo>
                  <a:pt x="0" y="3238"/>
                </a:lnTo>
              </a:path>
            </a:pathLst>
          </a:custGeom>
          <a:solidFill>
            <a:schemeClr val="accent5">
              <a:lumMod val="60000"/>
              <a:lumOff val="40000"/>
              <a:alpha val="25000"/>
            </a:schemeClr>
          </a:solidFill>
          <a:ln w="22225" cap="rnd" cmpd="sng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bg-BG" dirty="0"/>
          </a:p>
        </p:txBody>
      </p:sp>
      <p:sp>
        <p:nvSpPr>
          <p:cNvPr id="594994" name="AutoShape 50"/>
          <p:cNvSpPr>
            <a:spLocks/>
          </p:cNvSpPr>
          <p:nvPr/>
        </p:nvSpPr>
        <p:spPr bwMode="auto">
          <a:xfrm>
            <a:off x="5531662" y="1849441"/>
            <a:ext cx="211193" cy="378010"/>
          </a:xfrm>
          <a:prstGeom prst="rightBrace">
            <a:avLst>
              <a:gd name="adj1" fmla="val 19424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bg-BG" dirty="0"/>
          </a:p>
        </p:txBody>
      </p:sp>
      <p:sp>
        <p:nvSpPr>
          <p:cNvPr id="594995" name="Text Box 51"/>
          <p:cNvSpPr txBox="1">
            <a:spLocks noChangeArrowheads="1"/>
          </p:cNvSpPr>
          <p:nvPr/>
        </p:nvSpPr>
        <p:spPr bwMode="auto">
          <a:xfrm>
            <a:off x="5742856" y="1905000"/>
            <a:ext cx="77317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224464"/>
                </a:solidFill>
              </a:rPr>
              <a:t>39700</a:t>
            </a:r>
            <a:endParaRPr lang="bg-BG" sz="1800" b="1" dirty="0">
              <a:solidFill>
                <a:srgbClr val="224464"/>
              </a:solidFill>
            </a:endParaRPr>
          </a:p>
        </p:txBody>
      </p:sp>
      <p:sp>
        <p:nvSpPr>
          <p:cNvPr id="594996" name="Text Box 52"/>
          <p:cNvSpPr txBox="1">
            <a:spLocks noChangeArrowheads="1"/>
          </p:cNvSpPr>
          <p:nvPr/>
        </p:nvSpPr>
        <p:spPr bwMode="auto">
          <a:xfrm>
            <a:off x="5780264" y="3673969"/>
            <a:ext cx="76515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224464"/>
                </a:solidFill>
              </a:rPr>
              <a:t>77000</a:t>
            </a:r>
            <a:endParaRPr lang="bg-BG" sz="1800" b="1" dirty="0">
              <a:solidFill>
                <a:srgbClr val="224464"/>
              </a:solidFill>
            </a:endParaRPr>
          </a:p>
        </p:txBody>
      </p:sp>
      <p:sp>
        <p:nvSpPr>
          <p:cNvPr id="594997" name="Text Box 53"/>
          <p:cNvSpPr txBox="1">
            <a:spLocks noChangeArrowheads="1"/>
          </p:cNvSpPr>
          <p:nvPr/>
        </p:nvSpPr>
        <p:spPr bwMode="auto">
          <a:xfrm>
            <a:off x="5761210" y="4586985"/>
            <a:ext cx="77798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224464"/>
                </a:solidFill>
              </a:rPr>
              <a:t>52800</a:t>
            </a:r>
            <a:endParaRPr lang="bg-BG" sz="1800" b="1" dirty="0">
              <a:solidFill>
                <a:srgbClr val="224464"/>
              </a:solidFill>
            </a:endParaRPr>
          </a:p>
        </p:txBody>
      </p:sp>
      <p:sp>
        <p:nvSpPr>
          <p:cNvPr id="595032" name="AutoShape 88"/>
          <p:cNvSpPr>
            <a:spLocks/>
          </p:cNvSpPr>
          <p:nvPr/>
        </p:nvSpPr>
        <p:spPr bwMode="auto">
          <a:xfrm>
            <a:off x="5547542" y="2351084"/>
            <a:ext cx="195312" cy="876703"/>
          </a:xfrm>
          <a:prstGeom prst="rightBrace">
            <a:avLst>
              <a:gd name="adj1" fmla="val 4735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bg-BG" dirty="0"/>
          </a:p>
        </p:txBody>
      </p:sp>
      <p:sp>
        <p:nvSpPr>
          <p:cNvPr id="595033" name="AutoShape 89"/>
          <p:cNvSpPr>
            <a:spLocks/>
          </p:cNvSpPr>
          <p:nvPr/>
        </p:nvSpPr>
        <p:spPr bwMode="auto">
          <a:xfrm>
            <a:off x="5547541" y="3352801"/>
            <a:ext cx="203253" cy="969004"/>
          </a:xfrm>
          <a:prstGeom prst="rightBrace">
            <a:avLst>
              <a:gd name="adj1" fmla="val 4735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595034" name="AutoShape 90"/>
          <p:cNvSpPr>
            <a:spLocks/>
          </p:cNvSpPr>
          <p:nvPr/>
        </p:nvSpPr>
        <p:spPr bwMode="auto">
          <a:xfrm flipV="1">
            <a:off x="5531663" y="4374938"/>
            <a:ext cx="154542" cy="896187"/>
          </a:xfrm>
          <a:prstGeom prst="rightBrace">
            <a:avLst>
              <a:gd name="adj1" fmla="val 2356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bg-BG" dirty="0"/>
          </a:p>
        </p:txBody>
      </p:sp>
      <p:sp>
        <p:nvSpPr>
          <p:cNvPr id="595035" name="AutoShape 91"/>
          <p:cNvSpPr>
            <a:spLocks/>
          </p:cNvSpPr>
          <p:nvPr/>
        </p:nvSpPr>
        <p:spPr bwMode="auto">
          <a:xfrm>
            <a:off x="5531662" y="5375275"/>
            <a:ext cx="211193" cy="492125"/>
          </a:xfrm>
          <a:prstGeom prst="rightBrace">
            <a:avLst>
              <a:gd name="adj1" fmla="val 19424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595036" name="Text Box 92"/>
          <p:cNvSpPr txBox="1">
            <a:spLocks noChangeArrowheads="1"/>
          </p:cNvSpPr>
          <p:nvPr/>
        </p:nvSpPr>
        <p:spPr bwMode="auto">
          <a:xfrm>
            <a:off x="5742854" y="2678595"/>
            <a:ext cx="76528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224464"/>
                </a:solidFill>
              </a:rPr>
              <a:t>65000</a:t>
            </a:r>
            <a:endParaRPr lang="bg-BG" sz="1800" b="1" dirty="0">
              <a:solidFill>
                <a:srgbClr val="224464"/>
              </a:solidFill>
            </a:endParaRPr>
          </a:p>
        </p:txBody>
      </p:sp>
      <p:sp>
        <p:nvSpPr>
          <p:cNvPr id="595037" name="Text Box 93"/>
          <p:cNvSpPr txBox="1">
            <a:spLocks noChangeArrowheads="1"/>
          </p:cNvSpPr>
          <p:nvPr/>
        </p:nvSpPr>
        <p:spPr bwMode="auto">
          <a:xfrm>
            <a:off x="5730853" y="5447156"/>
            <a:ext cx="76835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224464"/>
                </a:solidFill>
              </a:rPr>
              <a:t>43300</a:t>
            </a:r>
            <a:endParaRPr lang="bg-BG" sz="1800" b="1" dirty="0">
              <a:solidFill>
                <a:srgbClr val="224464"/>
              </a:solidFill>
            </a:endParaRPr>
          </a:p>
        </p:txBody>
      </p:sp>
      <p:graphicFrame>
        <p:nvGraphicFramePr>
          <p:cNvPr id="59494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675682"/>
              </p:ext>
            </p:extLst>
          </p:nvPr>
        </p:nvGraphicFramePr>
        <p:xfrm>
          <a:off x="635474" y="1227135"/>
          <a:ext cx="4855415" cy="5152404"/>
        </p:xfrm>
        <a:graphic>
          <a:graphicData uri="http://schemas.openxmlformats.org/drawingml/2006/table">
            <a:tbl>
              <a:tblPr/>
              <a:tblGrid>
                <a:gridCol w="1661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4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491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DepartmentID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JobTitle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Salary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Network Manager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39700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Network Administrator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32500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Network Administrator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32500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3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Database Administrator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38500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Database Administrator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38500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3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Accountant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26400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3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Accountant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26400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3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9F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Finance Manager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9F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43300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9FA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3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94998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242572"/>
              </p:ext>
            </p:extLst>
          </p:nvPr>
        </p:nvGraphicFramePr>
        <p:xfrm>
          <a:off x="6695124" y="2097089"/>
          <a:ext cx="4767806" cy="3617911"/>
        </p:xfrm>
        <a:graphic>
          <a:graphicData uri="http://schemas.openxmlformats.org/drawingml/2006/table">
            <a:tbl>
              <a:tblPr/>
              <a:tblGrid>
                <a:gridCol w="159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8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4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57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DepartmentID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JobTitle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Salary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6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Network Manager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39700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6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Network Administrator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65000</a:t>
                      </a:r>
                      <a:endParaRPr kumimoji="1" lang="en-US" sz="1700" b="0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6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Database Administrator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77000</a:t>
                      </a:r>
                      <a:endParaRPr kumimoji="1" lang="en-US" sz="1700" b="0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36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Accountant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52800</a:t>
                      </a:r>
                      <a:endParaRPr kumimoji="1" lang="en-US" sz="1700" b="0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6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9F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Finance Manager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9F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43300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9FA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36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700674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959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35245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ct val="45000"/>
              </a:spcBef>
            </a:pPr>
            <a:r>
              <a:rPr lang="bg-BG" dirty="0"/>
              <a:t>Пример за групиране на данни по няколко колони:</a:t>
            </a:r>
            <a:endParaRPr lang="en-US" dirty="0"/>
          </a:p>
        </p:txBody>
      </p:sp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Групиране по няколко колони </a:t>
            </a:r>
            <a:r>
              <a:rPr lang="en-US" dirty="0"/>
              <a:t>–</a:t>
            </a:r>
            <a:r>
              <a:rPr lang="bg-BG" dirty="0"/>
              <a:t> Пример (2)</a:t>
            </a:r>
          </a:p>
        </p:txBody>
      </p:sp>
      <p:sp>
        <p:nvSpPr>
          <p:cNvPr id="595972" name="Rectangle 4"/>
          <p:cNvSpPr>
            <a:spLocks noChangeArrowheads="1"/>
          </p:cNvSpPr>
          <p:nvPr/>
        </p:nvSpPr>
        <p:spPr bwMode="auto">
          <a:xfrm>
            <a:off x="1294152" y="1854709"/>
            <a:ext cx="9603699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DepartmentID, JobTitle,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SUM(Salary) as Salaries, COUNT(*) as Count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GROUP BY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DepartmentID, JobTitle</a:t>
            </a:r>
          </a:p>
        </p:txBody>
      </p:sp>
      <p:graphicFrame>
        <p:nvGraphicFramePr>
          <p:cNvPr id="59597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766786"/>
              </p:ext>
            </p:extLst>
          </p:nvPr>
        </p:nvGraphicFramePr>
        <p:xfrm>
          <a:off x="1294154" y="3886200"/>
          <a:ext cx="9603698" cy="2488692"/>
        </p:xfrm>
        <a:graphic>
          <a:graphicData uri="http://schemas.openxmlformats.org/drawingml/2006/table">
            <a:tbl>
              <a:tblPr/>
              <a:tblGrid>
                <a:gridCol w="2493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7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6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2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DepartmentID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JobTitle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Salaries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Count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Senior Tool Designer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58600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Tool Designer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50000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Production Supervisor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525000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Production Technician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1926000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157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22464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9699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spcBef>
                <a:spcPct val="20000"/>
              </a:spcBef>
            </a:pPr>
            <a:r>
              <a:rPr lang="bg-BG" dirty="0"/>
              <a:t>Неправилен </a:t>
            </a:r>
            <a:r>
              <a:rPr lang="en-US" b="1" dirty="0">
                <a:latin typeface="Consolas" pitchFamily="49" charset="0"/>
              </a:rPr>
              <a:t>SELECT</a:t>
            </a:r>
            <a:r>
              <a:rPr lang="en-US" dirty="0"/>
              <a:t>:</a:t>
            </a:r>
          </a:p>
          <a:p>
            <a:pPr lvl="1">
              <a:spcBef>
                <a:spcPct val="20000"/>
              </a:spcBef>
            </a:pPr>
            <a:endParaRPr lang="en-US" dirty="0"/>
          </a:p>
          <a:p>
            <a:pPr lvl="1">
              <a:spcBef>
                <a:spcPct val="20000"/>
              </a:spcBef>
            </a:pP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Не могат да се комбинират колони с </a:t>
            </a:r>
            <a:r>
              <a:rPr lang="ru-RU" b="1" dirty="0" err="1">
                <a:solidFill>
                  <a:schemeClr val="bg1"/>
                </a:solidFill>
              </a:rPr>
              <a:t>групови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b="1" dirty="0">
                <a:solidFill>
                  <a:schemeClr val="bg1"/>
                </a:solidFill>
              </a:rPr>
              <a:t>функции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, освен ако колоните не са в клаузата </a:t>
            </a:r>
            <a:r>
              <a:rPr lang="ru-RU" b="1" dirty="0">
                <a:solidFill>
                  <a:schemeClr val="bg1"/>
                </a:solidFill>
                <a:latin typeface="Consolas" pitchFamily="49" charset="0"/>
              </a:rPr>
              <a:t>GROUP</a:t>
            </a:r>
            <a:r>
              <a:rPr lang="ru-RU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b="1" dirty="0">
                <a:solidFill>
                  <a:schemeClr val="bg1"/>
                </a:solidFill>
                <a:latin typeface="Consolas" pitchFamily="49" charset="0"/>
              </a:rPr>
              <a:t>BY</a:t>
            </a:r>
            <a:endParaRPr lang="en-US" b="1" dirty="0">
              <a:solidFill>
                <a:schemeClr val="bg1"/>
              </a:solidFill>
              <a:latin typeface="Consolas" pitchFamily="49" charset="0"/>
            </a:endParaRPr>
          </a:p>
          <a:p>
            <a:pPr>
              <a:spcBef>
                <a:spcPct val="20000"/>
              </a:spcBef>
            </a:pPr>
            <a:r>
              <a:rPr lang="bg-BG" dirty="0"/>
              <a:t>Този </a:t>
            </a:r>
            <a:r>
              <a:rPr lang="en-US" b="1" dirty="0">
                <a:latin typeface="Consolas" pitchFamily="49" charset="0"/>
              </a:rPr>
              <a:t>SELECT</a:t>
            </a:r>
            <a:r>
              <a:rPr lang="en-US" dirty="0"/>
              <a:t> </a:t>
            </a:r>
            <a:r>
              <a:rPr lang="bg-BG" dirty="0"/>
              <a:t>също е неправилен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ru-RU" dirty="0"/>
              <a:t>Не може да се използва </a:t>
            </a:r>
            <a:r>
              <a:rPr lang="ru-RU" b="1" dirty="0">
                <a:solidFill>
                  <a:schemeClr val="bg1"/>
                </a:solidFill>
                <a:latin typeface="Consolas" pitchFamily="49" charset="0"/>
              </a:rPr>
              <a:t>WHERE</a:t>
            </a:r>
            <a:r>
              <a:rPr lang="ru-RU" dirty="0"/>
              <a:t> за </a:t>
            </a:r>
            <a:r>
              <a:rPr lang="ru-RU" dirty="0" err="1"/>
              <a:t>групови</a:t>
            </a:r>
            <a:r>
              <a:rPr lang="ru-RU" dirty="0"/>
              <a:t> функции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Неправилно използване на групови функции</a:t>
            </a:r>
          </a:p>
        </p:txBody>
      </p:sp>
      <p:sp>
        <p:nvSpPr>
          <p:cNvPr id="596996" name="Rectangle 4"/>
          <p:cNvSpPr>
            <a:spLocks noChangeArrowheads="1"/>
          </p:cNvSpPr>
          <p:nvPr/>
        </p:nvSpPr>
        <p:spPr bwMode="auto">
          <a:xfrm>
            <a:off x="913055" y="1860465"/>
            <a:ext cx="8535746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2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DepartmentID, </a:t>
            </a:r>
            <a:r>
              <a:rPr lang="en-US" sz="22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2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(LastName)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2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Employees</a:t>
            </a:r>
          </a:p>
        </p:txBody>
      </p:sp>
      <p:sp>
        <p:nvSpPr>
          <p:cNvPr id="596997" name="Rectangle 5"/>
          <p:cNvSpPr>
            <a:spLocks noChangeArrowheads="1"/>
          </p:cNvSpPr>
          <p:nvPr/>
        </p:nvSpPr>
        <p:spPr bwMode="auto">
          <a:xfrm>
            <a:off x="913055" y="4343400"/>
            <a:ext cx="7849945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2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DepartmentID, AVG(Salary)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2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AVG(Salary) &gt; 30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GROUP BY</a:t>
            </a:r>
            <a:r>
              <a:rPr lang="en-US" sz="22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DepartmentID</a:t>
            </a:r>
          </a:p>
        </p:txBody>
      </p:sp>
      <p:pic>
        <p:nvPicPr>
          <p:cNvPr id="1028" name="Picture 4" descr="http://icons.iconarchive.com/icons/kyo-tux/phuzion/256/Sign-Stop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9579" y="1248000"/>
            <a:ext cx="1343150" cy="134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icons.iconarchive.com/icons/kyo-tux/phuzion/256/Sign-Stop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9579" y="4382779"/>
            <a:ext cx="1343150" cy="134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5132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699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980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ru-RU" sz="3200" dirty="0"/>
              <a:t>Когато използваме </a:t>
            </a:r>
            <a:r>
              <a:rPr lang="ru-RU" sz="3200" b="1" dirty="0">
                <a:solidFill>
                  <a:schemeClr val="bg1"/>
                </a:solidFill>
              </a:rPr>
              <a:t>групиране</a:t>
            </a:r>
            <a:r>
              <a:rPr lang="ru-RU" sz="3200" dirty="0"/>
              <a:t>, можем да избираме </a:t>
            </a:r>
            <a:r>
              <a:rPr lang="ru-RU" sz="3200" b="1" dirty="0">
                <a:solidFill>
                  <a:schemeClr val="bg1"/>
                </a:solidFill>
              </a:rPr>
              <a:t>само</a:t>
            </a:r>
            <a:r>
              <a:rPr lang="ru-RU" sz="3200" dirty="0"/>
              <a:t> колони, изброени в </a:t>
            </a:r>
            <a:r>
              <a:rPr lang="ru-RU" sz="3200" b="1" dirty="0">
                <a:solidFill>
                  <a:schemeClr val="bg1"/>
                </a:solidFill>
                <a:latin typeface="Consolas" pitchFamily="49" charset="0"/>
              </a:rPr>
              <a:t>GROUP</a:t>
            </a:r>
            <a:r>
              <a:rPr lang="ru-RU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3200" b="1" dirty="0">
                <a:solidFill>
                  <a:schemeClr val="bg1"/>
                </a:solidFill>
                <a:latin typeface="Consolas" pitchFamily="49" charset="0"/>
              </a:rPr>
              <a:t>BY</a:t>
            </a:r>
            <a:r>
              <a:rPr lang="ru-RU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3200" dirty="0"/>
              <a:t>и </a:t>
            </a:r>
            <a:r>
              <a:rPr lang="ru-RU" sz="3200" b="1" dirty="0">
                <a:solidFill>
                  <a:schemeClr val="bg1"/>
                </a:solidFill>
              </a:rPr>
              <a:t>функции за групиране </a:t>
            </a:r>
            <a:r>
              <a:rPr lang="ru-RU" sz="3200" dirty="0"/>
              <a:t>над другите колони</a:t>
            </a:r>
            <a:endParaRPr lang="en-US" sz="3200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Колони, които не са посочени в </a:t>
            </a:r>
            <a:r>
              <a:rPr lang="ru-RU" b="1" dirty="0">
                <a:latin typeface="Consolas" pitchFamily="49" charset="0"/>
              </a:rPr>
              <a:t>GROUP</a:t>
            </a: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b="1" dirty="0">
                <a:latin typeface="Consolas" pitchFamily="49" charset="0"/>
              </a:rPr>
              <a:t>BY</a:t>
            </a:r>
            <a:r>
              <a:rPr lang="ru-RU" dirty="0"/>
              <a:t>, не могат да бъдат избрани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ru-RU" dirty="0"/>
              <a:t>Разрешено е да се прилагат </a:t>
            </a:r>
            <a:r>
              <a:rPr lang="ru-RU" b="1" dirty="0" err="1">
                <a:solidFill>
                  <a:schemeClr val="bg1"/>
                </a:solidFill>
              </a:rPr>
              <a:t>групови</a:t>
            </a:r>
            <a:r>
              <a:rPr lang="ru-RU" b="1" dirty="0">
                <a:solidFill>
                  <a:schemeClr val="bg1"/>
                </a:solidFill>
              </a:rPr>
              <a:t> функции </a:t>
            </a:r>
            <a:r>
              <a:rPr lang="ru-RU" dirty="0"/>
              <a:t>върху колоните в клаузата </a:t>
            </a:r>
            <a:r>
              <a:rPr lang="ru-RU" b="1" dirty="0">
                <a:latin typeface="Consolas" pitchFamily="49" charset="0"/>
              </a:rPr>
              <a:t>GROUP</a:t>
            </a: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b="1" dirty="0">
                <a:latin typeface="Consolas" pitchFamily="49" charset="0"/>
              </a:rPr>
              <a:t>BY</a:t>
            </a:r>
            <a:r>
              <a:rPr lang="ru-RU" dirty="0"/>
              <a:t>, но това </a:t>
            </a:r>
            <a:r>
              <a:rPr lang="ru-RU" b="1" dirty="0">
                <a:solidFill>
                  <a:schemeClr val="bg1"/>
                </a:solidFill>
              </a:rPr>
              <a:t>няма смисъл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Ограничения за групиране</a:t>
            </a:r>
          </a:p>
        </p:txBody>
      </p:sp>
      <p:sp>
        <p:nvSpPr>
          <p:cNvPr id="598020" name="Rectangle 4"/>
          <p:cNvSpPr>
            <a:spLocks noChangeArrowheads="1"/>
          </p:cNvSpPr>
          <p:nvPr/>
        </p:nvSpPr>
        <p:spPr bwMode="auto">
          <a:xfrm>
            <a:off x="990858" y="2505075"/>
            <a:ext cx="10211871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DepartmentID, JobTitle,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SUM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(Salary) AS Cost,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MIN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(HireDate) as StartDate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GROUP BY 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DepartmentID, JobTitle</a:t>
            </a:r>
          </a:p>
        </p:txBody>
      </p:sp>
    </p:spTree>
    <p:extLst>
      <p:ext uri="{BB962C8B-B14F-4D97-AF65-F5344CB8AC3E}">
        <p14:creationId xmlns:p14="http://schemas.microsoft.com/office/powerpoint/2010/main" val="31755374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990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HAVING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работи като </a:t>
            </a:r>
            <a:r>
              <a:rPr lang="ru-RU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WHERE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, но се използва за групиращи функции</a:t>
            </a:r>
            <a:endParaRPr lang="en-US" dirty="0"/>
          </a:p>
        </p:txBody>
      </p:sp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Групиране с </a:t>
            </a:r>
            <a:r>
              <a:rPr lang="en-US" dirty="0"/>
              <a:t>HAVING</a:t>
            </a:r>
            <a:r>
              <a:rPr lang="bg-BG" dirty="0"/>
              <a:t> клаузата</a:t>
            </a:r>
          </a:p>
        </p:txBody>
      </p:sp>
      <p:sp>
        <p:nvSpPr>
          <p:cNvPr id="599044" name="Rectangle 4"/>
          <p:cNvSpPr>
            <a:spLocks noChangeArrowheads="1"/>
          </p:cNvSpPr>
          <p:nvPr/>
        </p:nvSpPr>
        <p:spPr bwMode="auto">
          <a:xfrm>
            <a:off x="1064184" y="2407385"/>
            <a:ext cx="10061016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DepartmentID, COUNT(EmployeeID) as EmpCount,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AVG(Salary) as AverageSalary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GROUP BY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DepartmentID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HAVING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COUNT(EmployeeID) BETWEEN 3 AND 5</a:t>
            </a:r>
          </a:p>
        </p:txBody>
      </p:sp>
      <p:graphicFrame>
        <p:nvGraphicFramePr>
          <p:cNvPr id="59904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977264"/>
              </p:ext>
            </p:extLst>
          </p:nvPr>
        </p:nvGraphicFramePr>
        <p:xfrm>
          <a:off x="1064185" y="4924044"/>
          <a:ext cx="10061015" cy="1552956"/>
        </p:xfrm>
        <a:graphic>
          <a:graphicData uri="http://schemas.openxmlformats.org/drawingml/2006/table">
            <a:tbl>
              <a:tblPr/>
              <a:tblGrid>
                <a:gridCol w="3192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63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23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DepartmentID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EmpCount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AverageSalary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27150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14400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64098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4800" y="1219200"/>
            <a:ext cx="10671988" cy="5207396"/>
          </a:xfrm>
        </p:spPr>
        <p:txBody>
          <a:bodyPr>
            <a:noAutofit/>
          </a:bodyPr>
          <a:lstStyle/>
          <a:p>
            <a:r>
              <a:rPr lang="bg-BG" sz="3200" dirty="0"/>
              <a:t>Агрегатни функции</a:t>
            </a:r>
          </a:p>
          <a:p>
            <a:pPr lvl="1">
              <a:buClr>
                <a:srgbClr val="224464"/>
              </a:buClr>
            </a:pP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COUNT</a:t>
            </a:r>
            <a:endParaRPr lang="bg-BG" sz="3000" b="1" dirty="0">
              <a:solidFill>
                <a:schemeClr val="bg1"/>
              </a:solidFill>
              <a:latin typeface="Consolas" pitchFamily="49" charset="0"/>
            </a:endParaRPr>
          </a:p>
          <a:p>
            <a:pPr lvl="1">
              <a:buClr>
                <a:srgbClr val="224464"/>
              </a:buClr>
            </a:pP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MIN</a:t>
            </a:r>
            <a:endParaRPr lang="bg-BG" sz="3000" b="1" dirty="0">
              <a:solidFill>
                <a:schemeClr val="bg1"/>
              </a:solidFill>
              <a:latin typeface="Consolas" pitchFamily="49" charset="0"/>
            </a:endParaRPr>
          </a:p>
          <a:p>
            <a:pPr lvl="1">
              <a:buClr>
                <a:srgbClr val="224464"/>
              </a:buClr>
            </a:pP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MAX</a:t>
            </a:r>
            <a:endParaRPr lang="bg-BG" sz="3000" b="1" dirty="0">
              <a:solidFill>
                <a:schemeClr val="bg1"/>
              </a:solidFill>
              <a:latin typeface="Consolas" pitchFamily="49" charset="0"/>
            </a:endParaRPr>
          </a:p>
          <a:p>
            <a:pPr lvl="1">
              <a:buClr>
                <a:srgbClr val="224464"/>
              </a:buClr>
            </a:pP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AVG</a:t>
            </a:r>
            <a:endParaRPr lang="bg-BG" sz="3000" dirty="0">
              <a:solidFill>
                <a:schemeClr val="bg1"/>
              </a:solidFill>
              <a:latin typeface="Consolas" pitchFamily="49" charset="0"/>
            </a:endParaRPr>
          </a:p>
          <a:p>
            <a:pPr>
              <a:buClr>
                <a:srgbClr val="224464"/>
              </a:buClr>
            </a:pPr>
            <a:r>
              <a:rPr lang="bg-BG" sz="3200" dirty="0"/>
              <a:t>Групови функции</a:t>
            </a:r>
            <a:endParaRPr lang="bg-BG" sz="3200" dirty="0">
              <a:solidFill>
                <a:schemeClr val="bg1"/>
              </a:solidFill>
              <a:latin typeface="Consolas" pitchFamily="49" charset="0"/>
            </a:endParaRPr>
          </a:p>
          <a:p>
            <a:pPr lvl="1">
              <a:buClr>
                <a:srgbClr val="224464"/>
              </a:buClr>
            </a:pP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GROUP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BY</a:t>
            </a:r>
            <a:endParaRPr lang="bg-BG" sz="3000" b="1" dirty="0"/>
          </a:p>
          <a:p>
            <a:pPr lvl="1">
              <a:buClr>
                <a:srgbClr val="224464"/>
              </a:buClr>
            </a:pP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HAVING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0006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066801"/>
            <a:ext cx="1200153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224464"/>
              </a:buClr>
            </a:pPr>
            <a:r>
              <a:rPr lang="ru-RU" sz="3200" b="1" dirty="0">
                <a:solidFill>
                  <a:schemeClr val="bg1"/>
                </a:solidFill>
              </a:rPr>
              <a:t>Групирането</a:t>
            </a:r>
            <a:r>
              <a:rPr lang="ru-RU" sz="3200" dirty="0"/>
              <a:t> може да се приложи върху колони от </a:t>
            </a:r>
            <a:r>
              <a:rPr lang="ru-RU" sz="3200" b="1" dirty="0">
                <a:solidFill>
                  <a:schemeClr val="bg1"/>
                </a:solidFill>
              </a:rPr>
              <a:t>обединени</a:t>
            </a:r>
            <a:r>
              <a:rPr lang="ru-RU" sz="3200" dirty="0"/>
              <a:t> </a:t>
            </a:r>
            <a:r>
              <a:rPr lang="ru-RU" sz="3200" b="1" dirty="0">
                <a:solidFill>
                  <a:schemeClr val="bg1"/>
                </a:solidFill>
              </a:rPr>
              <a:t>таблици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6000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Групиращи функции и свързващи таблици</a:t>
            </a:r>
          </a:p>
        </p:txBody>
      </p:sp>
      <p:sp>
        <p:nvSpPr>
          <p:cNvPr id="600068" name="Rectangle 4"/>
          <p:cNvSpPr>
            <a:spLocks noChangeArrowheads="1"/>
          </p:cNvSpPr>
          <p:nvPr/>
        </p:nvSpPr>
        <p:spPr bwMode="auto">
          <a:xfrm>
            <a:off x="1057551" y="2181225"/>
            <a:ext cx="10068958" cy="27853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5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COUNT(*) AS EmpCount, d.Name AS DeptName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5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 e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JOIN </a:t>
            </a:r>
            <a:r>
              <a:rPr lang="en-US" sz="25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Departments 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 </a:t>
            </a:r>
            <a:r>
              <a:rPr lang="en-US" sz="25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e.DepartmentID = d.DepartmentID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</a:t>
            </a:r>
            <a:r>
              <a:rPr lang="en-US" sz="25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e.HireDate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BETWEEN </a:t>
            </a:r>
            <a:r>
              <a:rPr lang="en-US" sz="25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'1999-2-1'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AND</a:t>
            </a:r>
            <a:r>
              <a:rPr lang="en-US" sz="25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'2002-12-31'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GROUP BY</a:t>
            </a:r>
            <a:r>
              <a:rPr lang="en-US" sz="25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d.Name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HAVING </a:t>
            </a:r>
            <a:r>
              <a:rPr lang="en-US" sz="25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COUNT(*) &gt;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ORDER BY </a:t>
            </a:r>
            <a:r>
              <a:rPr lang="en-US" sz="25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EmpCount DESC</a:t>
            </a:r>
          </a:p>
        </p:txBody>
      </p:sp>
      <p:graphicFrame>
        <p:nvGraphicFramePr>
          <p:cNvPr id="60006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846276"/>
              </p:ext>
            </p:extLst>
          </p:nvPr>
        </p:nvGraphicFramePr>
        <p:xfrm>
          <a:off x="3866879" y="5152644"/>
          <a:ext cx="4466799" cy="1552956"/>
        </p:xfrm>
        <a:graphic>
          <a:graphicData uri="http://schemas.openxmlformats.org/drawingml/2006/table">
            <a:tbl>
              <a:tblPr/>
              <a:tblGrid>
                <a:gridCol w="1720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5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EmpCount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DeptName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95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Production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Finance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0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4668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400" y="1524000"/>
            <a:ext cx="8940259" cy="5029200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000" fontAlgn="base">
              <a:lnSpc>
                <a:spcPct val="114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800" dirty="0"/>
              <a:t>Агрегати функции:</a:t>
            </a:r>
            <a:endParaRPr lang="en-US" sz="2800" dirty="0"/>
          </a:p>
          <a:p>
            <a:pPr marL="969948" lvl="1" indent="-360000" fontAlgn="base">
              <a:lnSpc>
                <a:spcPct val="114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COUNT </a:t>
            </a:r>
            <a:r>
              <a:rPr lang="bg-BG" sz="2600" dirty="0">
                <a:solidFill>
                  <a:schemeClr val="bg2"/>
                </a:solidFill>
              </a:rPr>
              <a:t>== </a:t>
            </a:r>
            <a:r>
              <a:rPr lang="bg-BG" sz="2600" dirty="0"/>
              <a:t> </a:t>
            </a:r>
            <a:r>
              <a:rPr lang="bg-BG" sz="2600" dirty="0">
                <a:solidFill>
                  <a:schemeClr val="bg2"/>
                </a:solidFill>
              </a:rPr>
              <a:t>брой на избраните редове</a:t>
            </a:r>
            <a:endParaRPr lang="en-US" sz="2600" dirty="0">
              <a:solidFill>
                <a:schemeClr val="bg2"/>
              </a:solidFill>
            </a:endParaRPr>
          </a:p>
          <a:p>
            <a:pPr marL="969948" lvl="1" indent="-360000" fontAlgn="base">
              <a:lnSpc>
                <a:spcPct val="114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SUM </a:t>
            </a:r>
            <a:r>
              <a:rPr lang="bg-BG" sz="2600" dirty="0">
                <a:solidFill>
                  <a:schemeClr val="bg2"/>
                </a:solidFill>
              </a:rPr>
              <a:t>== </a:t>
            </a:r>
            <a:r>
              <a:rPr lang="ru-RU" sz="2600" dirty="0">
                <a:solidFill>
                  <a:schemeClr val="bg2"/>
                </a:solidFill>
              </a:rPr>
              <a:t>сбор от стойностите в дадена колона</a:t>
            </a:r>
            <a:endParaRPr lang="en-US" sz="2600" dirty="0">
              <a:solidFill>
                <a:schemeClr val="bg2"/>
              </a:solidFill>
            </a:endParaRPr>
          </a:p>
          <a:p>
            <a:pPr marL="969948" lvl="1" indent="-360000" fontAlgn="base">
              <a:lnSpc>
                <a:spcPct val="114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MIN </a:t>
            </a:r>
            <a:r>
              <a:rPr lang="bg-BG" sz="2600" dirty="0">
                <a:solidFill>
                  <a:schemeClr val="bg2"/>
                </a:solidFill>
              </a:rPr>
              <a:t>== </a:t>
            </a:r>
            <a:r>
              <a:rPr lang="ru-RU" sz="2600" dirty="0">
                <a:solidFill>
                  <a:schemeClr val="bg2"/>
                </a:solidFill>
              </a:rPr>
              <a:t>минималната стойност в дадена колона</a:t>
            </a:r>
            <a:endParaRPr lang="en-US" sz="2600" dirty="0">
              <a:solidFill>
                <a:schemeClr val="bg2"/>
              </a:solidFill>
            </a:endParaRPr>
          </a:p>
          <a:p>
            <a:pPr marL="969948" lvl="1" indent="-360000" fontAlgn="base">
              <a:lnSpc>
                <a:spcPct val="114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MAX </a:t>
            </a:r>
            <a:r>
              <a:rPr lang="bg-BG" sz="2600" dirty="0">
                <a:solidFill>
                  <a:schemeClr val="bg2"/>
                </a:solidFill>
              </a:rPr>
              <a:t>== </a:t>
            </a:r>
            <a:r>
              <a:rPr lang="ru-RU" sz="2600" dirty="0">
                <a:solidFill>
                  <a:schemeClr val="bg2"/>
                </a:solidFill>
              </a:rPr>
              <a:t>максималната стойност в дадена колона</a:t>
            </a:r>
            <a:endParaRPr lang="en-US" sz="26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969948" lvl="1" indent="-360000" fontAlgn="base">
              <a:lnSpc>
                <a:spcPct val="114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AVG </a:t>
            </a:r>
            <a:r>
              <a:rPr lang="bg-BG" sz="2600" dirty="0">
                <a:solidFill>
                  <a:schemeClr val="bg2"/>
                </a:solidFill>
              </a:rPr>
              <a:t> == </a:t>
            </a:r>
            <a:r>
              <a:rPr lang="ru-RU" sz="2600" dirty="0">
                <a:solidFill>
                  <a:schemeClr val="bg2"/>
                </a:solidFill>
              </a:rPr>
              <a:t>средноаритметична стойност в дадена колона</a:t>
            </a:r>
            <a:endParaRPr lang="en-US" sz="2600" dirty="0">
              <a:solidFill>
                <a:schemeClr val="bg2"/>
              </a:solidFill>
            </a:endParaRPr>
          </a:p>
          <a:p>
            <a:pPr marL="360363" indent="-360000" fontAlgn="base">
              <a:lnSpc>
                <a:spcPct val="114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GROUP BY</a:t>
            </a:r>
            <a:r>
              <a:rPr lang="en-US" sz="2800" dirty="0"/>
              <a:t> == </a:t>
            </a:r>
            <a:r>
              <a:rPr lang="bg-BG" sz="2800" dirty="0"/>
              <a:t>Р</a:t>
            </a:r>
            <a:r>
              <a:rPr lang="ru-RU" sz="2800" dirty="0"/>
              <a:t>азделя редовете на таблицата на </a:t>
            </a:r>
            <a:r>
              <a:rPr lang="ru-RU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групи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969948" lvl="1" indent="-360000" fontAlgn="base">
              <a:lnSpc>
                <a:spcPct val="114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HAVING </a:t>
            </a:r>
            <a:r>
              <a:rPr lang="bg-BG" sz="2600" dirty="0">
                <a:solidFill>
                  <a:schemeClr val="bg2"/>
                </a:solidFill>
              </a:rPr>
              <a:t>се използва за филтриране на редовете от заявката</a:t>
            </a:r>
            <a:endParaRPr lang="en-US" sz="26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A67F800-7980-E3CA-7188-3C478C8E98B8}"/>
              </a:ext>
            </a:extLst>
          </p:cNvPr>
          <p:cNvGrpSpPr/>
          <p:nvPr/>
        </p:nvGrpSpPr>
        <p:grpSpPr>
          <a:xfrm>
            <a:off x="3737560" y="1622524"/>
            <a:ext cx="7787441" cy="3498930"/>
            <a:chOff x="3749351" y="1549902"/>
            <a:chExt cx="7787441" cy="3498930"/>
          </a:xfrm>
        </p:grpSpPr>
        <p:pic>
          <p:nvPicPr>
            <p:cNvPr id="7" name="Picture 6" descr="A picture containing text, sign, vector graphics&#10;&#10;Description automatically generated">
              <a:extLst>
                <a:ext uri="{FF2B5EF4-FFF2-40B4-BE49-F238E27FC236}">
                  <a16:creationId xmlns:a16="http://schemas.microsoft.com/office/drawing/2014/main" id="{15CE28B1-02BA-4014-E149-BF1EE0944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5F82FF4F-4AD2-4B3B-1445-F3C6BA268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94661" y="3848395"/>
              <a:ext cx="1147961" cy="1147961"/>
            </a:xfrm>
            <a:prstGeom prst="rect">
              <a:avLst/>
            </a:prstGeom>
          </p:spPr>
        </p:pic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68CCA8DB-9EFC-F9BC-57AE-81E4F843E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59277" y="3871255"/>
              <a:ext cx="1147961" cy="1147961"/>
            </a:xfrm>
            <a:prstGeom prst="rect">
              <a:avLst/>
            </a:prstGeom>
          </p:spPr>
        </p:pic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3FDF9297-50FA-E866-B6CE-9D64B1E89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00306" y="3874225"/>
              <a:ext cx="1147961" cy="1147961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2A1BC0C9-7A7B-9C5B-B457-3E86E59E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738229" y="3900407"/>
              <a:ext cx="888756" cy="1043936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DBE174DA-A182-7E57-06D4-86AFA26D4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749351" y="3928121"/>
              <a:ext cx="837913" cy="1040168"/>
            </a:xfrm>
            <a:prstGeom prst="rect">
              <a:avLst/>
            </a:prstGeom>
          </p:spPr>
        </p:pic>
        <p:pic>
          <p:nvPicPr>
            <p:cNvPr id="22" name="Picture 21" descr="Logo&#10;&#10;Description automatically generated">
              <a:extLst>
                <a:ext uri="{FF2B5EF4-FFF2-40B4-BE49-F238E27FC236}">
                  <a16:creationId xmlns:a16="http://schemas.microsoft.com/office/drawing/2014/main" id="{9B7FFC36-A4BC-7A53-AB82-82C398A47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279380" y="3876626"/>
              <a:ext cx="1257412" cy="1172206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FB2AEAC-BDEE-9D5F-67A3-17CEDA699052}"/>
                </a:ext>
              </a:extLst>
            </p:cNvPr>
            <p:cNvGrpSpPr/>
            <p:nvPr/>
          </p:nvGrpSpPr>
          <p:grpSpPr>
            <a:xfrm>
              <a:off x="4091553" y="3060524"/>
              <a:ext cx="6825992" cy="559921"/>
              <a:chOff x="1433768" y="2645180"/>
              <a:chExt cx="9324489" cy="78382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A38ABD5-1637-DC80-A922-DF10E4F75C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645180"/>
                <a:ext cx="1" cy="469190"/>
              </a:xfrm>
              <a:prstGeom prst="line">
                <a:avLst/>
              </a:prstGeom>
              <a:ln w="41275">
                <a:solidFill>
                  <a:srgbClr val="FFA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617B586A-0BC5-5E32-7E67-FD277547E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433768" y="3114370"/>
                <a:ext cx="9324489" cy="314630"/>
              </a:xfrm>
              <a:prstGeom prst="rect">
                <a:avLst/>
              </a:prstGeom>
            </p:spPr>
          </p:pic>
        </p:grpSp>
      </p:grpSp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:a16="http://schemas.microsoft.com/office/drawing/2014/main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60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COUNT, MIN, MAX, AVG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Групови функции</a:t>
            </a:r>
            <a:endParaRPr lang="en-US" dirty="0"/>
          </a:p>
        </p:txBody>
      </p:sp>
      <p:pic>
        <p:nvPicPr>
          <p:cNvPr id="41986" name="Picture 2" descr="Borromean rings - Wikiped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55636" y="1219200"/>
            <a:ext cx="3080729" cy="305752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Line 2"/>
          <p:cNvSpPr>
            <a:spLocks noChangeShapeType="1"/>
          </p:cNvSpPr>
          <p:nvPr/>
        </p:nvSpPr>
        <p:spPr bwMode="auto">
          <a:xfrm>
            <a:off x="5964203" y="4528762"/>
            <a:ext cx="1656193" cy="0"/>
          </a:xfrm>
          <a:prstGeom prst="line">
            <a:avLst/>
          </a:prstGeom>
          <a:noFill/>
          <a:ln w="34925" cap="rnd" cmpd="sng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 type="arrow" w="sm" len="sm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bg-BG" sz="2800"/>
          </a:p>
        </p:txBody>
      </p:sp>
      <p:sp>
        <p:nvSpPr>
          <p:cNvPr id="579587" name="Line 3"/>
          <p:cNvSpPr>
            <a:spLocks noChangeShapeType="1"/>
          </p:cNvSpPr>
          <p:nvPr/>
        </p:nvSpPr>
        <p:spPr bwMode="auto">
          <a:xfrm>
            <a:off x="5964203" y="3665162"/>
            <a:ext cx="1656193" cy="647700"/>
          </a:xfrm>
          <a:prstGeom prst="line">
            <a:avLst/>
          </a:prstGeom>
          <a:noFill/>
          <a:ln w="34925" cap="rnd" cmpd="sng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 type="arrow" w="sm" len="sm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bg-BG" sz="2800"/>
          </a:p>
        </p:txBody>
      </p:sp>
      <p:sp>
        <p:nvSpPr>
          <p:cNvPr id="579588" name="Line 4"/>
          <p:cNvSpPr>
            <a:spLocks noChangeShapeType="1"/>
          </p:cNvSpPr>
          <p:nvPr/>
        </p:nvSpPr>
        <p:spPr bwMode="auto">
          <a:xfrm flipV="1">
            <a:off x="5964203" y="4744662"/>
            <a:ext cx="1656193" cy="576262"/>
          </a:xfrm>
          <a:prstGeom prst="line">
            <a:avLst/>
          </a:prstGeom>
          <a:noFill/>
          <a:ln w="34925" cap="rnd" cmpd="sng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 type="arrow" w="sm" len="sm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bg-BG" sz="2800"/>
          </a:p>
        </p:txBody>
      </p:sp>
      <p:pic>
        <p:nvPicPr>
          <p:cNvPr id="87046" name="Picture 6" descr="http://www.iconarchive.com/icons/dryicons/aesthetica-2/128/database-process-icon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373" y="4095523"/>
            <a:ext cx="838418" cy="838200"/>
          </a:xfrm>
          <a:prstGeom prst="rect">
            <a:avLst/>
          </a:prstGeom>
          <a:noFill/>
        </p:spPr>
      </p:pic>
      <p:sp>
        <p:nvSpPr>
          <p:cNvPr id="1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79591" name="Rectangle 7"/>
          <p:cNvSpPr>
            <a:spLocks noGrp="1" noChangeArrowheads="1"/>
          </p:cNvSpPr>
          <p:nvPr>
            <p:ph idx="4294967295"/>
          </p:nvPr>
        </p:nvSpPr>
        <p:spPr>
          <a:xfrm>
            <a:off x="190463" y="1287645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/>
              <a:t>Работят върху </a:t>
            </a:r>
            <a:r>
              <a:rPr lang="ru-RU" b="1" dirty="0">
                <a:solidFill>
                  <a:schemeClr val="bg1"/>
                </a:solidFill>
              </a:rPr>
              <a:t>набори от редове</a:t>
            </a:r>
            <a:r>
              <a:rPr lang="ru-RU" dirty="0"/>
              <a:t>, за да върнат </a:t>
            </a:r>
            <a:r>
              <a:rPr lang="ru-RU" b="1" dirty="0">
                <a:solidFill>
                  <a:schemeClr val="bg1"/>
                </a:solidFill>
              </a:rPr>
              <a:t>един единствен резултат </a:t>
            </a:r>
            <a:r>
              <a:rPr lang="ru-RU" dirty="0"/>
              <a:t>(на група)</a:t>
            </a:r>
            <a:endParaRPr lang="en-US" dirty="0"/>
          </a:p>
        </p:txBody>
      </p:sp>
      <p:sp>
        <p:nvSpPr>
          <p:cNvPr id="5795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Групови функции</a:t>
            </a:r>
            <a:endParaRPr lang="en-US" dirty="0"/>
          </a:p>
        </p:txBody>
      </p:sp>
      <p:graphicFrame>
        <p:nvGraphicFramePr>
          <p:cNvPr id="579592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852162"/>
              </p:ext>
            </p:extLst>
          </p:nvPr>
        </p:nvGraphicFramePr>
        <p:xfrm>
          <a:off x="2473969" y="2904177"/>
          <a:ext cx="3285712" cy="3101340"/>
        </p:xfrm>
        <a:graphic>
          <a:graphicData uri="http://schemas.openxmlformats.org/drawingml/2006/table">
            <a:tbl>
              <a:tblPr/>
              <a:tblGrid>
                <a:gridCol w="1855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07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EmployeeID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Salary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12500</a:t>
                      </a: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  <a:r>
                        <a:rPr kumimoji="1" lang="bg-BG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13500</a:t>
                      </a: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  <a:r>
                        <a:rPr kumimoji="1" lang="bg-BG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43300</a:t>
                      </a: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  <a:r>
                        <a:rPr kumimoji="1" lang="bg-BG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29800</a:t>
                      </a: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  <a:r>
                        <a:rPr kumimoji="1" lang="bg-BG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25000</a:t>
                      </a: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  <a:r>
                        <a:rPr kumimoji="1" lang="bg-BG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79618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739140"/>
              </p:ext>
            </p:extLst>
          </p:nvPr>
        </p:nvGraphicFramePr>
        <p:xfrm>
          <a:off x="7893516" y="4081476"/>
          <a:ext cx="2393484" cy="906780"/>
        </p:xfrm>
        <a:graphic>
          <a:graphicData uri="http://schemas.openxmlformats.org/drawingml/2006/table">
            <a:tbl>
              <a:tblPr/>
              <a:tblGrid>
                <a:gridCol w="2393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MAX(Salary)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125500</a:t>
                      </a: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  <a:r>
                        <a:rPr kumimoji="1" lang="bg-BG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79589" name="Freeform 5"/>
          <p:cNvSpPr>
            <a:spLocks/>
          </p:cNvSpPr>
          <p:nvPr/>
        </p:nvSpPr>
        <p:spPr bwMode="auto">
          <a:xfrm>
            <a:off x="5760320" y="2908300"/>
            <a:ext cx="2134156" cy="3111500"/>
          </a:xfrm>
          <a:custGeom>
            <a:avLst/>
            <a:gdLst/>
            <a:ahLst/>
            <a:cxnLst>
              <a:cxn ang="0">
                <a:pos x="0" y="2542"/>
              </a:cxn>
              <a:cxn ang="0">
                <a:pos x="0" y="0"/>
              </a:cxn>
              <a:cxn ang="0">
                <a:pos x="1358" y="962"/>
              </a:cxn>
              <a:cxn ang="0">
                <a:pos x="1358" y="1702"/>
              </a:cxn>
              <a:cxn ang="0">
                <a:pos x="0" y="2542"/>
              </a:cxn>
            </a:cxnLst>
            <a:rect l="0" t="0" r="r" b="b"/>
            <a:pathLst>
              <a:path w="1359" h="2543">
                <a:moveTo>
                  <a:pt x="0" y="2542"/>
                </a:moveTo>
                <a:lnTo>
                  <a:pt x="0" y="0"/>
                </a:lnTo>
                <a:lnTo>
                  <a:pt x="1358" y="962"/>
                </a:lnTo>
                <a:lnTo>
                  <a:pt x="1358" y="1702"/>
                </a:lnTo>
                <a:lnTo>
                  <a:pt x="0" y="2542"/>
                </a:lnTo>
              </a:path>
            </a:pathLst>
          </a:custGeom>
          <a:solidFill>
            <a:schemeClr val="accent5">
              <a:lumMod val="60000"/>
              <a:lumOff val="40000"/>
              <a:alpha val="25000"/>
            </a:schemeClr>
          </a:solidFill>
          <a:ln w="22225" cap="rnd" cmpd="sng">
            <a:solidFill>
              <a:schemeClr val="accent5">
                <a:lumMod val="20000"/>
                <a:lumOff val="80000"/>
                <a:alpha val="50000"/>
              </a:schemeClr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170554465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8061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60612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itchFamily="49" charset="0"/>
              </a:rPr>
              <a:t>COUNT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(*)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– </a:t>
            </a:r>
            <a:r>
              <a:rPr lang="bg-BG" sz="3600" dirty="0"/>
              <a:t>брой на избраните редове</a:t>
            </a:r>
            <a:endParaRPr lang="en-US" sz="3600" dirty="0"/>
          </a:p>
          <a:p>
            <a:pPr>
              <a:buClr>
                <a:srgbClr val="224464"/>
              </a:buClr>
            </a:pPr>
            <a:r>
              <a:rPr lang="en-US" sz="3600" b="1" dirty="0">
                <a:solidFill>
                  <a:schemeClr val="bg1"/>
                </a:solidFill>
                <a:latin typeface="Consolas" pitchFamily="49" charset="0"/>
              </a:rPr>
              <a:t>COUNT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(</a:t>
            </a:r>
            <a:r>
              <a:rPr lang="bg-BG" sz="3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колона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)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– </a:t>
            </a:r>
            <a:r>
              <a:rPr lang="ru-RU" sz="3600" dirty="0"/>
              <a:t>брой на стойности, които не са </a:t>
            </a:r>
            <a:r>
              <a:rPr lang="en-US" sz="3600" b="1" dirty="0"/>
              <a:t>NULL</a:t>
            </a:r>
            <a:r>
              <a:rPr lang="ru-RU" sz="3600" dirty="0"/>
              <a:t> в дадена колона</a:t>
            </a:r>
            <a:endParaRPr lang="en-US" sz="3600" dirty="0"/>
          </a:p>
          <a:p>
            <a:pPr>
              <a:buClr>
                <a:srgbClr val="224464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itchFamily="49" charset="0"/>
              </a:rPr>
              <a:t>SUM</a:t>
            </a:r>
            <a:r>
              <a:rPr lang="en-US" sz="3600" b="1" noProof="1">
                <a:solidFill>
                  <a:srgbClr val="224464"/>
                </a:solidFill>
                <a:latin typeface="Consolas" pitchFamily="49" charset="0"/>
              </a:rPr>
              <a:t>(</a:t>
            </a:r>
            <a:r>
              <a:rPr lang="bg-BG" sz="3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колона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)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– </a:t>
            </a:r>
            <a:r>
              <a:rPr lang="ru-RU" sz="3600" dirty="0"/>
              <a:t>сбор от стойностите в дадена колона</a:t>
            </a:r>
          </a:p>
          <a:p>
            <a:pPr>
              <a:buClr>
                <a:srgbClr val="224464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itchFamily="49" charset="0"/>
              </a:rPr>
              <a:t>AVG</a:t>
            </a:r>
            <a:r>
              <a:rPr lang="en-US" sz="3600" b="1" noProof="1">
                <a:solidFill>
                  <a:srgbClr val="224464"/>
                </a:solidFill>
                <a:latin typeface="Consolas" pitchFamily="49" charset="0"/>
              </a:rPr>
              <a:t>(</a:t>
            </a:r>
            <a:r>
              <a:rPr lang="bg-BG" sz="3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колона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)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– </a:t>
            </a:r>
            <a:r>
              <a:rPr lang="ru-RU" sz="3600" dirty="0"/>
              <a:t>средноаритметична стойност в дадена колона</a:t>
            </a:r>
            <a:endParaRPr lang="en-US" sz="3600" dirty="0"/>
          </a:p>
          <a:p>
            <a:pPr>
              <a:buClr>
                <a:srgbClr val="224464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itchFamily="49" charset="0"/>
              </a:rPr>
              <a:t>MIN</a:t>
            </a:r>
            <a:r>
              <a:rPr lang="en-US" sz="3600" b="1" noProof="1">
                <a:solidFill>
                  <a:srgbClr val="224464"/>
                </a:solidFill>
                <a:latin typeface="Consolas" pitchFamily="49" charset="0"/>
              </a:rPr>
              <a:t>(</a:t>
            </a:r>
            <a:r>
              <a:rPr lang="bg-BG" sz="3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колона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)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– </a:t>
            </a:r>
            <a:r>
              <a:rPr lang="ru-RU" sz="3600" dirty="0"/>
              <a:t>минималната стойност в дадена колона</a:t>
            </a:r>
            <a:endParaRPr lang="en-US" sz="3600" dirty="0"/>
          </a:p>
          <a:p>
            <a:pPr>
              <a:buClr>
                <a:srgbClr val="224464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itchFamily="49" charset="0"/>
              </a:rPr>
              <a:t>MAX</a:t>
            </a:r>
            <a:r>
              <a:rPr lang="en-US" sz="3600" b="1" noProof="1">
                <a:solidFill>
                  <a:srgbClr val="224464"/>
                </a:solidFill>
                <a:latin typeface="Consolas" pitchFamily="49" charset="0"/>
              </a:rPr>
              <a:t>(</a:t>
            </a:r>
            <a:r>
              <a:rPr lang="bg-BG" sz="3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колона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)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– </a:t>
            </a:r>
            <a:r>
              <a:rPr lang="ru-RU" sz="3600" dirty="0"/>
              <a:t>максималната стойност в дадена колона</a:t>
            </a:r>
            <a:endParaRPr lang="en-US" sz="3600" dirty="0"/>
          </a:p>
        </p:txBody>
      </p:sp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Групови функции в </a:t>
            </a:r>
            <a:r>
              <a:rPr lang="en-US" dirty="0"/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25136600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8573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224464"/>
              </a:buClr>
            </a:pP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COUNT</a:t>
            </a:r>
            <a:r>
              <a:rPr lang="bg-BG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(*)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3200" dirty="0"/>
              <a:t>връща броя на редовете в резултантния набор от записи</a:t>
            </a: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  <a:buNone/>
            </a:pPr>
            <a:endParaRPr lang="en-US" sz="3200" dirty="0"/>
          </a:p>
          <a:p>
            <a:pPr>
              <a:lnSpc>
                <a:spcPct val="100000"/>
              </a:lnSpc>
              <a:buClr>
                <a:srgbClr val="224464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COUNT</a:t>
            </a:r>
            <a:r>
              <a:rPr lang="en-US" sz="3200" b="1" noProof="1">
                <a:solidFill>
                  <a:srgbClr val="2244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noProof="1">
                <a:solidFill>
                  <a:srgbClr val="224464"/>
                </a:solidFill>
                <a:latin typeface="Consolas" pitchFamily="49" charset="0"/>
              </a:rPr>
              <a:t>(</a:t>
            </a:r>
            <a:r>
              <a:rPr lang="bg-BG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колона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)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връща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3200" dirty="0"/>
              <a:t>броя на стойностите, които не са </a:t>
            </a:r>
            <a:r>
              <a:rPr lang="en-US" sz="3200" b="1" dirty="0"/>
              <a:t>NULL</a:t>
            </a:r>
            <a:r>
              <a:rPr lang="ru-RU" sz="3200" dirty="0"/>
              <a:t> в дадената колона</a:t>
            </a:r>
            <a:endParaRPr lang="en-US" sz="32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585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Функцията </a:t>
            </a:r>
            <a:r>
              <a:rPr lang="en-US" dirty="0"/>
              <a:t>COUNT</a:t>
            </a:r>
          </a:p>
        </p:txBody>
      </p:sp>
      <p:sp>
        <p:nvSpPr>
          <p:cNvPr id="585732" name="Rectangle 4"/>
          <p:cNvSpPr>
            <a:spLocks noChangeArrowheads="1"/>
          </p:cNvSpPr>
          <p:nvPr/>
        </p:nvSpPr>
        <p:spPr bwMode="auto">
          <a:xfrm>
            <a:off x="1108681" y="2286000"/>
            <a:ext cx="6243677" cy="11695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(*) as Cnt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Employees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DepartmentID = 3</a:t>
            </a:r>
          </a:p>
        </p:txBody>
      </p:sp>
      <p:graphicFrame>
        <p:nvGraphicFramePr>
          <p:cNvPr id="58573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518010"/>
              </p:ext>
            </p:extLst>
          </p:nvPr>
        </p:nvGraphicFramePr>
        <p:xfrm>
          <a:off x="8130435" y="2443342"/>
          <a:ext cx="2080365" cy="848868"/>
        </p:xfrm>
        <a:graphic>
          <a:graphicData uri="http://schemas.openxmlformats.org/drawingml/2006/table">
            <a:tbl>
              <a:tblPr/>
              <a:tblGrid>
                <a:gridCol w="2080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93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Cnt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83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5741" name="Rectangle 13"/>
          <p:cNvSpPr>
            <a:spLocks noChangeArrowheads="1"/>
          </p:cNvSpPr>
          <p:nvPr/>
        </p:nvSpPr>
        <p:spPr bwMode="auto">
          <a:xfrm>
            <a:off x="880081" y="4784229"/>
            <a:ext cx="6739919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COUNT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(ManagerID) as MgrCount,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(*) as AllCount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DepartmentID = 16</a:t>
            </a:r>
          </a:p>
        </p:txBody>
      </p:sp>
      <p:graphicFrame>
        <p:nvGraphicFramePr>
          <p:cNvPr id="585742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611780"/>
              </p:ext>
            </p:extLst>
          </p:nvPr>
        </p:nvGraphicFramePr>
        <p:xfrm>
          <a:off x="8106615" y="5192524"/>
          <a:ext cx="2867455" cy="914400"/>
        </p:xfrm>
        <a:graphic>
          <a:graphicData uri="http://schemas.openxmlformats.org/drawingml/2006/table">
            <a:tbl>
              <a:tblPr/>
              <a:tblGrid>
                <a:gridCol w="1526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0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279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MgrCount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AllCount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6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6859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7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8265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Можете да използвате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AVG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SUM</a:t>
            </a:r>
            <a:r>
              <a:rPr lang="en-US" dirty="0"/>
              <a:t> </a:t>
            </a:r>
            <a:r>
              <a:rPr lang="bg-BG" dirty="0"/>
              <a:t>само за числови типове данни</a:t>
            </a:r>
            <a:endParaRPr lang="en-US" dirty="0"/>
          </a:p>
        </p:txBody>
      </p:sp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65" y="1704"/>
            <a:ext cx="9580092" cy="1110780"/>
          </a:xfrm>
        </p:spPr>
        <p:txBody>
          <a:bodyPr/>
          <a:lstStyle/>
          <a:p>
            <a:r>
              <a:rPr lang="bg-BG" dirty="0"/>
              <a:t>Функциите </a:t>
            </a:r>
            <a:r>
              <a:rPr lang="en-US" dirty="0"/>
              <a:t>AVG </a:t>
            </a:r>
            <a:r>
              <a:rPr lang="bg-BG" dirty="0"/>
              <a:t>и</a:t>
            </a:r>
            <a:r>
              <a:rPr lang="en-US" dirty="0"/>
              <a:t> SUM</a:t>
            </a:r>
          </a:p>
        </p:txBody>
      </p:sp>
      <p:sp>
        <p:nvSpPr>
          <p:cNvPr id="582660" name="Rectangle 4"/>
          <p:cNvSpPr>
            <a:spLocks noChangeArrowheads="1"/>
          </p:cNvSpPr>
          <p:nvPr/>
        </p:nvSpPr>
        <p:spPr bwMode="auto">
          <a:xfrm>
            <a:off x="1209102" y="2362200"/>
            <a:ext cx="9770618" cy="2893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AVG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(Salary) [Average Salary],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MAX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(Salary) [Max Salary],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MIN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(Salary) [Min Salary],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SUM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(Salary) [Salary Sum]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JobTitle = 'Production Technician'</a:t>
            </a:r>
          </a:p>
        </p:txBody>
      </p:sp>
      <p:graphicFrame>
        <p:nvGraphicFramePr>
          <p:cNvPr id="58266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271896"/>
              </p:ext>
            </p:extLst>
          </p:nvPr>
        </p:nvGraphicFramePr>
        <p:xfrm>
          <a:off x="1211581" y="5646420"/>
          <a:ext cx="9762490" cy="906780"/>
        </p:xfrm>
        <a:graphic>
          <a:graphicData uri="http://schemas.openxmlformats.org/drawingml/2006/table">
            <a:tbl>
              <a:tblPr/>
              <a:tblGrid>
                <a:gridCol w="2812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3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3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37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Average Salary</a:t>
                      </a:r>
                      <a:endParaRPr kumimoji="1" lang="en-US" sz="2600" b="1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j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Max Salary</a:t>
                      </a:r>
                      <a:endParaRPr kumimoji="1" lang="en-US" sz="2600" b="1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j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Min Salary</a:t>
                      </a:r>
                      <a:endParaRPr kumimoji="1" lang="en-US" sz="2600" b="1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j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Salary Sum</a:t>
                      </a:r>
                      <a:endParaRPr kumimoji="1" lang="en-US" sz="2600" b="1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j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12267.5159</a:t>
                      </a:r>
                      <a:endParaRPr kumimoji="1" lang="bg-BG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15000.00</a:t>
                      </a:r>
                      <a:endParaRPr kumimoji="1" lang="bg-BG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9500.00</a:t>
                      </a:r>
                      <a:endParaRPr kumimoji="1" lang="bg-BG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1926000.00</a:t>
                      </a:r>
                      <a:endParaRPr kumimoji="1" lang="bg-BG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06414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8470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Можете да използвате</a:t>
            </a:r>
            <a:r>
              <a:rPr lang="en-US" dirty="0"/>
              <a:t> 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</a:rPr>
              <a:t>MIN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и 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</a:rPr>
              <a:t>MAX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ru-RU" dirty="0"/>
              <a:t>за почти всеки тип данни</a:t>
            </a:r>
            <a:r>
              <a:rPr lang="en-US" dirty="0"/>
              <a:t> (</a:t>
            </a:r>
            <a:r>
              <a:rPr lang="en-US" noProof="1"/>
              <a:t>int, datetime, varchar</a:t>
            </a:r>
            <a:r>
              <a:rPr lang="en-US" dirty="0"/>
              <a:t>, </a:t>
            </a:r>
            <a:r>
              <a:rPr lang="en-US" noProof="1"/>
              <a:t>...)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3000"/>
              </a:spcBef>
            </a:pPr>
            <a:r>
              <a:rPr lang="ru-RU" dirty="0"/>
              <a:t>Покажете първото и последното име на служител по азбучен ред:</a:t>
            </a:r>
            <a:endParaRPr lang="en-US" dirty="0"/>
          </a:p>
        </p:txBody>
      </p:sp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Функциите </a:t>
            </a:r>
            <a:r>
              <a:rPr lang="en-US" dirty="0"/>
              <a:t>MIN </a:t>
            </a:r>
            <a:r>
              <a:rPr lang="bg-BG" dirty="0"/>
              <a:t>и </a:t>
            </a:r>
            <a:r>
              <a:rPr lang="en-US" dirty="0"/>
              <a:t>MAX</a:t>
            </a:r>
          </a:p>
        </p:txBody>
      </p:sp>
      <p:sp>
        <p:nvSpPr>
          <p:cNvPr id="584708" name="Rectangle 4"/>
          <p:cNvSpPr>
            <a:spLocks noChangeArrowheads="1"/>
          </p:cNvSpPr>
          <p:nvPr/>
        </p:nvSpPr>
        <p:spPr bwMode="auto">
          <a:xfrm>
            <a:off x="1223488" y="2449340"/>
            <a:ext cx="9756141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MIN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(HireDate) MinHD,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MAX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(HireDate) MaxHD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Employees</a:t>
            </a:r>
          </a:p>
        </p:txBody>
      </p:sp>
      <p:graphicFrame>
        <p:nvGraphicFramePr>
          <p:cNvPr id="58470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992006"/>
              </p:ext>
            </p:extLst>
          </p:nvPr>
        </p:nvGraphicFramePr>
        <p:xfrm>
          <a:off x="3240645" y="3646932"/>
          <a:ext cx="5710711" cy="848868"/>
        </p:xfrm>
        <a:graphic>
          <a:graphicData uri="http://schemas.openxmlformats.org/drawingml/2006/table">
            <a:tbl>
              <a:tblPr/>
              <a:tblGrid>
                <a:gridCol w="280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8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MinHD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MaxHD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1996-07-31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2003-06-03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4720" name="Rectangle 16"/>
          <p:cNvSpPr>
            <a:spLocks noChangeArrowheads="1"/>
          </p:cNvSpPr>
          <p:nvPr/>
        </p:nvSpPr>
        <p:spPr bwMode="auto">
          <a:xfrm>
            <a:off x="1143000" y="5867400"/>
            <a:ext cx="9756141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MIN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(LastName),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MAX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(LastName)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Employees</a:t>
            </a:r>
          </a:p>
        </p:txBody>
      </p:sp>
    </p:spTree>
    <p:extLst>
      <p:ext uri="{BB962C8B-B14F-4D97-AF65-F5344CB8AC3E}">
        <p14:creationId xmlns:p14="http://schemas.microsoft.com/office/powerpoint/2010/main" val="4202374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7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877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ru-RU" dirty="0"/>
              <a:t>Груповите функции </a:t>
            </a:r>
            <a:r>
              <a:rPr lang="ru-RU" b="1" dirty="0">
                <a:solidFill>
                  <a:schemeClr val="bg1"/>
                </a:solidFill>
              </a:rPr>
              <a:t>игнорират</a:t>
            </a:r>
            <a:r>
              <a:rPr lang="ru-RU" dirty="0"/>
              <a:t> </a:t>
            </a:r>
            <a:r>
              <a:rPr lang="ru-RU" b="1" dirty="0"/>
              <a:t>NULL</a:t>
            </a:r>
            <a:r>
              <a:rPr lang="ru-RU" dirty="0"/>
              <a:t> стойностите в избраната колона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ru-RU" dirty="0"/>
              <a:t>Ако всяка </a:t>
            </a:r>
            <a:r>
              <a:rPr lang="ru-RU" b="1" dirty="0"/>
              <a:t>NULL</a:t>
            </a:r>
            <a:r>
              <a:rPr lang="ru-RU" dirty="0"/>
              <a:t> стойност в колоната </a:t>
            </a:r>
            <a:r>
              <a:rPr lang="ru-RU" b="1" dirty="0"/>
              <a:t>ManagerID</a:t>
            </a:r>
            <a:r>
              <a:rPr lang="ru-RU" dirty="0"/>
              <a:t> се счита за </a:t>
            </a:r>
            <a:r>
              <a:rPr lang="ru-RU" b="1" dirty="0"/>
              <a:t>0</a:t>
            </a:r>
            <a:r>
              <a:rPr lang="ru-RU" dirty="0"/>
              <a:t> в изчислението, резултатът ще бъде </a:t>
            </a:r>
            <a:r>
              <a:rPr lang="ru-RU" b="1" dirty="0"/>
              <a:t>106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Групови функции и </a:t>
            </a:r>
            <a:r>
              <a:rPr lang="en-US" dirty="0"/>
              <a:t>NULL</a:t>
            </a:r>
            <a:endParaRPr lang="en-US" noProof="1"/>
          </a:p>
        </p:txBody>
      </p:sp>
      <p:sp>
        <p:nvSpPr>
          <p:cNvPr id="587780" name="Rectangle 4"/>
          <p:cNvSpPr>
            <a:spLocks noChangeArrowheads="1"/>
          </p:cNvSpPr>
          <p:nvPr/>
        </p:nvSpPr>
        <p:spPr bwMode="auto">
          <a:xfrm>
            <a:off x="1975364" y="2209801"/>
            <a:ext cx="8236507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AVG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(ManagerID) Avg,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SUM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(ManagerID) / COUNT(*) AvgAll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Employees</a:t>
            </a:r>
          </a:p>
        </p:txBody>
      </p:sp>
      <p:graphicFrame>
        <p:nvGraphicFramePr>
          <p:cNvPr id="58778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586738"/>
              </p:ext>
            </p:extLst>
          </p:nvPr>
        </p:nvGraphicFramePr>
        <p:xfrm>
          <a:off x="4634171" y="4274820"/>
          <a:ext cx="2953519" cy="906780"/>
        </p:xfrm>
        <a:graphic>
          <a:graphicData uri="http://schemas.openxmlformats.org/drawingml/2006/table">
            <a:tbl>
              <a:tblPr/>
              <a:tblGrid>
                <a:gridCol w="1448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5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Avg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AvgAll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108</a:t>
                      </a:r>
                      <a:endParaRPr kumimoji="1" lang="en-US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106</a:t>
                      </a:r>
                      <a:endParaRPr kumimoji="1" lang="en-US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52342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B6C18B0EB80FEC43B96FC4929E3ACDFF" ma:contentTypeVersion="8" ma:contentTypeDescription="Създаване на нов документ" ma:contentTypeScope="" ma:versionID="5e73c28b7fde86b7f49c9d6b9be21d41">
  <xsd:schema xmlns:xsd="http://www.w3.org/2001/XMLSchema" xmlns:xs="http://www.w3.org/2001/XMLSchema" xmlns:p="http://schemas.microsoft.com/office/2006/metadata/properties" xmlns:ns2="4f985cec-e092-4bcf-a1e1-b816bd0221d8" targetNamespace="http://schemas.microsoft.com/office/2006/metadata/properties" ma:root="true" ma:fieldsID="f7a640d6aa79659634b3275499e0d9c9" ns2:_="">
    <xsd:import namespace="4f985cec-e092-4bcf-a1e1-b816bd0221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85cec-e092-4bcf-a1e1-b816bd0221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443A303-689A-4436-B140-8B2DF827EB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985cec-e092-4bcf-a1e1-b816bd0221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E2F4A33-1866-4BB8-8A35-8D6BDFE8D9F5}">
  <ds:schemaRefs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4f985cec-e092-4bcf-a1e1-b816bd0221d8"/>
    <ds:schemaRef ds:uri="http://schemas.openxmlformats.org/package/2006/metadata/core-properties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68A20BEC-F81B-49CD-951D-E62C4BAE779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17434</TotalTime>
  <Words>1332</Words>
  <Application>Microsoft Macintosh PowerPoint</Application>
  <PresentationFormat>Widescreen</PresentationFormat>
  <Paragraphs>416</Paragraphs>
  <Slides>23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Consolas</vt:lpstr>
      <vt:lpstr>Courier New</vt:lpstr>
      <vt:lpstr>Wingdings</vt:lpstr>
      <vt:lpstr>Wingdings 2</vt:lpstr>
      <vt:lpstr>SoftUni</vt:lpstr>
      <vt:lpstr>Групови и агрегатни функции</vt:lpstr>
      <vt:lpstr>Съдържание</vt:lpstr>
      <vt:lpstr>Групови функции</vt:lpstr>
      <vt:lpstr>Групови функции</vt:lpstr>
      <vt:lpstr>Групови функции в SQL</vt:lpstr>
      <vt:lpstr>Функцията COUNT</vt:lpstr>
      <vt:lpstr>Функциите AVG и SUM</vt:lpstr>
      <vt:lpstr>Функциите MIN и MAX</vt:lpstr>
      <vt:lpstr>Групови функции и NULL</vt:lpstr>
      <vt:lpstr>Групови функции във вложени заявки</vt:lpstr>
      <vt:lpstr>GROUP BY и HAVING</vt:lpstr>
      <vt:lpstr>Агрегиране на групи от данни</vt:lpstr>
      <vt:lpstr>GROUP BY (1)</vt:lpstr>
      <vt:lpstr>GROUP BY (2)</vt:lpstr>
      <vt:lpstr>Групиране по няколко колони – Пример (1)</vt:lpstr>
      <vt:lpstr>Групиране по няколко колони – Пример (2)</vt:lpstr>
      <vt:lpstr>Неправилно използване на групови функции</vt:lpstr>
      <vt:lpstr>Ограничения за групиране</vt:lpstr>
      <vt:lpstr>Групиране с HAVING клаузата</vt:lpstr>
      <vt:lpstr>Групиращи функции и свързващи таблици</vt:lpstr>
      <vt:lpstr>Обобщение</vt:lpstr>
      <vt:lpstr>PowerPoint Presentation</vt:lpstr>
      <vt:lpstr>Лиценз</vt:lpstr>
    </vt:vector>
  </TitlesOfParts>
  <Manager/>
  <Company>SoftUni – https://about.softuni.bg/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Групови и агрегатни функции</dc:title>
  <dc:subject>Модул 3: Релационни бази данни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Drinka</cp:lastModifiedBy>
  <cp:revision>578</cp:revision>
  <dcterms:created xsi:type="dcterms:W3CDTF">2018-05-23T13:08:44Z</dcterms:created>
  <dcterms:modified xsi:type="dcterms:W3CDTF">2023-09-07T11:55:44Z</dcterms:modified>
  <cp:category>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0x010100B6C18B0EB80FEC43B96FC4929E3ACDFF</vt:lpwstr>
  </property>
</Properties>
</file>