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handoutMasterIdLst>
    <p:handoutMasterId r:id="rId18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02" r:id="rId14"/>
    <p:sldId id="504" r:id="rId15"/>
    <p:sldId id="5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ждане на текст" id="{DB471060-5395-421C-A7D1-4FE0D6475FA2}">
          <p14:sldIdLst>
            <p14:sldId id="603"/>
            <p14:sldId id="604"/>
            <p14:sldId id="605"/>
            <p14:sldId id="606"/>
            <p14:sldId id="607"/>
            <p14:sldId id="608"/>
            <p14:sldId id="609"/>
          </p14:sldIdLst>
        </p14:section>
        <p14:section name="Untitled Section" id="{D6E0C3B7-6189-4FE0-84D5-47362341561A}">
          <p14:sldIdLst>
            <p14:sldId id="610"/>
            <p14:sldId id="611"/>
            <p14:sldId id="612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395" autoAdjust="0"/>
  </p:normalViewPr>
  <p:slideViewPr>
    <p:cSldViewPr showGuides="1">
      <p:cViewPr varScale="1">
        <p:scale>
          <a:sx n="105" d="100"/>
          <a:sy n="105" d="100"/>
        </p:scale>
        <p:origin x="144" y="3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918853"/>
            <a:ext cx="11083636" cy="6147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ToDo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87499"/>
          </a:xfrm>
        </p:spPr>
        <p:txBody>
          <a:bodyPr>
            <a:normAutofit fontScale="90000"/>
          </a:bodyPr>
          <a:lstStyle/>
          <a:p>
            <a:r>
              <a:rPr lang="ru-RU" dirty="0"/>
              <a:t>Вмъкване на текст в графично изображение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sp>
        <p:nvSpPr>
          <p:cNvPr id="9" name="Right Triangle 8"/>
          <p:cNvSpPr/>
          <p:nvPr/>
        </p:nvSpPr>
        <p:spPr bwMode="auto">
          <a:xfrm>
            <a:off x="762600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Triangle 13"/>
          <p:cNvSpPr/>
          <p:nvPr/>
        </p:nvSpPr>
        <p:spPr bwMode="auto">
          <a:xfrm flipH="1">
            <a:off x="974838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2"/>
                </a:solidFill>
              </a:rPr>
              <a:t>Text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2"/>
                </a:solidFill>
              </a:rPr>
              <a:t>Text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bg-BG" dirty="0"/>
              <a:t>Пробразуване на графично </a:t>
            </a:r>
            <a:r>
              <a:rPr lang="bg-BG" dirty="0" smtClean="0"/>
              <a:t>изображение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 bwMode="auto">
          <a:xfrm>
            <a:off x="4986150" y="2320471"/>
            <a:ext cx="2295000" cy="146852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 flipV="1">
            <a:off x="4986150" y="1465471"/>
            <a:ext cx="2295000" cy="146852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67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528766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Бутонът за </a:t>
            </a:r>
            <a:r>
              <a:rPr lang="bg-BG" b="1" dirty="0" smtClean="0"/>
              <a:t>завъртане на изображение </a:t>
            </a:r>
            <a:r>
              <a:rPr lang="bg-BG" dirty="0" smtClean="0"/>
              <a:t>се намира в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Image</a:t>
            </a:r>
            <a:r>
              <a:rPr lang="bg-BG" b="1" dirty="0" smtClean="0"/>
              <a:t> </a:t>
            </a:r>
            <a:endParaRPr lang="en-US" b="1" dirty="0" smtClean="0"/>
          </a:p>
          <a:p>
            <a:r>
              <a:rPr lang="bg-BG" dirty="0" smtClean="0"/>
              <a:t>За да завъртите желаното от вас изображение, трябва да го </a:t>
            </a:r>
            <a:r>
              <a:rPr lang="bg-BG" b="1" dirty="0" smtClean="0"/>
              <a:t>селектирате</a:t>
            </a:r>
          </a:p>
          <a:p>
            <a:r>
              <a:rPr lang="en-US" dirty="0" smtClean="0"/>
              <a:t>Rotate </a:t>
            </a:r>
            <a:r>
              <a:rPr lang="en-US" b="1" dirty="0" smtClean="0"/>
              <a:t>right 90°</a:t>
            </a:r>
            <a:endParaRPr lang="bg-BG" b="1" dirty="0" smtClean="0"/>
          </a:p>
          <a:p>
            <a:r>
              <a:rPr lang="en-US" dirty="0" smtClean="0"/>
              <a:t>Rotate </a:t>
            </a:r>
            <a:r>
              <a:rPr lang="en-US" b="1" dirty="0" smtClean="0"/>
              <a:t>left 90°</a:t>
            </a:r>
            <a:r>
              <a:rPr lang="bg-BG" b="1" dirty="0" smtClean="0"/>
              <a:t> </a:t>
            </a:r>
          </a:p>
          <a:p>
            <a:r>
              <a:rPr lang="en-US" dirty="0" smtClean="0"/>
              <a:t>Rotate </a:t>
            </a:r>
            <a:r>
              <a:rPr lang="bg-BG" b="1" dirty="0" smtClean="0"/>
              <a:t>18</a:t>
            </a:r>
            <a:r>
              <a:rPr lang="en-US" b="1" dirty="0" smtClean="0"/>
              <a:t>0°</a:t>
            </a:r>
            <a:endParaRPr lang="bg-BG" b="1" dirty="0" smtClean="0"/>
          </a:p>
          <a:p>
            <a:r>
              <a:rPr lang="en-US" b="1" dirty="0" smtClean="0"/>
              <a:t>Flip vertical</a:t>
            </a:r>
          </a:p>
          <a:p>
            <a:r>
              <a:rPr lang="en-US" b="1" dirty="0" smtClean="0"/>
              <a:t>Flip horizontal</a:t>
            </a:r>
            <a:endParaRPr lang="bg-BG" b="1" dirty="0"/>
          </a:p>
          <a:p>
            <a:endParaRPr lang="bg-BG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 и обръщане на изображение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988201" y="3797100"/>
            <a:ext cx="2301523" cy="2250000"/>
            <a:chOff x="4988201" y="3797100"/>
            <a:chExt cx="2301523" cy="2250000"/>
          </a:xfrm>
        </p:grpSpPr>
        <p:sp>
          <p:nvSpPr>
            <p:cNvPr id="6" name="Trapezoid 5"/>
            <p:cNvSpPr/>
            <p:nvPr/>
          </p:nvSpPr>
          <p:spPr bwMode="auto">
            <a:xfrm>
              <a:off x="4988201" y="37971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6794724" y="54765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44477" y="3797100"/>
            <a:ext cx="2256523" cy="2295000"/>
            <a:chOff x="8744477" y="3797100"/>
            <a:chExt cx="2256523" cy="2295000"/>
          </a:xfrm>
        </p:grpSpPr>
        <p:sp>
          <p:nvSpPr>
            <p:cNvPr id="7" name="Trapezoid 6"/>
            <p:cNvSpPr/>
            <p:nvPr/>
          </p:nvSpPr>
          <p:spPr bwMode="auto">
            <a:xfrm rot="5400000">
              <a:off x="8728500" y="38196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8782277" y="55593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757523" y="3775644"/>
            <a:ext cx="2250000" cy="2295000"/>
            <a:chOff x="6952301" y="2785619"/>
            <a:chExt cx="2250000" cy="2295000"/>
          </a:xfrm>
        </p:grpSpPr>
        <p:sp>
          <p:nvSpPr>
            <p:cNvPr id="8" name="Trapezoid 7"/>
            <p:cNvSpPr/>
            <p:nvPr/>
          </p:nvSpPr>
          <p:spPr bwMode="auto">
            <a:xfrm rot="16200000">
              <a:off x="6929801" y="2808119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16032843">
              <a:off x="8661819" y="2751617"/>
              <a:ext cx="495000" cy="570600"/>
            </a:xfrm>
            <a:prstGeom prst="triangle">
              <a:avLst>
                <a:gd name="adj" fmla="val 7067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728500" y="3754187"/>
            <a:ext cx="2295000" cy="2250002"/>
            <a:chOff x="9066000" y="1196123"/>
            <a:chExt cx="2295000" cy="2250002"/>
          </a:xfrm>
        </p:grpSpPr>
        <p:sp>
          <p:nvSpPr>
            <p:cNvPr id="9" name="Trapezoid 8"/>
            <p:cNvSpPr/>
            <p:nvPr/>
          </p:nvSpPr>
          <p:spPr bwMode="auto">
            <a:xfrm rot="10800000">
              <a:off x="9066000" y="1196125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10800000">
              <a:off x="9066000" y="1196123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724199" y="3765867"/>
            <a:ext cx="2295000" cy="2250000"/>
            <a:chOff x="5779204" y="2360087"/>
            <a:chExt cx="2295000" cy="2250000"/>
          </a:xfrm>
        </p:grpSpPr>
        <p:sp>
          <p:nvSpPr>
            <p:cNvPr id="22" name="Trapezoid 21"/>
            <p:cNvSpPr/>
            <p:nvPr/>
          </p:nvSpPr>
          <p:spPr bwMode="auto">
            <a:xfrm flipV="1">
              <a:off x="5779204" y="2360087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10800000">
              <a:off x="7579204" y="2360087"/>
              <a:ext cx="495000" cy="570600"/>
            </a:xfrm>
            <a:prstGeom prst="triangle">
              <a:avLst>
                <a:gd name="adj" fmla="val 3152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8730722" y="3779856"/>
            <a:ext cx="2301523" cy="2250000"/>
            <a:chOff x="4988201" y="3797100"/>
            <a:chExt cx="2301523" cy="2250000"/>
          </a:xfrm>
        </p:grpSpPr>
        <p:sp>
          <p:nvSpPr>
            <p:cNvPr id="29" name="Trapezoid 28"/>
            <p:cNvSpPr/>
            <p:nvPr/>
          </p:nvSpPr>
          <p:spPr bwMode="auto">
            <a:xfrm>
              <a:off x="4988201" y="37971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Isosceles Triangle 29"/>
            <p:cNvSpPr/>
            <p:nvPr/>
          </p:nvSpPr>
          <p:spPr bwMode="auto">
            <a:xfrm>
              <a:off x="6794724" y="54765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64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Todo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Наклоняване на изображение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buClr>
                <a:schemeClr val="bg2"/>
              </a:buClr>
            </a:pPr>
            <a:r>
              <a:rPr lang="en-US" sz="3200" b="1" dirty="0" smtClean="0">
                <a:solidFill>
                  <a:schemeClr val="bg2"/>
                </a:solidFill>
              </a:rPr>
              <a:t>TODO</a:t>
            </a:r>
            <a:endParaRPr lang="ru-RU" sz="3200" b="1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 smtClean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͏Въвеждане на </a:t>
            </a:r>
            <a:r>
              <a:rPr lang="bg-BG" dirty="0" smtClean="0"/>
              <a:t>текст</a:t>
            </a:r>
          </a:p>
          <a:p>
            <a:r>
              <a:rPr lang="bg-BG" dirty="0" smtClean="0"/>
              <a:t>Пробразуване на графично изображение</a:t>
            </a:r>
          </a:p>
          <a:p>
            <a:pPr lvl="1"/>
            <a:r>
              <a:rPr lang="bg-BG" dirty="0" smtClean="0"/>
              <a:t>Завъртане и обръщане на изображение</a:t>
            </a:r>
          </a:p>
          <a:p>
            <a:pPr lvl="1"/>
            <a:r>
              <a:rPr lang="bg-BG" dirty="0" smtClean="0"/>
              <a:t>Наклоняване на изображение</a:t>
            </a:r>
          </a:p>
          <a:p>
            <a:pPr lvl="1"/>
            <a:r>
              <a:rPr lang="bg-BG" dirty="0" smtClean="0"/>
              <a:t>Изрязване на изображение</a:t>
            </a:r>
          </a:p>
          <a:p>
            <a:r>
              <a:rPr lang="bg-BG" dirty="0" smtClean="0"/>
              <a:t>Отпечатване на изображение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Основни характеристики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7" name="Isosceles Triangle 6"/>
          <p:cNvSpPr/>
          <p:nvPr/>
        </p:nvSpPr>
        <p:spPr bwMode="auto">
          <a:xfrm>
            <a:off x="4903500" y="1449000"/>
            <a:ext cx="2452500" cy="195206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40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000" y="1196125"/>
            <a:ext cx="12195000" cy="5528766"/>
          </a:xfrm>
        </p:spPr>
        <p:txBody>
          <a:bodyPr/>
          <a:lstStyle/>
          <a:p>
            <a:r>
              <a:rPr lang="bg-BG" dirty="0" smtClean="0"/>
              <a:t>Инструментът за </a:t>
            </a:r>
            <a:r>
              <a:rPr lang="bg-BG" b="1" dirty="0" smtClean="0"/>
              <a:t>въвеждане на текст </a:t>
            </a:r>
            <a:r>
              <a:rPr lang="bg-BG" dirty="0" smtClean="0"/>
              <a:t>се намира в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Tools</a:t>
            </a:r>
            <a:r>
              <a:rPr lang="en-US" b="1" dirty="0" smtClean="0"/>
              <a:t> </a:t>
            </a:r>
          </a:p>
          <a:p>
            <a:r>
              <a:rPr lang="bg-BG" dirty="0" smtClean="0"/>
              <a:t>След като сме избрали инструмента, </a:t>
            </a:r>
            <a:r>
              <a:rPr lang="bg-BG" b="1" dirty="0" smtClean="0"/>
              <a:t>щракваме</a:t>
            </a:r>
            <a:r>
              <a:rPr lang="bg-BG" dirty="0" smtClean="0"/>
              <a:t> на място в </a:t>
            </a:r>
            <a:r>
              <a:rPr lang="bg-BG" b="1" dirty="0" smtClean="0"/>
              <a:t>работното поле</a:t>
            </a:r>
            <a:r>
              <a:rPr lang="bg-BG" dirty="0" smtClean="0"/>
              <a:t>, където искаме да се </a:t>
            </a:r>
            <a:r>
              <a:rPr lang="bg-BG" b="1" dirty="0" smtClean="0"/>
              <a:t>появи текстът</a:t>
            </a:r>
          </a:p>
          <a:p>
            <a:r>
              <a:rPr lang="bg-BG" b="1" dirty="0" smtClean="0"/>
              <a:t>Въвеждаме</a:t>
            </a:r>
            <a:r>
              <a:rPr lang="bg-BG" dirty="0" smtClean="0"/>
              <a:t> отделните </a:t>
            </a:r>
            <a:r>
              <a:rPr lang="bg-BG" b="1" dirty="0" smtClean="0"/>
              <a:t>символи</a:t>
            </a:r>
            <a:r>
              <a:rPr lang="bg-BG" dirty="0" smtClean="0"/>
              <a:t> с помощта на </a:t>
            </a:r>
            <a:r>
              <a:rPr lang="bg-BG" b="1" dirty="0" smtClean="0"/>
              <a:t>клавиатурата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Въвеждане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3707313"/>
            <a:ext cx="5715000" cy="30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046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Font</a:t>
            </a:r>
            <a:r>
              <a:rPr lang="en-US" b="1" dirty="0" smtClean="0"/>
              <a:t> </a:t>
            </a:r>
            <a:r>
              <a:rPr lang="bg-BG" dirty="0" smtClean="0"/>
              <a:t>в новото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Text</a:t>
            </a:r>
            <a:r>
              <a:rPr lang="en-US" b="1" dirty="0" smtClean="0"/>
              <a:t> </a:t>
            </a:r>
            <a:r>
              <a:rPr lang="bg-BG" dirty="0" smtClean="0"/>
              <a:t>може да задавате: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Характеристики на текст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00" y="3500078"/>
            <a:ext cx="3205311" cy="1953922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3081000" y="2375078"/>
            <a:ext cx="2655000" cy="743891"/>
          </a:xfrm>
          <a:prstGeom prst="wedgeRoundRectCallout">
            <a:avLst>
              <a:gd name="adj1" fmla="val -482"/>
              <a:gd name="adj2" fmla="val 1306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 на шрифта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21000" y="4149000"/>
            <a:ext cx="2520000" cy="1080000"/>
          </a:xfrm>
          <a:prstGeom prst="wedgeRoundRectCallout">
            <a:avLst>
              <a:gd name="adj1" fmla="val 86045"/>
              <a:gd name="adj2" fmla="val 6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Големина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121000" y="3339000"/>
            <a:ext cx="3285000" cy="720000"/>
          </a:xfrm>
          <a:prstGeom prst="wedgeRoundRectCallout">
            <a:avLst>
              <a:gd name="adj1" fmla="val -62496"/>
              <a:gd name="adj2" fmla="val 127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78189" y="4329000"/>
            <a:ext cx="2102811" cy="58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8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dirty="0" smtClean="0"/>
              <a:t>От панела </a:t>
            </a:r>
            <a:r>
              <a:rPr lang="en-US" dirty="0" smtClean="0"/>
              <a:t>Colors </a:t>
            </a:r>
            <a:r>
              <a:rPr lang="bg-BG" dirty="0" smtClean="0"/>
              <a:t>в менюто </a:t>
            </a:r>
            <a:r>
              <a:rPr lang="en-US" dirty="0" smtClean="0"/>
              <a:t>Text </a:t>
            </a:r>
            <a:r>
              <a:rPr lang="bg-BG" dirty="0" smtClean="0"/>
              <a:t>се задава цвета на символите: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</a:t>
            </a:r>
            <a:r>
              <a:rPr lang="bg-BG" dirty="0" smtClean="0"/>
              <a:t>текст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08" y="3960508"/>
            <a:ext cx="6272829" cy="160344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426000" y="2237073"/>
            <a:ext cx="3420000" cy="1125000"/>
          </a:xfrm>
          <a:prstGeom prst="wedgeRoundRectCallout">
            <a:avLst>
              <a:gd name="adj1" fmla="val 31304"/>
              <a:gd name="adj2" fmla="val 96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задава цвета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151000" y="2006557"/>
            <a:ext cx="4680000" cy="1155940"/>
          </a:xfrm>
          <a:prstGeom prst="wedgeRoundRectCallout">
            <a:avLst>
              <a:gd name="adj1" fmla="val -63488"/>
              <a:gd name="adj2" fmla="val 123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задава фона, на който изписвате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00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Може да настройвате </a:t>
            </a:r>
            <a:r>
              <a:rPr lang="bg-BG" b="1" dirty="0" smtClean="0"/>
              <a:t>фонът </a:t>
            </a:r>
            <a:r>
              <a:rPr lang="bg-BG" dirty="0" smtClean="0"/>
              <a:t>(текстовата кутия), като използвате </a:t>
            </a:r>
            <a:r>
              <a:rPr lang="bg-BG" b="1" dirty="0" smtClean="0"/>
              <a:t>панелът </a:t>
            </a:r>
            <a:r>
              <a:rPr lang="en-US" b="1" dirty="0" smtClean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Opaque</a:t>
            </a:r>
            <a:r>
              <a:rPr lang="en-US" dirty="0" smtClean="0"/>
              <a:t> – </a:t>
            </a:r>
            <a:r>
              <a:rPr lang="bg-BG" b="1" dirty="0" smtClean="0"/>
              <a:t>текстът</a:t>
            </a:r>
            <a:r>
              <a:rPr lang="bg-BG" dirty="0" smtClean="0"/>
              <a:t> и </a:t>
            </a:r>
            <a:r>
              <a:rPr lang="bg-BG" b="1" dirty="0" smtClean="0"/>
              <a:t>фонът</a:t>
            </a:r>
            <a:r>
              <a:rPr lang="bg-BG" dirty="0" smtClean="0"/>
              <a:t> са </a:t>
            </a:r>
            <a:r>
              <a:rPr lang="bg-BG" b="1" dirty="0" smtClean="0"/>
              <a:t>цветовете</a:t>
            </a:r>
            <a:r>
              <a:rPr lang="bg-BG" dirty="0" smtClean="0"/>
              <a:t>, които са зададени 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Color</a:t>
            </a:r>
            <a:r>
              <a:rPr lang="bg-BG" b="1" dirty="0" smtClean="0"/>
              <a:t> </a:t>
            </a:r>
            <a:r>
              <a:rPr lang="bg-BG" dirty="0" smtClean="0"/>
              <a:t>(това, което е под тях, </a:t>
            </a:r>
            <a:r>
              <a:rPr lang="bg-BG" b="1" dirty="0" smtClean="0"/>
              <a:t>не се вижда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Transparent</a:t>
            </a:r>
            <a:r>
              <a:rPr lang="en-US" dirty="0" smtClean="0"/>
              <a:t> – </a:t>
            </a:r>
            <a:r>
              <a:rPr lang="bg-BG" b="1" dirty="0" smtClean="0"/>
              <a:t>фонът</a:t>
            </a:r>
            <a:r>
              <a:rPr lang="bg-BG" dirty="0" smtClean="0"/>
              <a:t> е </a:t>
            </a:r>
            <a:r>
              <a:rPr lang="bg-BG" b="1" dirty="0" smtClean="0"/>
              <a:t>прозрачен</a:t>
            </a:r>
            <a:r>
              <a:rPr lang="bg-BG" dirty="0" smtClean="0"/>
              <a:t> и се вижда </a:t>
            </a:r>
            <a:r>
              <a:rPr lang="bg-BG" b="1" dirty="0" smtClean="0"/>
              <a:t>само текстът </a:t>
            </a:r>
            <a:r>
              <a:rPr lang="bg-BG" dirty="0" smtClean="0"/>
              <a:t>с цвета, който е избран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</a:t>
            </a:r>
            <a:r>
              <a:rPr lang="bg-BG" dirty="0" smtClean="0"/>
              <a:t>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09" y="4957390"/>
            <a:ext cx="1618481" cy="15496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120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Отворете </a:t>
            </a:r>
            <a:r>
              <a:rPr lang="bg-BG" b="1" dirty="0" smtClean="0"/>
              <a:t>програмата </a:t>
            </a:r>
            <a:r>
              <a:rPr lang="en-US" b="1" dirty="0" smtClean="0">
                <a:solidFill>
                  <a:schemeClr val="bg1"/>
                </a:solidFill>
              </a:rPr>
              <a:t>Paint</a:t>
            </a:r>
            <a:r>
              <a:rPr lang="bg-BG" dirty="0" smtClean="0"/>
              <a:t>. Изчертайте фигурите: </a:t>
            </a:r>
            <a:r>
              <a:rPr lang="bg-BG" b="1" dirty="0" smtClean="0"/>
              <a:t>триъгълник</a:t>
            </a:r>
            <a:r>
              <a:rPr lang="bg-BG" dirty="0" smtClean="0"/>
              <a:t>, </a:t>
            </a:r>
            <a:r>
              <a:rPr lang="bg-BG" b="1" dirty="0" smtClean="0"/>
              <a:t>квадрат</a:t>
            </a:r>
            <a:r>
              <a:rPr lang="bg-BG" dirty="0" smtClean="0"/>
              <a:t>, </a:t>
            </a:r>
            <a:r>
              <a:rPr lang="bg-BG" b="1" dirty="0" smtClean="0"/>
              <a:t>правоъгълник</a:t>
            </a:r>
            <a:r>
              <a:rPr lang="bg-BG" dirty="0" smtClean="0"/>
              <a:t>, </a:t>
            </a:r>
            <a:r>
              <a:rPr lang="bg-BG" b="1" dirty="0" smtClean="0"/>
              <a:t>окръжност</a:t>
            </a:r>
            <a:r>
              <a:rPr lang="bg-BG" dirty="0" smtClean="0"/>
              <a:t>. Всяка фигура трябва да е </a:t>
            </a:r>
            <a:r>
              <a:rPr lang="bg-BG" b="1" dirty="0" smtClean="0"/>
              <a:t>запълнена</a:t>
            </a:r>
            <a:r>
              <a:rPr lang="bg-BG" dirty="0" smtClean="0"/>
              <a:t> с </a:t>
            </a:r>
            <a:r>
              <a:rPr lang="bg-BG" b="1" dirty="0" smtClean="0"/>
              <a:t>различен цвят</a:t>
            </a:r>
            <a:r>
              <a:rPr lang="bg-BG" dirty="0" smtClean="0"/>
              <a:t>. </a:t>
            </a:r>
            <a:r>
              <a:rPr lang="bg-BG" dirty="0"/>
              <a:t>Добавете </a:t>
            </a:r>
            <a:r>
              <a:rPr lang="bg-BG" b="1" dirty="0"/>
              <a:t>името</a:t>
            </a:r>
            <a:r>
              <a:rPr lang="bg-BG" dirty="0"/>
              <a:t> на </a:t>
            </a:r>
            <a:r>
              <a:rPr lang="bg-BG" b="1" dirty="0"/>
              <a:t>всяка фигура </a:t>
            </a:r>
            <a:r>
              <a:rPr lang="bg-BG" dirty="0"/>
              <a:t>под </a:t>
            </a:r>
            <a:r>
              <a:rPr lang="bg-BG" dirty="0" smtClean="0"/>
              <a:t>нея, като </a:t>
            </a:r>
            <a:r>
              <a:rPr lang="bg-BG" b="1" dirty="0" smtClean="0"/>
              <a:t>цвета</a:t>
            </a:r>
            <a:r>
              <a:rPr lang="bg-BG" dirty="0" smtClean="0"/>
              <a:t> на </a:t>
            </a:r>
            <a:r>
              <a:rPr lang="bg-BG" b="1" dirty="0" smtClean="0"/>
              <a:t>текста</a:t>
            </a:r>
            <a:r>
              <a:rPr lang="bg-BG" dirty="0" smtClean="0"/>
              <a:t> съответства с този, който е </a:t>
            </a:r>
            <a:r>
              <a:rPr lang="bg-BG" b="1" dirty="0" smtClean="0"/>
              <a:t>запълнена фигурата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Фигури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19" y="4110407"/>
            <a:ext cx="2510763" cy="241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Отворете </a:t>
            </a:r>
            <a:r>
              <a:rPr lang="bg-BG" b="1" dirty="0" smtClean="0"/>
              <a:t>изображението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sign.jpg</a:t>
            </a:r>
            <a:r>
              <a:rPr lang="en-US" dirty="0" smtClean="0"/>
              <a:t> </a:t>
            </a:r>
            <a:r>
              <a:rPr lang="bg-BG" dirty="0" smtClean="0"/>
              <a:t>и го </a:t>
            </a:r>
            <a:r>
              <a:rPr lang="bg-BG" b="1" dirty="0" smtClean="0"/>
              <a:t>пресъздайте</a:t>
            </a:r>
            <a:r>
              <a:rPr lang="bg-BG" dirty="0" smtClean="0"/>
              <a:t> в </a:t>
            </a:r>
            <a:r>
              <a:rPr lang="en-US" b="1" dirty="0" smtClean="0">
                <a:solidFill>
                  <a:schemeClr val="bg1"/>
                </a:solidFill>
              </a:rPr>
              <a:t>Paint</a:t>
            </a:r>
            <a:r>
              <a:rPr lang="en-US" dirty="0" smtClean="0"/>
              <a:t>, </a:t>
            </a:r>
            <a:r>
              <a:rPr lang="bg-BG" dirty="0" smtClean="0"/>
              <a:t>като използвате </a:t>
            </a:r>
            <a:r>
              <a:rPr lang="bg-BG" b="1" dirty="0" smtClean="0"/>
              <a:t>подходящите инстументи</a:t>
            </a:r>
            <a:r>
              <a:rPr lang="bg-BG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Пътен знак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00" y="2934000"/>
            <a:ext cx="4617000" cy="34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6002</TotalTime>
  <Words>521</Words>
  <Application>Microsoft Office PowerPoint</Application>
  <PresentationFormat>Widescreen</PresentationFormat>
  <Paragraphs>84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Consolas</vt:lpstr>
      <vt:lpstr>Wingdings</vt:lpstr>
      <vt:lpstr>SoftUni</vt:lpstr>
      <vt:lpstr>Вмъкване на текст в графично изображение</vt:lpstr>
      <vt:lpstr>Съдържание</vt:lpstr>
      <vt:lpstr>Въвеждане на текст</vt:lpstr>
      <vt:lpstr>Въвеждане на текст</vt:lpstr>
      <vt:lpstr>Характеристики на текст (1)</vt:lpstr>
      <vt:lpstr>Характеристики на текст (2)</vt:lpstr>
      <vt:lpstr>Характеристики на текст (3)</vt:lpstr>
      <vt:lpstr>Задача: Фигури</vt:lpstr>
      <vt:lpstr>Задача: Пътен знак</vt:lpstr>
      <vt:lpstr>Пробразуване на графично изображение</vt:lpstr>
      <vt:lpstr>Завъртане и обръщане на изображение</vt:lpstr>
      <vt:lpstr>Наклоняване на изображение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Вмъкване на текст в графично изображение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547</cp:revision>
  <dcterms:created xsi:type="dcterms:W3CDTF">2018-05-23T13:08:44Z</dcterms:created>
  <dcterms:modified xsi:type="dcterms:W3CDTF">2023-11-16T18:44:28Z</dcterms:modified>
  <cp:category/>
</cp:coreProperties>
</file>