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353" r:id="rId4"/>
    <p:sldId id="497" r:id="rId5"/>
    <p:sldId id="651" r:id="rId6"/>
    <p:sldId id="654" r:id="rId7"/>
    <p:sldId id="653" r:id="rId8"/>
    <p:sldId id="655" r:id="rId9"/>
    <p:sldId id="640" r:id="rId10"/>
    <p:sldId id="641" r:id="rId11"/>
    <p:sldId id="610" r:id="rId12"/>
    <p:sldId id="636" r:id="rId13"/>
    <p:sldId id="642" r:id="rId14"/>
    <p:sldId id="648" r:id="rId15"/>
    <p:sldId id="650" r:id="rId16"/>
    <p:sldId id="644" r:id="rId17"/>
    <p:sldId id="639" r:id="rId18"/>
    <p:sldId id="657" r:id="rId19"/>
    <p:sldId id="658" r:id="rId20"/>
    <p:sldId id="659" r:id="rId21"/>
    <p:sldId id="633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Анализ на риска" id="{66DCFE1F-60FD-44F2-BE82-706DDBC14898}">
          <p14:sldIdLst>
            <p14:sldId id="353"/>
            <p14:sldId id="497"/>
            <p14:sldId id="651"/>
            <p14:sldId id="654"/>
            <p14:sldId id="653"/>
            <p14:sldId id="655"/>
            <p14:sldId id="640"/>
            <p14:sldId id="641"/>
          </p14:sldIdLst>
        </p14:section>
        <p14:section name="Методи за анализ на риска" id="{EB44CA50-B176-0C4C-B0D0-5459023C7783}">
          <p14:sldIdLst>
            <p14:sldId id="610"/>
            <p14:sldId id="636"/>
            <p14:sldId id="642"/>
            <p14:sldId id="648"/>
            <p14:sldId id="650"/>
            <p14:sldId id="644"/>
          </p14:sldIdLst>
        </p14:section>
        <p14:section name="Пример: Матрица на риска на Google Classroom&#13;" id="{C1DF9EB4-CE77-CA44-907B-BD32599A00F3}">
          <p14:sldIdLst>
            <p14:sldId id="639"/>
            <p14:sldId id="657"/>
          </p14:sldIdLst>
        </p14:section>
        <p14:section name="Пример: SWOT анализ на YouTube" id="{877605A2-6B36-F044-B14D-5F63DE850195}">
          <p14:sldIdLst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8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21.03.25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5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92500"/>
          </a:bodyPr>
          <a:lstStyle/>
          <a:p>
            <a:r>
              <a:rPr lang="bg-BG" sz="4400" dirty="0"/>
              <a:t>Методи, инструменти, решаване на проблеми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Анализ на риска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0145A-5745-AD74-92C6-402DB87ACF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Финансови рискове</a:t>
            </a:r>
          </a:p>
          <a:p>
            <a:pPr lvl="1"/>
            <a:r>
              <a:rPr lang="bg-BG" sz="3000" b="1" dirty="0"/>
              <a:t>Недостатъчен бюджет</a:t>
            </a:r>
            <a:r>
              <a:rPr lang="bg-BG" sz="3000" dirty="0"/>
              <a:t>, </a:t>
            </a:r>
            <a:r>
              <a:rPr lang="bg-BG" sz="3000" b="1" dirty="0"/>
              <a:t>грешни финансови прогнози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Киберсигурност</a:t>
            </a:r>
          </a:p>
          <a:p>
            <a:pPr lvl="1"/>
            <a:r>
              <a:rPr lang="bg-BG" sz="3000" b="1" dirty="0"/>
              <a:t>Уязвимости</a:t>
            </a:r>
            <a:r>
              <a:rPr lang="bg-BG" sz="3000" dirty="0"/>
              <a:t>, </a:t>
            </a:r>
            <a:r>
              <a:rPr lang="bg-BG" sz="3000" b="1" dirty="0"/>
              <a:t>хакерски атаки</a:t>
            </a:r>
            <a:r>
              <a:rPr lang="bg-BG" sz="3000" dirty="0"/>
              <a:t>, </a:t>
            </a:r>
            <a:r>
              <a:rPr lang="bg-BG" sz="3000" b="1" dirty="0"/>
              <a:t>изтичане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2FF38-71AE-4DF4-E93D-4638A20B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6727" r="5048" b="3821"/>
          <a:stretch/>
        </p:blipFill>
        <p:spPr>
          <a:xfrm>
            <a:off x="3756000" y="3677683"/>
            <a:ext cx="4680000" cy="31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Идентифициране на рисковете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Методи за анализ на риска</a:t>
            </a:r>
            <a:endParaRPr lang="en-US" sz="5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A2548-E4F0-3AB2-4542-DAFD19F8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0" y="1269000"/>
            <a:ext cx="2992500" cy="2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270594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структурирано събиране </a:t>
            </a:r>
            <a:r>
              <a:rPr lang="bg-BG" sz="3200" dirty="0"/>
              <a:t>на </a:t>
            </a:r>
            <a:r>
              <a:rPr lang="bg-BG" sz="3200" b="1" dirty="0"/>
              <a:t>информация</a:t>
            </a:r>
            <a:r>
              <a:rPr lang="bg-BG" sz="3200" dirty="0"/>
              <a:t> за </a:t>
            </a:r>
            <a:r>
              <a:rPr lang="bg-BG" sz="3200" b="1" dirty="0"/>
              <a:t>потенциални рискове</a:t>
            </a:r>
            <a:r>
              <a:rPr lang="bg-BG" sz="3200" dirty="0"/>
              <a:t> чрез </a:t>
            </a:r>
            <a:r>
              <a:rPr lang="bg-BG" sz="3200" b="1" dirty="0">
                <a:solidFill>
                  <a:schemeClr val="bg1"/>
                </a:solidFill>
              </a:rPr>
              <a:t>предварително подготвени въпроси</a:t>
            </a:r>
          </a:p>
          <a:p>
            <a:r>
              <a:rPr lang="bg-BG" sz="3200" dirty="0"/>
              <a:t>Осигуряват </a:t>
            </a:r>
            <a:r>
              <a:rPr lang="bg-BG" sz="3200" b="1" dirty="0"/>
              <a:t>структурирани</a:t>
            </a:r>
            <a:r>
              <a:rPr lang="bg-BG" sz="3200" dirty="0"/>
              <a:t> и </a:t>
            </a:r>
            <a:r>
              <a:rPr lang="bg-BG" sz="3200" b="1" dirty="0"/>
              <a:t>обективни</a:t>
            </a:r>
            <a:r>
              <a:rPr lang="bg-BG" sz="3200" dirty="0"/>
              <a:t> </a:t>
            </a:r>
            <a:r>
              <a:rPr lang="bg-BG" sz="3200" b="1" dirty="0"/>
              <a:t>отговори</a:t>
            </a:r>
          </a:p>
          <a:p>
            <a:r>
              <a:rPr lang="bg-BG" sz="3200" dirty="0"/>
              <a:t>Подходящи са за </a:t>
            </a:r>
            <a:r>
              <a:rPr lang="bg-BG" sz="3200" b="1" dirty="0"/>
              <a:t>големи екипи </a:t>
            </a:r>
            <a:r>
              <a:rPr lang="bg-BG" sz="3200" dirty="0"/>
              <a:t>и </a:t>
            </a:r>
            <a:r>
              <a:rPr lang="bg-BG" sz="3200" b="1" dirty="0"/>
              <a:t>проекти</a:t>
            </a:r>
          </a:p>
          <a:p>
            <a:r>
              <a:rPr lang="bg-BG" sz="3200" b="1" dirty="0"/>
              <a:t>Примери</a:t>
            </a:r>
            <a:r>
              <a:rPr lang="en-US" sz="3200" b="1" dirty="0"/>
              <a:t>:</a:t>
            </a:r>
          </a:p>
          <a:p>
            <a:pPr lvl="1"/>
            <a:r>
              <a:rPr lang="bg-BG" sz="3000" dirty="0"/>
              <a:t>Какви са най-големите технически предизвикателства при проекта?</a:t>
            </a:r>
          </a:p>
          <a:p>
            <a:pPr lvl="1"/>
            <a:r>
              <a:rPr lang="bg-BG" sz="3000" dirty="0"/>
              <a:t>Какви са зависимостите на проекта</a:t>
            </a:r>
            <a:r>
              <a:rPr lang="en-US" sz="3000" dirty="0"/>
              <a:t> (</a:t>
            </a:r>
            <a:r>
              <a:rPr lang="bg-BG" sz="3000" dirty="0"/>
              <a:t>напр. трети страни, библиотеки)?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Въпросници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B8174-91CB-98A2-3287-CAE35915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r="11064"/>
          <a:stretch/>
        </p:blipFill>
        <p:spPr>
          <a:xfrm>
            <a:off x="10123657" y="2304070"/>
            <a:ext cx="1813080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280598" cy="5528766"/>
          </a:xfrm>
        </p:spPr>
        <p:txBody>
          <a:bodyPr>
            <a:normAutofit lnSpcReduction="10000"/>
          </a:bodyPr>
          <a:lstStyle/>
          <a:p>
            <a:r>
              <a:rPr lang="bg-BG" sz="3000" b="1" dirty="0"/>
              <a:t>Техника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генериране на идеи</a:t>
            </a:r>
            <a:r>
              <a:rPr lang="bg-BG" sz="3000" dirty="0"/>
              <a:t> чрез </a:t>
            </a:r>
            <a:r>
              <a:rPr lang="bg-BG" sz="3000" b="1" dirty="0"/>
              <a:t>групови дискусии</a:t>
            </a:r>
          </a:p>
          <a:p>
            <a:r>
              <a:rPr lang="bg-BG" sz="3000" dirty="0"/>
              <a:t>Екипът предлага </a:t>
            </a:r>
            <a:r>
              <a:rPr lang="bg-BG" sz="3000" b="1" dirty="0"/>
              <a:t>възможни рискове без критика</a:t>
            </a:r>
            <a:r>
              <a:rPr lang="bg-BG" sz="3000" dirty="0"/>
              <a:t>, което стимулира </a:t>
            </a:r>
            <a:r>
              <a:rPr lang="bg-BG" sz="3000" b="1" dirty="0"/>
              <a:t>креативността</a:t>
            </a:r>
          </a:p>
          <a:p>
            <a:r>
              <a:rPr lang="bg-BG" sz="3000" dirty="0"/>
              <a:t>Подходящи са за </a:t>
            </a:r>
            <a:r>
              <a:rPr lang="bg-BG" sz="3000" b="1" dirty="0"/>
              <a:t>креативни екипи </a:t>
            </a:r>
            <a:r>
              <a:rPr lang="bg-BG" sz="3000" dirty="0"/>
              <a:t>и </a:t>
            </a:r>
            <a:r>
              <a:rPr lang="bg-BG" sz="3000" b="1" dirty="0"/>
              <a:t>иновации</a:t>
            </a:r>
          </a:p>
          <a:p>
            <a:r>
              <a:rPr lang="bg-BG" sz="3000" b="1" dirty="0"/>
              <a:t>Пример</a:t>
            </a:r>
            <a:r>
              <a:rPr lang="en-US" sz="3000" b="1" dirty="0"/>
              <a:t>:</a:t>
            </a:r>
          </a:p>
          <a:p>
            <a:pPr lvl="1"/>
            <a:r>
              <a:rPr lang="bg-BG" sz="2800" dirty="0"/>
              <a:t>Екипът се събира и записва всички възможни проблеми, свързани с разработката на мобилно приложение (напр. несъвместимост с определени устройства, възможни сривове при голям брой потребители и др.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Мозъчна атака </a:t>
            </a:r>
            <a:r>
              <a:rPr lang="en-US" dirty="0"/>
              <a:t>(Brainstorming)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871C-E8D2-D6EF-2DF4-CB292C37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285" b="2968"/>
          <a:stretch/>
        </p:blipFill>
        <p:spPr>
          <a:xfrm>
            <a:off x="8504499" y="2700508"/>
            <a:ext cx="34970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Разглежда </a:t>
            </a:r>
            <a:r>
              <a:rPr lang="bg-BG" sz="3000" b="1" dirty="0">
                <a:solidFill>
                  <a:schemeClr val="bg1"/>
                </a:solidFill>
              </a:rPr>
              <a:t>силните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слабите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страни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проекта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възможностите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заплахите</a:t>
            </a:r>
            <a:r>
              <a:rPr lang="bg-BG" sz="3000" dirty="0"/>
              <a:t> от </a:t>
            </a:r>
            <a:r>
              <a:rPr lang="bg-BG" sz="3000" b="1" dirty="0"/>
              <a:t>външната среда</a:t>
            </a:r>
          </a:p>
          <a:p>
            <a:r>
              <a:rPr lang="bg-BG" sz="3000" dirty="0"/>
              <a:t>Позволява </a:t>
            </a:r>
            <a:r>
              <a:rPr lang="bg-BG" sz="3000" b="1" dirty="0">
                <a:solidFill>
                  <a:schemeClr val="bg1"/>
                </a:solidFill>
              </a:rPr>
              <a:t>стратегическо управление </a:t>
            </a:r>
            <a:r>
              <a:rPr lang="bg-BG" sz="3000" dirty="0"/>
              <a:t>на </a:t>
            </a:r>
            <a:r>
              <a:rPr lang="bg-BG" sz="3000" b="1" dirty="0"/>
              <a:t>риска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цялостен поглед </a:t>
            </a:r>
            <a:r>
              <a:rPr lang="bg-BG" sz="3000" dirty="0"/>
              <a:t>върху </a:t>
            </a:r>
            <a:r>
              <a:rPr lang="bg-BG" sz="3000" b="1" dirty="0"/>
              <a:t>проекта</a:t>
            </a:r>
          </a:p>
          <a:p>
            <a:r>
              <a:rPr lang="bg-BG" sz="3000" dirty="0"/>
              <a:t>Подходящ за </a:t>
            </a:r>
            <a:r>
              <a:rPr lang="bg-BG" sz="3000" b="1" dirty="0"/>
              <a:t>стратегии</a:t>
            </a:r>
            <a:r>
              <a:rPr lang="bg-BG" sz="3000" dirty="0"/>
              <a:t> и </a:t>
            </a:r>
            <a:r>
              <a:rPr lang="bg-BG" sz="3000" b="1" dirty="0"/>
              <a:t>бизнес решения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 (</a:t>
            </a:r>
            <a:r>
              <a:rPr lang="en-US" dirty="0"/>
              <a:t>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6FED-F6FE-3F67-2703-23FE7C52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4239000"/>
            <a:ext cx="855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6636" cy="5528766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S</a:t>
            </a:r>
            <a:r>
              <a:rPr lang="en-US" sz="3000" b="1" dirty="0"/>
              <a:t>trengths</a:t>
            </a:r>
            <a:r>
              <a:rPr lang="bg-BG" sz="3000" b="1" dirty="0"/>
              <a:t> </a:t>
            </a:r>
            <a:r>
              <a:rPr lang="en-GB" sz="32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Силни страни</a:t>
            </a:r>
            <a:endParaRPr lang="en-US" sz="3000" b="1" dirty="0"/>
          </a:p>
          <a:p>
            <a:pPr lvl="1"/>
            <a:r>
              <a:rPr lang="bg-BG" sz="3000" dirty="0"/>
              <a:t>Какви </a:t>
            </a:r>
            <a:r>
              <a:rPr lang="bg-BG" sz="3000" b="1" dirty="0"/>
              <a:t>предимства</a:t>
            </a:r>
            <a:r>
              <a:rPr lang="bg-BG" sz="3000" dirty="0"/>
              <a:t> има </a:t>
            </a:r>
            <a:r>
              <a:rPr lang="bg-BG" sz="3000" b="1" dirty="0"/>
              <a:t>проектът</a:t>
            </a:r>
            <a:r>
              <a:rPr lang="bg-BG" sz="3000" dirty="0"/>
              <a:t>?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W</a:t>
            </a:r>
            <a:r>
              <a:rPr lang="en-US" sz="3000" b="1" dirty="0"/>
              <a:t>eaknesses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Слаби страни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недостатъци</a:t>
            </a:r>
            <a:r>
              <a:rPr lang="bg-BG" sz="2800" dirty="0"/>
              <a:t> могат да създадат </a:t>
            </a:r>
            <a:r>
              <a:rPr lang="bg-BG" sz="2800" b="1" dirty="0"/>
              <a:t>проблеми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000" b="1" dirty="0"/>
              <a:t>pportunities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Възможности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външни фактори </a:t>
            </a:r>
            <a:r>
              <a:rPr lang="bg-BG" sz="2800" dirty="0"/>
              <a:t>могат да бъдат </a:t>
            </a:r>
            <a:r>
              <a:rPr lang="bg-BG" sz="2800" b="1" dirty="0"/>
              <a:t>полезни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/>
              <a:t>hreats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Заплахи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рискове</a:t>
            </a:r>
            <a:r>
              <a:rPr lang="bg-BG" sz="2800" dirty="0"/>
              <a:t> крие </a:t>
            </a:r>
            <a:r>
              <a:rPr lang="bg-BG" sz="2800" b="1" dirty="0"/>
              <a:t>външната среда</a:t>
            </a:r>
            <a:r>
              <a:rPr lang="bg-BG" sz="2800" dirty="0"/>
              <a:t>?</a:t>
            </a:r>
          </a:p>
          <a:p>
            <a:pPr lvl="1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DB807-58A4-10A5-72FF-D8D050C2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7" y="1716993"/>
            <a:ext cx="4487030" cy="4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</a:t>
            </a:r>
            <a:r>
              <a:rPr lang="en-GB" sz="4000" dirty="0">
                <a:solidFill>
                  <a:schemeClr val="bg2"/>
                </a:solidFill>
              </a:rPr>
              <a:t>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7075-36CD-484E-4A66-353A2467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4" y="2349000"/>
            <a:ext cx="12035934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3DE76-193C-D6B6-0C05-364A696B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r="27050" b="29732"/>
          <a:stretch/>
        </p:blipFill>
        <p:spPr>
          <a:xfrm>
            <a:off x="4848227" y="1629000"/>
            <a:ext cx="2495546" cy="2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пет риска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rgbClr val="00B050"/>
                </a:solidFill>
              </a:rPr>
              <a:t>Google Classroom</a:t>
            </a:r>
            <a:r>
              <a:rPr lang="bg-BG" sz="3200" b="1" dirty="0">
                <a:solidFill>
                  <a:srgbClr val="00B050"/>
                </a:solidFill>
              </a:rPr>
              <a:t> </a:t>
            </a:r>
            <a:r>
              <a:rPr lang="bg-BG" sz="3200" dirty="0"/>
              <a:t>и опишем техните </a:t>
            </a:r>
            <a:r>
              <a:rPr lang="bg-BG" sz="3200" b="1" dirty="0"/>
              <a:t>вероятности</a:t>
            </a:r>
            <a:r>
              <a:rPr lang="bg-BG" sz="3200" dirty="0"/>
              <a:t> и </a:t>
            </a:r>
            <a:r>
              <a:rPr lang="bg-BG" sz="3200" b="1" dirty="0"/>
              <a:t>последствия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0E91C-4BF5-416B-AB9C-E56936C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1013"/>
              </p:ext>
            </p:extLst>
          </p:nvPr>
        </p:nvGraphicFramePr>
        <p:xfrm>
          <a:off x="489350" y="2229098"/>
          <a:ext cx="11263680" cy="42779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1499419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79761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Риск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Вероятност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Последствия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План за действие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Прекъсване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до платформата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Предварително изпращане </a:t>
                      </a:r>
                      <a:r>
                        <a:rPr lang="bg-BG" sz="1800" dirty="0">
                          <a:effectLst/>
                        </a:rPr>
                        <a:t>на </a:t>
                      </a:r>
                      <a:r>
                        <a:rPr lang="bg-BG" sz="1800" b="1" dirty="0">
                          <a:effectLst/>
                        </a:rPr>
                        <a:t>важни материали </a:t>
                      </a:r>
                      <a:r>
                        <a:rPr lang="bg-BG" sz="1800" dirty="0">
                          <a:effectLst/>
                        </a:rPr>
                        <a:t>по </a:t>
                      </a:r>
                      <a:r>
                        <a:rPr lang="bg-BG" sz="1800" b="1" dirty="0">
                          <a:effectLst/>
                        </a:rPr>
                        <a:t>имейл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Загуба на подадени </a:t>
                      </a:r>
                      <a:r>
                        <a:rPr lang="bg-BG" sz="1800" b="1" dirty="0">
                          <a:effectLst/>
                        </a:rPr>
                        <a:t>задачи</a:t>
                      </a:r>
                      <a:r>
                        <a:rPr lang="bg-BG" sz="1800" dirty="0">
                          <a:effectLst/>
                        </a:rPr>
                        <a:t> поради </a:t>
                      </a:r>
                      <a:r>
                        <a:rPr lang="bg-BG" sz="1800" b="1" dirty="0">
                          <a:effectLst/>
                        </a:rPr>
                        <a:t>технически            проблем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Ниска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Насърчаване на учениците да пазят   </a:t>
                      </a:r>
                      <a:r>
                        <a:rPr lang="bg-BG" sz="1800" b="1" dirty="0">
                          <a:effectLst/>
                        </a:rPr>
                        <a:t>копие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задачите</a:t>
                      </a:r>
                      <a:r>
                        <a:rPr lang="bg-BG" sz="1800" dirty="0">
                          <a:effectLst/>
                        </a:rPr>
                        <a:t> си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Грешно</a:t>
                      </a:r>
                      <a:r>
                        <a:rPr lang="bg-BG" sz="1800" dirty="0">
                          <a:effectLst/>
                        </a:rPr>
                        <a:t> изпратени </a:t>
                      </a:r>
                      <a:r>
                        <a:rPr lang="bg-BG" sz="1800" b="1" dirty="0">
                          <a:effectLst/>
                        </a:rPr>
                        <a:t>материали</a:t>
                      </a:r>
                      <a:r>
                        <a:rPr lang="bg-BG" sz="1800" dirty="0">
                          <a:effectLst/>
                        </a:rPr>
                        <a:t> на ученик/клас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Указания за </a:t>
                      </a:r>
                      <a:r>
                        <a:rPr lang="bg-BG" sz="1800" b="1" dirty="0">
                          <a:effectLst/>
                        </a:rPr>
                        <a:t>внимателна проверка     </a:t>
                      </a:r>
                      <a:r>
                        <a:rPr lang="bg-BG" sz="1800" dirty="0">
                          <a:effectLst/>
                        </a:rPr>
                        <a:t>преди качване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Неактивност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учениците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Изпращане на </a:t>
                      </a:r>
                      <a:r>
                        <a:rPr lang="bg-BG" sz="1800" b="1" dirty="0">
                          <a:effectLst/>
                        </a:rPr>
                        <a:t>напомняния</a:t>
                      </a:r>
                      <a:r>
                        <a:rPr lang="bg-BG" sz="1800" dirty="0">
                          <a:effectLst/>
                        </a:rPr>
                        <a:t> чрез        други </a:t>
                      </a:r>
                      <a:r>
                        <a:rPr lang="bg-BG" sz="1800" b="1" dirty="0">
                          <a:effectLst/>
                        </a:rPr>
                        <a:t>комуникационни канали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Нарушаване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поверителността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bg-BG" sz="1800" dirty="0">
                          <a:effectLst/>
                        </a:rPr>
                        <a:t>учениците    споделят линкове с външни лица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Ограничаване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само до     </a:t>
                      </a:r>
                      <a:r>
                        <a:rPr lang="bg-BG" sz="1800" b="1" dirty="0">
                          <a:effectLst/>
                        </a:rPr>
                        <a:t>регистрирани потребители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05908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F68A9-57FD-D5A0-4ECD-E01E10DE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0" y="1899000"/>
            <a:ext cx="2919999" cy="1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3900" b="1" dirty="0">
                <a:solidFill>
                  <a:schemeClr val="bg1"/>
                </a:solidFill>
              </a:rPr>
              <a:t>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Описание</a:t>
            </a:r>
            <a:r>
              <a:rPr lang="bg-BG" sz="3700" dirty="0"/>
              <a:t>, </a:t>
            </a:r>
            <a:r>
              <a:rPr lang="bg-BG" sz="3700" b="1" dirty="0"/>
              <a:t>етапи</a:t>
            </a:r>
            <a:r>
              <a:rPr lang="bg-BG" sz="3700" dirty="0"/>
              <a:t>, </a:t>
            </a:r>
            <a:r>
              <a:rPr lang="bg-BG" sz="3700" b="1" dirty="0"/>
              <a:t>рискове</a:t>
            </a:r>
            <a:r>
              <a:rPr lang="bg-BG" sz="3700" dirty="0"/>
              <a:t> в </a:t>
            </a:r>
            <a:r>
              <a:rPr lang="bg-BG" sz="3700" b="1" dirty="0"/>
              <a:t>софтуерното инженерство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900" b="1" dirty="0">
                <a:solidFill>
                  <a:schemeClr val="bg1"/>
                </a:solidFill>
              </a:rPr>
              <a:t>Методи за 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Въпросници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Мозъчна атака </a:t>
            </a:r>
            <a:r>
              <a:rPr lang="en-US" sz="3700" b="1" dirty="0"/>
              <a:t>(Brainstorming)</a:t>
            </a:r>
          </a:p>
          <a:p>
            <a:pPr lvl="1">
              <a:buClr>
                <a:schemeClr val="tx1"/>
              </a:buClr>
            </a:pPr>
            <a:r>
              <a:rPr lang="en-US" sz="3700" b="1" dirty="0"/>
              <a:t>SWOT </a:t>
            </a:r>
            <a:r>
              <a:rPr lang="bg-BG" sz="3700" b="1" dirty="0"/>
              <a:t>анализ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​</a:t>
            </a:r>
            <a:r>
              <a:rPr lang="bg-BG" sz="3900" b="1" dirty="0"/>
              <a:t>Пример</a:t>
            </a:r>
            <a:r>
              <a:rPr lang="en-US" sz="3900" b="1" dirty="0"/>
              <a:t>: </a:t>
            </a:r>
            <a:r>
              <a:rPr lang="bg-BG" sz="3900" dirty="0"/>
              <a:t>Матрица на риска на </a:t>
            </a:r>
            <a:r>
              <a:rPr lang="en-US" sz="3900" dirty="0"/>
              <a:t>Google Classroom</a:t>
            </a:r>
            <a:endParaRPr lang="bg-BG" sz="3900" dirty="0"/>
          </a:p>
          <a:p>
            <a:pPr>
              <a:buClr>
                <a:schemeClr val="tx1"/>
              </a:buClr>
            </a:pPr>
            <a:r>
              <a:rPr lang="bg-BG" sz="3900" dirty="0"/>
              <a:t>​</a:t>
            </a:r>
            <a:r>
              <a:rPr lang="bg-BG" sz="3900" b="1" dirty="0"/>
              <a:t>Пример</a:t>
            </a:r>
            <a:r>
              <a:rPr lang="bg-BG" sz="3900" dirty="0"/>
              <a:t>: </a:t>
            </a:r>
            <a:r>
              <a:rPr lang="en-US" sz="3900" dirty="0"/>
              <a:t>SWOT </a:t>
            </a:r>
            <a:r>
              <a:rPr lang="bg-BG" sz="3900" dirty="0"/>
              <a:t>анализ на </a:t>
            </a:r>
            <a:r>
              <a:rPr lang="en-US" sz="3900" dirty="0"/>
              <a:t>YouTube</a:t>
            </a:r>
            <a:endParaRPr lang="bg-BG" sz="39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силните</a:t>
            </a:r>
            <a:r>
              <a:rPr lang="bg-BG" sz="3200" dirty="0"/>
              <a:t> и </a:t>
            </a:r>
            <a:r>
              <a:rPr lang="bg-BG" sz="3200" b="1" dirty="0"/>
              <a:t>слабите</a:t>
            </a:r>
            <a:r>
              <a:rPr lang="bg-BG" sz="3200" dirty="0"/>
              <a:t> </a:t>
            </a:r>
            <a:r>
              <a:rPr lang="bg-BG" sz="3200" b="1" dirty="0"/>
              <a:t>страни</a:t>
            </a:r>
            <a:r>
              <a:rPr lang="bg-BG" sz="3200" dirty="0"/>
              <a:t>, </a:t>
            </a:r>
            <a:r>
              <a:rPr lang="bg-BG" sz="3200" b="1" dirty="0"/>
              <a:t>възможностите</a:t>
            </a:r>
            <a:r>
              <a:rPr lang="bg-BG" sz="3200" dirty="0"/>
              <a:t> и </a:t>
            </a:r>
            <a:r>
              <a:rPr lang="bg-BG" sz="3200" b="1" dirty="0"/>
              <a:t>заплахите</a:t>
            </a:r>
            <a:r>
              <a:rPr lang="bg-BG" sz="3200" dirty="0"/>
              <a:t> за </a:t>
            </a:r>
            <a:r>
              <a:rPr lang="en-US" sz="3200" b="1" dirty="0">
                <a:solidFill>
                  <a:srgbClr val="FF0000"/>
                </a:solidFill>
              </a:rPr>
              <a:t>YouTube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D5B40-59EE-601C-58CB-006748CDC318}"/>
              </a:ext>
            </a:extLst>
          </p:cNvPr>
          <p:cNvGraphicFramePr>
            <a:graphicFrameLocks noGrp="1"/>
          </p:cNvGraphicFramePr>
          <p:nvPr/>
        </p:nvGraphicFramePr>
        <p:xfrm>
          <a:off x="374109" y="2248934"/>
          <a:ext cx="11562628" cy="426434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53283">
                  <a:extLst>
                    <a:ext uri="{9D8B030D-6E8A-4147-A177-3AD203B41FA5}">
                      <a16:colId xmlns:a16="http://schemas.microsoft.com/office/drawing/2014/main" val="685269883"/>
                    </a:ext>
                  </a:extLst>
                </a:gridCol>
                <a:gridCol w="5909345">
                  <a:extLst>
                    <a:ext uri="{9D8B030D-6E8A-4147-A177-3AD203B41FA5}">
                      <a16:colId xmlns:a16="http://schemas.microsoft.com/office/drawing/2014/main" val="3237110435"/>
                    </a:ext>
                  </a:extLst>
                </a:gridCol>
              </a:tblGrid>
              <a:tr h="2158519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Силни страни </a:t>
                      </a:r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(Strengths)</a:t>
                      </a:r>
                      <a:endParaRPr lang="bg-BG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Голям брой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потребители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Разнообразно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Възможност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печалба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96F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Слаби страни </a:t>
                      </a:r>
                      <a:r>
                        <a:rPr lang="en-GB" sz="2600" dirty="0"/>
                        <a:t>(Weaknesses)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Трудност при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популяризиране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нови    създатели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авторските права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Натрапчиви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FD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7828"/>
                  </a:ext>
                </a:extLst>
              </a:tr>
              <a:tr h="1891481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Възможности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Opportunities)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Развитие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образователни видеа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Подобрени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инструменти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създатели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Интерактивно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VR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</a:txBody>
                  <a:tcPr>
                    <a:solidFill>
                      <a:srgbClr val="A6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/>
                        <a:t>Заплахи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Threats)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Конкуренция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с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TikTok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регулации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съдържанието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Разпространение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дезинформация</a:t>
                      </a:r>
                    </a:p>
                  </a:txBody>
                  <a:tcPr>
                    <a:solidFill>
                      <a:srgbClr val="FFE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6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риска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700" dirty="0"/>
              <a:t>== </a:t>
            </a:r>
            <a:r>
              <a:rPr lang="bg-BG" sz="4700" dirty="0"/>
              <a:t>процес на </a:t>
            </a:r>
            <a:r>
              <a:rPr lang="bg-BG" sz="4700" b="1" dirty="0"/>
              <a:t>откриване</a:t>
            </a:r>
            <a:r>
              <a:rPr lang="bg-BG" sz="4700" dirty="0"/>
              <a:t> и </a:t>
            </a:r>
            <a:r>
              <a:rPr lang="bg-BG" sz="4700" b="1" dirty="0"/>
              <a:t>решаване</a:t>
            </a:r>
            <a:r>
              <a:rPr lang="bg-BG" sz="4700" dirty="0"/>
              <a:t> на </a:t>
            </a:r>
            <a:r>
              <a:rPr lang="bg-BG" sz="4700" b="1" dirty="0"/>
              <a:t>потенциални рискове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b="1" dirty="0">
                <a:solidFill>
                  <a:schemeClr val="bg2"/>
                </a:solidFill>
              </a:rPr>
              <a:t>Идентифициране</a:t>
            </a:r>
            <a:r>
              <a:rPr lang="bg-BG" sz="4500" dirty="0">
                <a:solidFill>
                  <a:schemeClr val="bg2"/>
                </a:solidFill>
              </a:rPr>
              <a:t>, </a:t>
            </a:r>
            <a:r>
              <a:rPr lang="bg-BG" sz="4500" b="1" dirty="0">
                <a:solidFill>
                  <a:schemeClr val="bg2"/>
                </a:solidFill>
              </a:rPr>
              <a:t>оценяване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разработване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мониторинг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Въпросници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систематично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събиране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информация</a:t>
            </a:r>
            <a:r>
              <a:rPr lang="bg-BG" sz="4600" dirty="0">
                <a:solidFill>
                  <a:schemeClr val="bg2"/>
                </a:solidFill>
              </a:rPr>
              <a:t> за възможни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предварително подготвени въпроси</a:t>
            </a:r>
            <a:endParaRPr lang="bg-BG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Мозъчна атака (</a:t>
            </a: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Brainstorming)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en-US" sz="4600" dirty="0"/>
              <a:t>==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генериране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идеи</a:t>
            </a:r>
            <a:r>
              <a:rPr lang="bg-BG" sz="4600" dirty="0">
                <a:solidFill>
                  <a:schemeClr val="bg2"/>
                </a:solidFill>
              </a:rPr>
              <a:t> за потенциални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групови дискусии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SWOT </a:t>
            </a: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bg-BG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 </a:t>
            </a:r>
            <a:r>
              <a:rPr lang="bg-BG" sz="4600" dirty="0">
                <a:solidFill>
                  <a:schemeClr val="bg2"/>
                </a:solidFill>
              </a:rPr>
              <a:t>метод за </a:t>
            </a:r>
            <a:r>
              <a:rPr lang="bg-BG" sz="4600" b="1" dirty="0">
                <a:solidFill>
                  <a:schemeClr val="bg2"/>
                </a:solidFill>
              </a:rPr>
              <a:t>стратегическо планиране</a:t>
            </a:r>
            <a:r>
              <a:rPr lang="bg-BG" sz="4600" dirty="0">
                <a:solidFill>
                  <a:schemeClr val="bg2"/>
                </a:solidFill>
              </a:rPr>
              <a:t>, който анализира </a:t>
            </a:r>
            <a:r>
              <a:rPr lang="bg-BG" sz="4600" b="1" dirty="0">
                <a:solidFill>
                  <a:schemeClr val="bg2"/>
                </a:solidFill>
              </a:rPr>
              <a:t>вътрешните</a:t>
            </a:r>
            <a:r>
              <a:rPr lang="bg-BG" sz="4600" dirty="0">
                <a:solidFill>
                  <a:schemeClr val="bg2"/>
                </a:solidFill>
              </a:rPr>
              <a:t> и </a:t>
            </a:r>
            <a:r>
              <a:rPr lang="bg-BG" sz="4600" b="1" dirty="0">
                <a:solidFill>
                  <a:schemeClr val="bg2"/>
                </a:solidFill>
              </a:rPr>
              <a:t>външните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/>
              <a:t>фактори</a:t>
            </a:r>
            <a:r>
              <a:rPr lang="bg-BG" sz="4600" dirty="0"/>
              <a:t>, влияещи върху 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Стъпки за решаване на непредвидени събития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6952-712E-FEEF-B222-083D63FA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8" y="1269000"/>
            <a:ext cx="4051584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0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Процес на </a:t>
            </a:r>
            <a:r>
              <a:rPr lang="bg-BG" sz="3400" b="1" dirty="0">
                <a:solidFill>
                  <a:schemeClr val="bg1"/>
                </a:solidFill>
              </a:rPr>
              <a:t>идентифициране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оценяване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управление</a:t>
            </a:r>
            <a:r>
              <a:rPr lang="bg-BG" sz="3400" dirty="0"/>
              <a:t> на </a:t>
            </a:r>
            <a:r>
              <a:rPr lang="bg-BG" sz="3400" b="1" dirty="0"/>
              <a:t>потенциални рискове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Използва се в области като </a:t>
            </a:r>
            <a:r>
              <a:rPr lang="bg-BG" sz="3400" b="1" dirty="0"/>
              <a:t>бизнес</a:t>
            </a:r>
            <a:r>
              <a:rPr lang="bg-BG" sz="3400" dirty="0"/>
              <a:t>, </a:t>
            </a:r>
            <a:r>
              <a:rPr lang="bg-BG" sz="3400" b="1" dirty="0"/>
              <a:t>технологии</a:t>
            </a:r>
            <a:r>
              <a:rPr lang="bg-BG" sz="3400" dirty="0"/>
              <a:t>, </a:t>
            </a:r>
            <a:r>
              <a:rPr lang="bg-BG" sz="3400" b="1" dirty="0"/>
              <a:t>здравеопазване</a:t>
            </a:r>
            <a:r>
              <a:rPr lang="bg-BG" sz="3400" dirty="0"/>
              <a:t> и др.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Помага да се идентифицират </a:t>
            </a:r>
            <a:r>
              <a:rPr lang="bg-BG" sz="3400" b="1" dirty="0">
                <a:solidFill>
                  <a:schemeClr val="bg1"/>
                </a:solidFill>
              </a:rPr>
              <a:t>потенциални проблеми </a:t>
            </a:r>
            <a:r>
              <a:rPr lang="bg-BG" sz="3400" dirty="0"/>
              <a:t>в </a:t>
            </a:r>
            <a:r>
              <a:rPr lang="bg-BG" sz="3400" b="1" dirty="0"/>
              <a:t>ранните етапи </a:t>
            </a:r>
            <a:r>
              <a:rPr lang="bg-BG" sz="3400" dirty="0"/>
              <a:t>на </a:t>
            </a:r>
            <a:r>
              <a:rPr lang="bg-BG" sz="3400" b="1" dirty="0"/>
              <a:t>разработка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Състои се от </a:t>
            </a:r>
            <a:r>
              <a:rPr lang="bg-BG" sz="3400" b="1" dirty="0">
                <a:solidFill>
                  <a:schemeClr val="bg1"/>
                </a:solidFill>
              </a:rPr>
              <a:t>четири етапа</a:t>
            </a:r>
            <a:r>
              <a:rPr lang="bg-BG" sz="3400" dirty="0"/>
              <a:t>:</a:t>
            </a:r>
            <a:endParaRPr lang="en-US" sz="3400" dirty="0"/>
          </a:p>
          <a:p>
            <a:pPr lvl="1"/>
            <a:r>
              <a:rPr lang="bg-BG" sz="3200" b="1" dirty="0"/>
              <a:t>Идентифициране</a:t>
            </a:r>
            <a:r>
              <a:rPr lang="bg-BG" sz="3200" dirty="0"/>
              <a:t>, </a:t>
            </a:r>
            <a:r>
              <a:rPr lang="bg-BG" sz="3200" b="1" dirty="0"/>
              <a:t>оценяване</a:t>
            </a:r>
            <a:r>
              <a:rPr lang="bg-BG" sz="3200" dirty="0"/>
              <a:t>, </a:t>
            </a:r>
            <a:r>
              <a:rPr lang="bg-BG" sz="3200" b="1" dirty="0"/>
              <a:t>разработване</a:t>
            </a:r>
            <a:r>
              <a:rPr lang="bg-BG" sz="3200" dirty="0"/>
              <a:t>, </a:t>
            </a:r>
            <a:r>
              <a:rPr lang="bg-BG" sz="3200" b="1" dirty="0"/>
              <a:t>мониторинг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58A-691A-7668-F205-462B5022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40" y="3043268"/>
            <a:ext cx="3192190" cy="3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</a:t>
            </a:r>
            <a:r>
              <a:rPr lang="bg-BG" b="1" dirty="0">
                <a:solidFill>
                  <a:schemeClr val="bg1"/>
                </a:solidFill>
              </a:rPr>
              <a:t>потенциалните заплахи </a:t>
            </a:r>
            <a:r>
              <a:rPr lang="bg-BG" dirty="0"/>
              <a:t>за </a:t>
            </a:r>
            <a:r>
              <a:rPr lang="bg-BG" b="1" dirty="0"/>
              <a:t>проекта</a:t>
            </a:r>
            <a:endParaRPr lang="en-US" b="1" dirty="0"/>
          </a:p>
          <a:p>
            <a:r>
              <a:rPr lang="bg-BG" dirty="0"/>
              <a:t>Използват се </a:t>
            </a:r>
            <a:r>
              <a:rPr lang="bg-BG" b="1" dirty="0"/>
              <a:t>методи</a:t>
            </a:r>
            <a:r>
              <a:rPr lang="bg-BG" dirty="0"/>
              <a:t> за </a:t>
            </a:r>
            <a:r>
              <a:rPr lang="bg-BG" b="1" dirty="0"/>
              <a:t>идентифициране на рискове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Въпросници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анкети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Мозъчна атака </a:t>
            </a:r>
            <a:r>
              <a:rPr lang="en-US" b="1" dirty="0"/>
              <a:t>(Brainstorming)</a:t>
            </a:r>
            <a:endParaRPr lang="bg-BG" b="1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SWOT </a:t>
            </a:r>
            <a:r>
              <a:rPr lang="bg-BG" b="1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Исторически данни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предишен опит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Интервюта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експерти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Анализ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документация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рисковете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B62D7-1E42-E1DA-E19C-DFF6799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2" y="3249000"/>
            <a:ext cx="4629708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>
                <a:solidFill>
                  <a:schemeClr val="bg1"/>
                </a:solidFill>
              </a:rPr>
              <a:t>Вероятност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Колко често може да се случи рискът? </a:t>
            </a:r>
            <a:r>
              <a:rPr lang="en-US" dirty="0"/>
              <a:t>(</a:t>
            </a:r>
            <a:r>
              <a:rPr lang="bg-BG" b="1" dirty="0"/>
              <a:t>нисък</a:t>
            </a:r>
            <a:r>
              <a:rPr lang="bg-BG" dirty="0"/>
              <a:t>, </a:t>
            </a:r>
            <a:r>
              <a:rPr lang="bg-BG" b="1" dirty="0"/>
              <a:t>среден</a:t>
            </a:r>
            <a:r>
              <a:rPr lang="bg-BG" dirty="0"/>
              <a:t>, </a:t>
            </a:r>
            <a:r>
              <a:rPr lang="bg-BG" b="1" dirty="0"/>
              <a:t>висок</a:t>
            </a:r>
            <a:r>
              <a:rPr lang="en-US" dirty="0"/>
              <a:t>)</a:t>
            </a:r>
            <a:endParaRPr lang="bg-BG" dirty="0"/>
          </a:p>
          <a:p>
            <a:r>
              <a:rPr lang="bg-BG" sz="3500" b="1" dirty="0">
                <a:solidFill>
                  <a:schemeClr val="bg1"/>
                </a:solidFill>
              </a:rPr>
              <a:t>Последствия</a:t>
            </a:r>
          </a:p>
          <a:p>
            <a:pPr lvl="1"/>
            <a:r>
              <a:rPr lang="bg-BG" dirty="0"/>
              <a:t>Какви ще бъдат ефектите върху проекта? </a:t>
            </a:r>
            <a:r>
              <a:rPr lang="en-US" dirty="0"/>
              <a:t>(</a:t>
            </a:r>
            <a:r>
              <a:rPr lang="bg-BG" b="1" dirty="0"/>
              <a:t>малки</a:t>
            </a:r>
            <a:r>
              <a:rPr lang="bg-BG" dirty="0"/>
              <a:t>, </a:t>
            </a:r>
            <a:r>
              <a:rPr lang="bg-BG" b="1" dirty="0"/>
              <a:t>средни</a:t>
            </a:r>
            <a:r>
              <a:rPr lang="bg-BG" dirty="0"/>
              <a:t>, </a:t>
            </a:r>
            <a:r>
              <a:rPr lang="bg-BG" b="1" dirty="0"/>
              <a:t>тежки</a:t>
            </a:r>
            <a:r>
              <a:rPr lang="en-US" dirty="0"/>
              <a:t>)</a:t>
            </a:r>
          </a:p>
          <a:p>
            <a:r>
              <a:rPr lang="bg-BG" sz="3500" b="1" dirty="0">
                <a:solidFill>
                  <a:schemeClr val="bg1"/>
                </a:solidFill>
              </a:rPr>
              <a:t>Матрица на риска</a:t>
            </a:r>
          </a:p>
          <a:p>
            <a:pPr lvl="1"/>
            <a:r>
              <a:rPr lang="bg-BG" b="1" dirty="0"/>
              <a:t>Таблица</a:t>
            </a:r>
            <a:r>
              <a:rPr lang="bg-BG" dirty="0"/>
              <a:t> или </a:t>
            </a:r>
            <a:r>
              <a:rPr lang="bg-BG" b="1" dirty="0"/>
              <a:t>диаграма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вероятността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сериозността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рисковете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E5388-3AF1-CB4C-D79F-E4E49D11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602637" y="4645727"/>
            <a:ext cx="4334100" cy="2167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C7FF70-4EA6-92FD-7DA5-896F92FB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983404"/>
            <a:ext cx="4334100" cy="244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91E01-A57C-F17A-BF91-58F6CDF1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2784452"/>
            <a:ext cx="4334100" cy="2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Избягване на риска</a:t>
            </a:r>
          </a:p>
          <a:p>
            <a:pPr lvl="1"/>
            <a:r>
              <a:rPr lang="bg-BG" dirty="0"/>
              <a:t>Предприемане на </a:t>
            </a:r>
            <a:r>
              <a:rPr lang="bg-BG" b="1" dirty="0"/>
              <a:t>мерки</a:t>
            </a:r>
            <a:r>
              <a:rPr lang="bg-BG" dirty="0"/>
              <a:t> за </a:t>
            </a:r>
            <a:r>
              <a:rPr lang="bg-BG" b="1" dirty="0"/>
              <a:t>елиминиране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</a:p>
          <a:p>
            <a:r>
              <a:rPr lang="bg-BG" b="1" dirty="0">
                <a:solidFill>
                  <a:schemeClr val="bg1"/>
                </a:solidFill>
              </a:rPr>
              <a:t>Намаляване на риска</a:t>
            </a:r>
          </a:p>
          <a:p>
            <a:pPr lvl="1"/>
            <a:r>
              <a:rPr lang="bg-BG" b="1" dirty="0"/>
              <a:t>Минимизиране</a:t>
            </a:r>
            <a:r>
              <a:rPr lang="bg-BG" dirty="0"/>
              <a:t> на </a:t>
            </a:r>
            <a:r>
              <a:rPr lang="bg-BG" b="1" dirty="0"/>
              <a:t>вероятността</a:t>
            </a:r>
            <a:r>
              <a:rPr lang="bg-BG" dirty="0"/>
              <a:t> или </a:t>
            </a:r>
            <a:r>
              <a:rPr lang="bg-BG" b="1" dirty="0"/>
              <a:t>последиците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Приемане на риска</a:t>
            </a:r>
          </a:p>
          <a:p>
            <a:pPr lvl="1"/>
            <a:r>
              <a:rPr lang="bg-BG" b="1" dirty="0"/>
              <a:t>Подготовка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последствията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Прехвърляне на риска</a:t>
            </a:r>
          </a:p>
          <a:p>
            <a:pPr lvl="1"/>
            <a:r>
              <a:rPr lang="bg-BG" b="1" dirty="0"/>
              <a:t>Застраховане</a:t>
            </a:r>
            <a:r>
              <a:rPr lang="bg-BG" dirty="0"/>
              <a:t> или </a:t>
            </a:r>
            <a:r>
              <a:rPr lang="bg-BG" b="1" dirty="0"/>
              <a:t>делегиране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US" b="1" dirty="0"/>
          </a:p>
          <a:p>
            <a:pPr marL="442912" lvl="1" indent="0">
              <a:buNone/>
            </a:pPr>
            <a:r>
              <a:rPr lang="bg-BG" dirty="0"/>
              <a:t>на </a:t>
            </a:r>
            <a:r>
              <a:rPr lang="bg-BG" b="1" dirty="0"/>
              <a:t>друг субект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Разработване на стратегии за управление на риска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BD7F-5451-5619-7363-EFF251C1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/>
          <a:stretch/>
        </p:blipFill>
        <p:spPr>
          <a:xfrm>
            <a:off x="8105776" y="4689000"/>
            <a:ext cx="3345224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Постоянно наблюдение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коригиране</a:t>
            </a:r>
            <a:r>
              <a:rPr lang="bg-BG" sz="3200" dirty="0"/>
              <a:t> на </a:t>
            </a:r>
            <a:r>
              <a:rPr lang="bg-BG" sz="3200" b="1" dirty="0"/>
              <a:t>плана</a:t>
            </a:r>
            <a:r>
              <a:rPr lang="bg-BG" sz="3200" dirty="0"/>
              <a:t> за </a:t>
            </a:r>
            <a:r>
              <a:rPr lang="bg-BG" sz="3200" b="1" dirty="0"/>
              <a:t>управление</a:t>
            </a:r>
          </a:p>
          <a:p>
            <a:r>
              <a:rPr lang="bg-BG" sz="3200" dirty="0"/>
              <a:t>Проверява се дали </a:t>
            </a:r>
            <a:r>
              <a:rPr lang="bg-BG" sz="3200" b="1" dirty="0"/>
              <a:t>рисковете</a:t>
            </a:r>
            <a:r>
              <a:rPr lang="bg-BG" sz="3200" dirty="0"/>
              <a:t> от </a:t>
            </a:r>
            <a:r>
              <a:rPr lang="bg-BG" sz="3200" b="1" dirty="0"/>
              <a:t>първоначалния анализ </a:t>
            </a:r>
            <a:r>
              <a:rPr lang="bg-BG" sz="3200" dirty="0"/>
              <a:t>се </a:t>
            </a:r>
            <a:r>
              <a:rPr lang="bg-BG" sz="3200" b="1" dirty="0">
                <a:solidFill>
                  <a:schemeClr val="bg1"/>
                </a:solidFill>
              </a:rPr>
              <a:t>материализират</a:t>
            </a:r>
          </a:p>
          <a:p>
            <a:r>
              <a:rPr lang="bg-BG" sz="3200" dirty="0"/>
              <a:t>Използват се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отчети</a:t>
            </a:r>
            <a:r>
              <a:rPr lang="bg-BG" sz="3200" dirty="0"/>
              <a:t> за </a:t>
            </a:r>
            <a:r>
              <a:rPr lang="bg-BG" sz="3200" b="1" dirty="0"/>
              <a:t>напредък</a:t>
            </a:r>
            <a:r>
              <a:rPr lang="bg-BG" sz="3200" dirty="0"/>
              <a:t> и </a:t>
            </a:r>
            <a:r>
              <a:rPr lang="bg-BG" sz="3200" b="1" dirty="0"/>
              <a:t>постоянна комуникация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Мониторинг и преглед на риска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867A-4A06-435E-9A90-F4C99486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8707" r="7401" b="2468"/>
          <a:stretch/>
        </p:blipFill>
        <p:spPr>
          <a:xfrm>
            <a:off x="4273500" y="4012108"/>
            <a:ext cx="3645000" cy="2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Технически рискове</a:t>
            </a:r>
          </a:p>
          <a:p>
            <a:pPr lvl="1"/>
            <a:r>
              <a:rPr lang="bg-BG" sz="3400" b="1" dirty="0"/>
              <a:t>Неизправности</a:t>
            </a:r>
            <a:r>
              <a:rPr lang="bg-BG" sz="3400" dirty="0"/>
              <a:t> в </a:t>
            </a:r>
            <a:r>
              <a:rPr lang="bg-BG" sz="3400" b="1" dirty="0"/>
              <a:t>кода</a:t>
            </a:r>
            <a:r>
              <a:rPr lang="bg-BG" sz="3400" dirty="0"/>
              <a:t>, </a:t>
            </a:r>
            <a:r>
              <a:rPr lang="bg-BG" sz="3400" b="1" dirty="0"/>
              <a:t>несъвместимости</a:t>
            </a:r>
            <a:r>
              <a:rPr lang="bg-BG" sz="3400" dirty="0"/>
              <a:t>, </a:t>
            </a:r>
            <a:r>
              <a:rPr lang="bg-BG" sz="3400" b="1" dirty="0"/>
              <a:t>грешки</a:t>
            </a:r>
            <a:r>
              <a:rPr lang="bg-BG" sz="3400" dirty="0"/>
              <a:t> в </a:t>
            </a:r>
            <a:r>
              <a:rPr lang="bg-BG" sz="3400" b="1" dirty="0"/>
              <a:t>архитектурата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Проектни рискове</a:t>
            </a:r>
          </a:p>
          <a:p>
            <a:pPr lvl="1"/>
            <a:r>
              <a:rPr lang="bg-BG" sz="3400" b="1" dirty="0"/>
              <a:t>Забавяния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ресурси</a:t>
            </a:r>
            <a:r>
              <a:rPr lang="bg-BG" sz="3400" dirty="0"/>
              <a:t>, </a:t>
            </a:r>
            <a:r>
              <a:rPr lang="bg-BG" sz="3400" b="1" dirty="0"/>
              <a:t>неправилно</a:t>
            </a:r>
            <a:r>
              <a:rPr lang="bg-BG" sz="3400" dirty="0"/>
              <a:t> зададени </a:t>
            </a:r>
            <a:r>
              <a:rPr lang="bg-BG" sz="3400" b="1" dirty="0"/>
              <a:t>изисквания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Операционни рискове</a:t>
            </a:r>
          </a:p>
          <a:p>
            <a:pPr lvl="1"/>
            <a:r>
              <a:rPr lang="bg-BG" sz="3400" b="1" dirty="0"/>
              <a:t>Сривове</a:t>
            </a:r>
            <a:r>
              <a:rPr lang="bg-BG" sz="3400" dirty="0"/>
              <a:t>, </a:t>
            </a:r>
            <a:r>
              <a:rPr lang="bg-BG" sz="3400" b="1" dirty="0"/>
              <a:t>проблеми</a:t>
            </a:r>
            <a:r>
              <a:rPr lang="bg-BG" sz="3400" dirty="0"/>
              <a:t> със </a:t>
            </a:r>
            <a:r>
              <a:rPr lang="bg-BG" sz="3400" b="1" dirty="0"/>
              <a:t>сигурността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поддръжка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70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24821</TotalTime>
  <Words>1286</Words>
  <Application>Microsoft Macintosh PowerPoint</Application>
  <PresentationFormat>Widescreen</PresentationFormat>
  <Paragraphs>209</Paragraphs>
  <Slides>23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Анализ на риска</vt:lpstr>
      <vt:lpstr>Съдържание</vt:lpstr>
      <vt:lpstr>Анализ на риска</vt:lpstr>
      <vt:lpstr>Анализ на риска</vt:lpstr>
      <vt:lpstr>Идентифициране на рисковете</vt:lpstr>
      <vt:lpstr>Оценка на рисковете</vt:lpstr>
      <vt:lpstr>Разработване на стратегии за управление на риска</vt:lpstr>
      <vt:lpstr>Мониторинг и преглед на риска</vt:lpstr>
      <vt:lpstr>Основни рискове в софтуерното инженерство (1)</vt:lpstr>
      <vt:lpstr>Основни рискове в софтуерното инженерство (2)</vt:lpstr>
      <vt:lpstr>Методи за анализ на риска</vt:lpstr>
      <vt:lpstr>Въпросници</vt:lpstr>
      <vt:lpstr>Мозъчна атака (Brainstorming)</vt:lpstr>
      <vt:lpstr>SWOT анализ (1)</vt:lpstr>
      <vt:lpstr>SWOT анализ (2)</vt:lpstr>
      <vt:lpstr>SWOT анализ – Пример</vt:lpstr>
      <vt:lpstr>Пример</vt:lpstr>
      <vt:lpstr>Матрица на риска на Google Classroom</vt:lpstr>
      <vt:lpstr>Пример</vt:lpstr>
      <vt:lpstr>SWOT анализ на YouTube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 риска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247</cp:revision>
  <dcterms:created xsi:type="dcterms:W3CDTF">2018-05-23T13:08:44Z</dcterms:created>
  <dcterms:modified xsi:type="dcterms:W3CDTF">2025-03-21T12:17:36Z</dcterms:modified>
  <cp:category/>
</cp:coreProperties>
</file>