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31" r:id="rId27"/>
    <p:sldId id="532" r:id="rId28"/>
    <p:sldId id="534" r:id="rId29"/>
    <p:sldId id="533" r:id="rId30"/>
    <p:sldId id="544" r:id="rId31"/>
    <p:sldId id="546" r:id="rId32"/>
    <p:sldId id="547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8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4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  <p:pic>
        <p:nvPicPr>
          <p:cNvPr id="1026" name="Picture 2" descr="What is an Entity Diagram (ERD)?. An Entity Relationship Diagram or ER… |  by sonia dumitru | Medium">
            <a:extLst>
              <a:ext uri="{FF2B5EF4-FFF2-40B4-BE49-F238E27FC236}">
                <a16:creationId xmlns:a16="http://schemas.microsoft.com/office/drawing/2014/main" id="{AD743C9F-C9C1-102F-0902-467431AD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2696338"/>
            <a:ext cx="3770250" cy="27587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(primary key constraint)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Ограничение за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(foreign key constraint)</a:t>
            </a:r>
            <a:endParaRPr lang="bg-BG" b="1" dirty="0"/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ограничение</a:t>
            </a:r>
            <a:r>
              <a:rPr lang="en-US" dirty="0"/>
              <a:t> (check constraint)</a:t>
            </a:r>
            <a:endParaRPr lang="bg-BG" dirty="0"/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цената </a:t>
            </a:r>
            <a:r>
              <a:rPr lang="bg-BG" dirty="0"/>
              <a:t>на продуктите трябва да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Възникват, когато се опитаме да вмъкнем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за които все още нямаме налична стойност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Каскадни </a:t>
            </a:r>
            <a:r>
              <a:rPr lang="bg-BG" dirty="0"/>
              <a:t>могат да бъдат 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0711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412039"/>
            <a:ext cx="2758206" cy="633297"/>
          </a:xfrm>
          <a:prstGeom prst="wedgeRoundRectCallout">
            <a:avLst>
              <a:gd name="adj1" fmla="val -4855"/>
              <a:gd name="adj2" fmla="val 128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054206"/>
            <a:ext cx="3026450" cy="61146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19429"/>
            <a:ext cx="2438400" cy="591529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611461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81000" y="4239000"/>
            <a:ext cx="2229557" cy="559968"/>
          </a:xfrm>
          <a:prstGeom prst="wedgeRoundRectCallout">
            <a:avLst>
              <a:gd name="adj1" fmla="val -77921"/>
              <a:gd name="adj2" fmla="val 876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000" y="1179000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sz="3200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sz="3200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/>
              <a:t>Запазва всички изисквания на </a:t>
            </a:r>
            <a:r>
              <a:rPr lang="ru-RU" sz="3000" b="1" dirty="0">
                <a:solidFill>
                  <a:schemeClr val="bg1"/>
                </a:solidFill>
              </a:rPr>
              <a:t>1-ва </a:t>
            </a:r>
            <a:r>
              <a:rPr lang="ru-RU" sz="3000" dirty="0">
                <a:solidFill>
                  <a:srgbClr val="224464"/>
                </a:solidFill>
              </a:rPr>
              <a:t>нормална форма</a:t>
            </a:r>
            <a:endParaRPr lang="en-US" sz="3000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b="1" dirty="0"/>
              <a:t>Всички колони</a:t>
            </a:r>
            <a:r>
              <a:rPr lang="ru-RU" sz="3000" dirty="0"/>
              <a:t>, които не са първичен ключ, трябва да </a:t>
            </a:r>
            <a:r>
              <a:rPr lang="ru-RU" sz="3000" b="1" dirty="0">
                <a:solidFill>
                  <a:schemeClr val="bg1"/>
                </a:solidFill>
              </a:rPr>
              <a:t>зависят изцяло </a:t>
            </a:r>
            <a:r>
              <a:rPr lang="ru-RU" sz="3000" dirty="0"/>
              <a:t>от първичния ключ (дори ако той е съставен)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659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Bai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noProof="1"/>
                        <a:t>15.99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Dqdo Mraz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noProof="1"/>
                        <a:t>20.99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dqdo@mraz.org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зависи само  от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зависи само от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r>
              <a:rPr lang="ru-RU" dirty="0" err="1"/>
              <a:t>Релационните</a:t>
            </a:r>
            <a:r>
              <a:rPr lang="ru-RU" dirty="0"/>
              <a:t>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отляво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Има следните </a:t>
            </a:r>
            <a:r>
              <a:rPr lang="bg-BG" sz="3400" b="1" dirty="0"/>
              <a:t>видове</a:t>
            </a:r>
            <a:r>
              <a:rPr lang="bg-BG" sz="3400" dirty="0"/>
              <a:t> </a:t>
            </a:r>
            <a:r>
              <a:rPr lang="bg-BG" sz="3400" b="1" dirty="0"/>
              <a:t>връзки</a:t>
            </a:r>
            <a:r>
              <a:rPr lang="bg-BG" sz="3400" dirty="0"/>
              <a:t>:</a:t>
            </a:r>
          </a:p>
          <a:p>
            <a:pPr lvl="1"/>
            <a:r>
              <a:rPr lang="bg-BG" sz="3200" b="1" dirty="0"/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държава</a:t>
            </a:r>
            <a:r>
              <a:rPr lang="bg-BG" sz="3200" dirty="0"/>
              <a:t> / </a:t>
            </a:r>
            <a:r>
              <a:rPr lang="bg-BG" sz="3200" b="1" dirty="0"/>
              <a:t>град</a:t>
            </a:r>
          </a:p>
          <a:p>
            <a:pPr lvl="1"/>
            <a:r>
              <a:rPr lang="bg-BG" sz="3200" b="1" dirty="0"/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/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274800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 първата таблица съответства на </a:t>
            </a: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във втората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ru-RU" sz="3000" dirty="0"/>
              <a:t>Използва се за </a:t>
            </a:r>
            <a:r>
              <a:rPr lang="ru-RU" sz="3000" b="1" dirty="0">
                <a:solidFill>
                  <a:schemeClr val="bg1"/>
                </a:solidFill>
              </a:rPr>
              <a:t>наследяване</a:t>
            </a:r>
            <a:r>
              <a:rPr lang="ru-RU" sz="3000" dirty="0"/>
              <a:t>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4794848" y="5994000"/>
            <a:ext cx="2518396" cy="5130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4794848" y="5544403"/>
            <a:ext cx="2471151" cy="1795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8148499" y="3158999"/>
            <a:ext cx="0" cy="138880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8148499" y="4027134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1911"/>
              </p:ext>
            </p:extLst>
          </p:nvPr>
        </p:nvGraphicFramePr>
        <p:xfrm>
          <a:off x="7543800" y="4547807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777504" y="4090606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843245" y="4267199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0289"/>
              </p:ext>
            </p:extLst>
          </p:nvPr>
        </p:nvGraphicFramePr>
        <p:xfrm>
          <a:off x="928845" y="4800599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989142" y="2481689"/>
            <a:ext cx="2209800" cy="990600"/>
          </a:xfrm>
          <a:prstGeom prst="wedgeRoundRectCallout">
            <a:avLst>
              <a:gd name="adj1" fmla="val 79216"/>
              <a:gd name="adj2" fmla="val 130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151442" y="1861311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1602"/>
              </p:ext>
            </p:extLst>
          </p:nvPr>
        </p:nvGraphicFramePr>
        <p:xfrm>
          <a:off x="7999042" y="2394711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76071" y="2956255"/>
            <a:ext cx="2133600" cy="914400"/>
          </a:xfrm>
          <a:prstGeom prst="wedgeRoundRectCallout">
            <a:avLst>
              <a:gd name="adj1" fmla="val -17999"/>
              <a:gd name="adj2" fmla="val 15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016000" y="3231825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1714</Words>
  <Application>Microsoft Macintosh PowerPoint</Application>
  <PresentationFormat>Widescreen</PresentationFormat>
  <Paragraphs>409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141</cp:revision>
  <dcterms:created xsi:type="dcterms:W3CDTF">2018-05-23T13:08:44Z</dcterms:created>
  <dcterms:modified xsi:type="dcterms:W3CDTF">2024-07-18T05:58:46Z</dcterms:modified>
  <cp:category>computer programming;programming;software development;software engineering</cp:category>
</cp:coreProperties>
</file>