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601" r:id="rId9"/>
    <p:sldId id="593" r:id="rId10"/>
    <p:sldId id="594" r:id="rId11"/>
    <p:sldId id="595" r:id="rId12"/>
    <p:sldId id="596" r:id="rId13"/>
    <p:sldId id="597" r:id="rId14"/>
    <p:sldId id="600" r:id="rId15"/>
    <p:sldId id="598" r:id="rId16"/>
    <p:sldId id="599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  <p14:sldId id="601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08" autoAdjust="0"/>
    <p:restoredTop sz="93810" autoAdjust="0"/>
  </p:normalViewPr>
  <p:slideViewPr>
    <p:cSldViewPr showGuides="1">
      <p:cViewPr varScale="1">
        <p:scale>
          <a:sx n="108" d="100"/>
          <a:sy n="108" d="100"/>
        </p:scale>
        <p:origin x="53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4.6.2024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01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вградени функции</a:t>
            </a:r>
          </a:p>
          <a:p>
            <a:pPr lvl="1"/>
            <a:r>
              <a:rPr lang="bg-BG" dirty="0"/>
              <a:t>Те се задават с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аргументи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Агрументи</a:t>
            </a:r>
            <a:r>
              <a:rPr lang="bg-BG" dirty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/>
              <a:t>Могат да бъдат </a:t>
            </a:r>
            <a:r>
              <a:rPr lang="bg-BG" b="1" dirty="0"/>
              <a:t>константи</a:t>
            </a:r>
            <a:r>
              <a:rPr lang="bg-BG" dirty="0"/>
              <a:t>, </a:t>
            </a:r>
            <a:r>
              <a:rPr lang="bg-BG" b="1" dirty="0"/>
              <a:t>адреси на клетки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Изписват се в скобите след името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0" y="4984891"/>
            <a:ext cx="5220000" cy="1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6000" y="5438795"/>
            <a:ext cx="3065297" cy="86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=MAX(B3:B8)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121001" y="4532935"/>
            <a:ext cx="1215000" cy="523159"/>
          </a:xfrm>
          <a:prstGeom prst="wedgeRoundRectCallout">
            <a:avLst>
              <a:gd name="adj1" fmla="val 25911"/>
              <a:gd name="adj2" fmla="val 14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793272" y="4461074"/>
            <a:ext cx="2062728" cy="595020"/>
          </a:xfrm>
          <a:prstGeom prst="wedgeRoundRectCallout">
            <a:avLst>
              <a:gd name="adj1" fmla="val -20833"/>
              <a:gd name="adj2" fmla="val 13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Най-често използваните </a:t>
            </a:r>
            <a:r>
              <a:rPr lang="bg-BG" b="1" dirty="0"/>
              <a:t>функции</a:t>
            </a:r>
            <a:r>
              <a:rPr lang="bg-BG" dirty="0"/>
              <a:t> в </a:t>
            </a:r>
            <a:r>
              <a:rPr lang="en-US" dirty="0"/>
              <a:t>Excel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bg-BG" b="1" dirty="0"/>
              <a:t>събира</a:t>
            </a:r>
            <a:r>
              <a:rPr lang="bg-BG" dirty="0"/>
              <a:t> числовите стойности на клетките от зададената област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– </a:t>
            </a:r>
            <a:r>
              <a:rPr lang="bg-BG" dirty="0"/>
              <a:t>изчислява </a:t>
            </a:r>
            <a:r>
              <a:rPr lang="bg-BG" b="1" dirty="0"/>
              <a:t>средноаритметичната стойност </a:t>
            </a:r>
            <a:r>
              <a:rPr lang="bg-BG" dirty="0"/>
              <a:t>на въведените в клетките стойности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b="1" dirty="0"/>
              <a:t>минималната</a:t>
            </a:r>
            <a:r>
              <a:rPr lang="bg-BG" dirty="0"/>
              <a:t> и </a:t>
            </a:r>
            <a:r>
              <a:rPr lang="bg-BG" b="1" dirty="0"/>
              <a:t>максималната стойност </a:t>
            </a:r>
            <a:r>
              <a:rPr lang="bg-BG" dirty="0"/>
              <a:t>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=SUM(A1:A9)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=AVERAGE(B1:C3)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=MIN(B3:B8)</a:t>
            </a:r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въведем функция, трябва първо да </a:t>
            </a:r>
            <a:r>
              <a:rPr lang="bg-BG" b="1" dirty="0"/>
              <a:t>селектираме клетката</a:t>
            </a:r>
            <a:r>
              <a:rPr lang="bg-BG" dirty="0"/>
              <a:t>, в която ще я въвеждаме</a:t>
            </a:r>
            <a:endParaRPr lang="en-US" dirty="0"/>
          </a:p>
          <a:p>
            <a:r>
              <a:rPr lang="bg-BG" dirty="0"/>
              <a:t>Самите фунцкии се </a:t>
            </a:r>
            <a:r>
              <a:rPr lang="bg-BG" b="1" dirty="0"/>
              <a:t>активират</a:t>
            </a:r>
            <a:r>
              <a:rPr lang="bg-BG" dirty="0"/>
              <a:t> по някои от следните начини:</a:t>
            </a:r>
          </a:p>
          <a:p>
            <a:pPr lvl="1"/>
            <a:r>
              <a:rPr lang="bg-BG" dirty="0"/>
              <a:t>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AutoSum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Ръчно писане </a:t>
            </a:r>
            <a:r>
              <a:rPr lang="bg-BG" dirty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 </a:t>
            </a:r>
            <a:r>
              <a:rPr lang="bg-BG" dirty="0"/>
              <a:t>се намира вляво от кутията за редактиране на клетка</a:t>
            </a:r>
          </a:p>
          <a:p>
            <a:r>
              <a:rPr lang="bg-BG" dirty="0"/>
              <a:t>Отваря 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вградени функции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изберем функцията, която желаем, трябва да въведем </a:t>
            </a:r>
            <a:r>
              <a:rPr lang="bg-BG" b="1" dirty="0"/>
              <a:t>аргументите</a:t>
            </a:r>
            <a:r>
              <a:rPr lang="bg-BG" dirty="0"/>
              <a:t> за изчислението на функцията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4298" b="16975"/>
          <a:stretch/>
        </p:blipFill>
        <p:spPr>
          <a:xfrm>
            <a:off x="6038462" y="3657928"/>
            <a:ext cx="5367538" cy="2963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331288" y="2574435"/>
            <a:ext cx="5584712" cy="1575569"/>
          </a:xfrm>
          <a:prstGeom prst="wedgeRoundRectCallout">
            <a:avLst>
              <a:gd name="adj1" fmla="val 78226"/>
              <a:gd name="adj2" fmla="val 138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Появява се резултатът, а формулата се изписва в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кутията за редактиране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2528432"/>
            <a:ext cx="4410000" cy="1575568"/>
          </a:xfrm>
          <a:prstGeom prst="wedgeRoundRectCallout">
            <a:avLst>
              <a:gd name="adj1" fmla="val -72716"/>
              <a:gd name="adj2" fmla="val 33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539272"/>
            <a:ext cx="4410000" cy="1564728"/>
          </a:xfrm>
          <a:prstGeom prst="wedgeRoundRectCallout">
            <a:avLst>
              <a:gd name="adj1" fmla="val -73433"/>
              <a:gd name="adj2" fmla="val 9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с мишката кои клетки да участват във функцията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23A3E9-6D76-C334-ADEC-5D80679CA6F3}"/>
              </a:ext>
            </a:extLst>
          </p:cNvPr>
          <p:cNvSpPr/>
          <p:nvPr/>
        </p:nvSpPr>
        <p:spPr bwMode="auto">
          <a:xfrm>
            <a:off x="7401000" y="6084000"/>
            <a:ext cx="790500" cy="227900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7" grpId="1" animBg="1"/>
      <p:bldP spid="6" grpId="0" animBg="1"/>
      <p:bldP spid="6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Изписва избраната от вас функция в клетката </a:t>
            </a:r>
            <a:r>
              <a:rPr lang="bg-BG" b="1" dirty="0"/>
              <a:t>без</a:t>
            </a:r>
            <a:r>
              <a:rPr lang="bg-BG" dirty="0"/>
              <a:t> попълнени </a:t>
            </a:r>
            <a:r>
              <a:rPr lang="bg-BG" b="1" dirty="0"/>
              <a:t>аргументи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2734863"/>
            <a:ext cx="5670000" cy="359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0" y="3294000"/>
            <a:ext cx="2565000" cy="30313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496000" y="3960508"/>
            <a:ext cx="2745000" cy="413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позволява писане на функции </a:t>
            </a:r>
            <a:r>
              <a:rPr lang="bg-BG" b="1" dirty="0"/>
              <a:t>ръчно</a:t>
            </a:r>
            <a:r>
              <a:rPr lang="bg-BG" dirty="0"/>
              <a:t> </a:t>
            </a:r>
          </a:p>
          <a:p>
            <a:r>
              <a:rPr lang="bg-BG" dirty="0"/>
              <a:t>Основни функции и техният начин на </a:t>
            </a:r>
            <a:r>
              <a:rPr lang="bg-BG" b="1" dirty="0"/>
              <a:t>изписване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r>
              <a:rPr lang="bg-BG" dirty="0"/>
              <a:t>Важно е да не забравяте знака за </a:t>
            </a:r>
            <a:r>
              <a:rPr lang="bg-BG" b="1" dirty="0"/>
              <a:t>равенство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=</a:t>
            </a:r>
            <a:r>
              <a:rPr lang="bg-BG" dirty="0"/>
              <a:t>) в началото!</a:t>
            </a:r>
          </a:p>
          <a:p>
            <a:pPr lvl="1"/>
            <a:r>
              <a:rPr lang="bg-BG" dirty="0"/>
              <a:t>В противен случай функцията се счита за </a:t>
            </a:r>
            <a:r>
              <a:rPr lang="bg-BG" b="1" dirty="0"/>
              <a:t>обикновен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Формула</a:t>
            </a:r>
            <a:r>
              <a:rPr lang="ru-RU" sz="3200" dirty="0">
                <a:solidFill>
                  <a:schemeClr val="bg2"/>
                </a:solidFill>
              </a:rPr>
              <a:t> – изчисление на </a:t>
            </a:r>
            <a:r>
              <a:rPr lang="ru-RU" sz="3200" b="1" dirty="0">
                <a:solidFill>
                  <a:schemeClr val="bg2"/>
                </a:solidFill>
              </a:rPr>
              <a:t>аритметични изрази</a:t>
            </a:r>
            <a:r>
              <a:rPr lang="ru-RU" sz="3200" dirty="0">
                <a:solidFill>
                  <a:schemeClr val="bg2"/>
                </a:solidFill>
              </a:rPr>
              <a:t>, в което участват константи </a:t>
            </a:r>
            <a:r>
              <a:rPr lang="bg-BG" sz="3200" dirty="0">
                <a:solidFill>
                  <a:schemeClr val="bg2"/>
                </a:solidFill>
              </a:rPr>
              <a:t>или </a:t>
            </a:r>
            <a:r>
              <a:rPr lang="ru-RU" sz="3200" dirty="0">
                <a:solidFill>
                  <a:schemeClr val="bg2"/>
                </a:solidFill>
              </a:rPr>
              <a:t>останалите клетки със своите адреси 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Вградени функции </a:t>
            </a:r>
            <a:r>
              <a:rPr lang="ru-RU" sz="3200" b="1" dirty="0">
                <a:solidFill>
                  <a:schemeClr val="bg2"/>
                </a:solidFill>
              </a:rPr>
              <a:t>– </a:t>
            </a:r>
            <a:r>
              <a:rPr lang="ru-RU" sz="3200" dirty="0">
                <a:solidFill>
                  <a:schemeClr val="bg2"/>
                </a:solidFill>
              </a:rPr>
              <a:t>готови</a:t>
            </a:r>
            <a:r>
              <a:rPr lang="ru-RU" sz="3200" b="1" dirty="0">
                <a:solidFill>
                  <a:schemeClr val="bg2"/>
                </a:solidFill>
              </a:rPr>
              <a:t> </a:t>
            </a:r>
            <a:r>
              <a:rPr lang="ru-RU" sz="3200" dirty="0">
                <a:solidFill>
                  <a:schemeClr val="bg2"/>
                </a:solidFill>
              </a:rPr>
              <a:t>формули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Задават се с </a:t>
            </a:r>
            <a:r>
              <a:rPr lang="ru-RU" sz="3000" b="1" dirty="0">
                <a:solidFill>
                  <a:schemeClr val="bg2"/>
                </a:solidFill>
              </a:rPr>
              <a:t>име </a:t>
            </a:r>
            <a:r>
              <a:rPr lang="ru-RU" sz="3000" dirty="0">
                <a:solidFill>
                  <a:schemeClr val="bg2"/>
                </a:solidFill>
              </a:rPr>
              <a:t>и</a:t>
            </a:r>
            <a:r>
              <a:rPr lang="ru-RU" sz="3000" b="1" dirty="0">
                <a:solidFill>
                  <a:schemeClr val="bg2"/>
                </a:solidFill>
              </a:rPr>
              <a:t> аргументи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функции: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SUM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AVERAGE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497856" y="5066714"/>
            <a:ext cx="3138144" cy="9783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MIN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b="1" dirty="0"/>
              <a:t>формули</a:t>
            </a:r>
          </a:p>
          <a:p>
            <a:r>
              <a:rPr lang="bg-BG" dirty="0"/>
              <a:t>Вградени </a:t>
            </a:r>
            <a:r>
              <a:rPr lang="bg-BG" b="1" dirty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6514938" y="3617862"/>
            <a:ext cx="5085000" cy="17594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12875"/>
          </a:xfrm>
        </p:spPr>
        <p:txBody>
          <a:bodyPr>
            <a:normAutofit/>
          </a:bodyPr>
          <a:lstStyle/>
          <a:p>
            <a:r>
              <a:rPr lang="ru-RU" sz="3200" dirty="0"/>
              <a:t>В </a:t>
            </a:r>
            <a:r>
              <a:rPr lang="ru-RU" sz="3200" b="1" dirty="0"/>
              <a:t>Excel</a:t>
            </a:r>
            <a:r>
              <a:rPr lang="ru-RU" sz="3200" dirty="0"/>
              <a:t> могат да се извършват изчисления чрез </a:t>
            </a:r>
            <a:r>
              <a:rPr lang="ru-RU" sz="3200" b="1" dirty="0"/>
              <a:t>формули</a:t>
            </a:r>
          </a:p>
          <a:p>
            <a:pPr lvl="1"/>
            <a:r>
              <a:rPr lang="ru-RU" sz="3000" dirty="0"/>
              <a:t>Формулите могат да включват </a:t>
            </a:r>
            <a:r>
              <a:rPr lang="ru-RU" sz="3000" b="1" dirty="0"/>
              <a:t>числа</a:t>
            </a:r>
            <a:r>
              <a:rPr lang="ru-RU" sz="3000" dirty="0"/>
              <a:t>, </a:t>
            </a:r>
            <a:r>
              <a:rPr lang="ru-RU" sz="3000" b="1" dirty="0"/>
              <a:t>операции</a:t>
            </a:r>
            <a:r>
              <a:rPr lang="ru-RU" sz="3000" dirty="0"/>
              <a:t> и </a:t>
            </a:r>
            <a:r>
              <a:rPr lang="ru-RU" sz="3000" b="1" dirty="0"/>
              <a:t>адреси на клетки</a:t>
            </a:r>
            <a:r>
              <a:rPr lang="ru-RU" sz="3000" dirty="0"/>
              <a:t> в таблицата</a:t>
            </a:r>
          </a:p>
          <a:p>
            <a:pPr lvl="1"/>
            <a:r>
              <a:rPr lang="ru-RU" sz="3000" dirty="0"/>
              <a:t>Формулите винаги </a:t>
            </a:r>
            <a:r>
              <a:rPr lang="ru-RU" sz="3000" b="1" dirty="0"/>
              <a:t>започват</a:t>
            </a:r>
            <a:r>
              <a:rPr lang="ru-RU" sz="3000" dirty="0"/>
              <a:t> със знак "</a:t>
            </a:r>
            <a:r>
              <a:rPr lang="ru-RU" sz="3000" b="1" dirty="0"/>
              <a:t>=</a:t>
            </a:r>
            <a:r>
              <a:rPr lang="ru-RU" sz="3000" dirty="0"/>
              <a:t>"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Формули в </a:t>
            </a:r>
            <a:r>
              <a:rPr lang="en-US" dirty="0"/>
              <a:t>Excel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=</a:t>
            </a:r>
            <a:r>
              <a:rPr lang="en-US" sz="4000" dirty="0"/>
              <a:t>(A1+B1)*2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203" y="1359000"/>
            <a:ext cx="2734406" cy="1080000"/>
          </a:xfrm>
          <a:prstGeom prst="wedgeRoundRectCallout">
            <a:avLst>
              <a:gd name="adj1" fmla="val 68369"/>
              <a:gd name="adj2" fmla="val 23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клетка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815291"/>
          </a:xfrm>
          <a:prstGeom prst="wedgeRoundRectCallout">
            <a:avLst>
              <a:gd name="adj1" fmla="val 65737"/>
              <a:gd name="adj2" fmla="val -1017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знака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изчисление: Събиране (+), изваждане (-), умножение (*), деление (/), процент (%), степенуване (^)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080000"/>
          </a:xfrm>
          <a:prstGeom prst="wedgeRoundRectCallout">
            <a:avLst>
              <a:gd name="adj1" fmla="val -12386"/>
              <a:gd name="adj2" fmla="val 12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да участва във формулата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524934"/>
          </a:xfrm>
          <a:prstGeom prst="wedgeRoundRectCallout">
            <a:avLst>
              <a:gd name="adj1" fmla="val -34262"/>
              <a:gd name="adj2" fmla="val 76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rgbClr val="080808"/>
                </a:solidFill>
              </a:rPr>
              <a:t>B</a:t>
            </a:r>
            <a:r>
              <a:rPr lang="bg-BG" sz="4000" dirty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775500" cy="11958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 се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>
                <a:solidFill>
                  <a:srgbClr val="080808"/>
                </a:solidFill>
              </a:rPr>
              <a:t>=</a:t>
            </a:r>
            <a:r>
              <a:rPr lang="en-US" sz="3600" dirty="0">
                <a:solidFill>
                  <a:srgbClr val="080808"/>
                </a:solidFill>
              </a:rPr>
              <a:t>A</a:t>
            </a:r>
            <a:r>
              <a:rPr lang="bg-BG" sz="3600" dirty="0">
                <a:solidFill>
                  <a:srgbClr val="080808"/>
                </a:solidFill>
              </a:rPr>
              <a:t>1*</a:t>
            </a:r>
            <a:r>
              <a:rPr lang="en-US" sz="3600" dirty="0">
                <a:solidFill>
                  <a:srgbClr val="080808"/>
                </a:solidFill>
              </a:rPr>
              <a:t>B1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/>
              <a:t>аналогични данни</a:t>
            </a:r>
            <a:r>
              <a:rPr lang="ru-RU" dirty="0"/>
              <a:t>, можете да </a:t>
            </a:r>
            <a:r>
              <a:rPr lang="ru-RU" b="1" dirty="0"/>
              <a:t>копирате</a:t>
            </a:r>
            <a:r>
              <a:rPr lang="ru-RU" dirty="0"/>
              <a:t> формулата</a:t>
            </a:r>
          </a:p>
          <a:p>
            <a:r>
              <a:rPr lang="ru-RU" dirty="0"/>
              <a:t>Това може да се изпълни по следните начини: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Ctrl </a:t>
            </a:r>
            <a:r>
              <a:rPr lang="en-US" dirty="0"/>
              <a:t>+</a:t>
            </a:r>
            <a:r>
              <a:rPr lang="en-US" b="1" dirty="0"/>
              <a:t> C</a:t>
            </a:r>
            <a:r>
              <a:rPr lang="en-US" dirty="0"/>
              <a:t>] + [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] – </a:t>
            </a:r>
            <a:r>
              <a:rPr lang="bg-BG" dirty="0"/>
              <a:t>стандартно копиране</a:t>
            </a:r>
          </a:p>
          <a:p>
            <a:pPr lvl="1"/>
            <a:r>
              <a:rPr lang="bg-BG" dirty="0"/>
              <a:t>Приплъзване на </a:t>
            </a:r>
            <a:r>
              <a:rPr lang="bg-BG" b="1" dirty="0"/>
              <a:t>долния десен ъгъл </a:t>
            </a:r>
            <a:r>
              <a:rPr lang="bg-BG" dirty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</a:t>
            </a:r>
            <a:r>
              <a:rPr lang="bg-BG" dirty="0" smtClean="0"/>
              <a:t>формули</a:t>
            </a:r>
            <a:r>
              <a:rPr lang="en-US" dirty="0" smtClean="0"/>
              <a:t> </a:t>
            </a:r>
            <a:r>
              <a:rPr lang="bg-BG" dirty="0" smtClean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8" y="1809000"/>
            <a:ext cx="10648045" cy="4190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9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/>
              <a:t>Вградени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765</Words>
  <Application>Microsoft Office PowerPoint</Application>
  <PresentationFormat>Widescreen</PresentationFormat>
  <Paragraphs>128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Преизползване на формули – видео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функции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817</cp:revision>
  <dcterms:created xsi:type="dcterms:W3CDTF">2018-05-23T13:08:44Z</dcterms:created>
  <dcterms:modified xsi:type="dcterms:W3CDTF">2024-06-04T18:22:51Z</dcterms:modified>
  <cp:category/>
</cp:coreProperties>
</file>