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588" r:id="rId4"/>
    <p:sldId id="589" r:id="rId5"/>
    <p:sldId id="587" r:id="rId6"/>
    <p:sldId id="590" r:id="rId7"/>
    <p:sldId id="592" r:id="rId8"/>
    <p:sldId id="614" r:id="rId9"/>
    <p:sldId id="591" r:id="rId10"/>
    <p:sldId id="595" r:id="rId11"/>
    <p:sldId id="593" r:id="rId12"/>
    <p:sldId id="594" r:id="rId13"/>
    <p:sldId id="596" r:id="rId14"/>
    <p:sldId id="597" r:id="rId15"/>
    <p:sldId id="598" r:id="rId16"/>
    <p:sldId id="599" r:id="rId17"/>
    <p:sldId id="600" r:id="rId18"/>
    <p:sldId id="601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586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тересни факти за ͏Python" id="{DB19340D-3D41-44AA-8EF4-C80C4C52B687}">
          <p14:sldIdLst>
            <p14:sldId id="588"/>
            <p14:sldId id="589"/>
          </p14:sldIdLst>
        </p14:section>
        <p14:section name="͏Първа програма с Python" id="{E703499E-E28C-4935-8D6E-FED703514B10}">
          <p14:sldIdLst>
            <p14:sldId id="587"/>
            <p14:sldId id="590"/>
            <p14:sldId id="592"/>
            <p14:sldId id="614"/>
            <p14:sldId id="591"/>
            <p14:sldId id="595"/>
            <p14:sldId id="593"/>
            <p14:sldId id="594"/>
          </p14:sldIdLst>
        </p14:section>
        <p14:section name="Променливи и типове данни" id="{923671BB-B926-47BD-BA21-41742DA497AC}">
          <p14:sldIdLst>
            <p14:sldId id="596"/>
            <p14:sldId id="597"/>
            <p14:sldId id="598"/>
          </p14:sldIdLst>
        </p14:section>
        <p14:section name="Четене на потребителски вход" id="{9DF015E1-66AF-483E-A6F0-747B79FDFA92}">
          <p14:sldIdLst>
            <p14:sldId id="599"/>
            <p14:sldId id="600"/>
            <p14:sldId id="601"/>
            <p14:sldId id="603"/>
          </p14:sldIdLst>
        </p14:section>
        <p14:section name="Прости операции" id="{36B072EC-AD3E-4402-9E1A-06E6AEB30D3E}">
          <p14:sldIdLst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Печатане на конзолата" id="{EC45F985-1FF0-4534-99C0-990C7CBEDF1F}">
          <p14:sldIdLst>
            <p14:sldId id="611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35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bg.wikipedia.org/wiki/%D0%93%D1%83%D0%B8%D0%B4%D0%BE_%D0%B2%D0%B0%D0%BD_%D0%A0%D0%BE%D1%81%D1%83%D0%BC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Въведение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104" name="Picture 8" descr="Logging in Python: A Developer's Guide | Product Blog • Sentry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96" t="11928" r="3048" b="12533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F5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00" y="3699000"/>
            <a:ext cx="2341252" cy="22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</a:t>
            </a:r>
            <a:r>
              <a:rPr lang="bg-BG" sz="3600" b="1" dirty="0"/>
              <a:t>стартиране</a:t>
            </a:r>
            <a:r>
              <a:rPr lang="bg-BG" sz="3600" dirty="0"/>
              <a:t> на </a:t>
            </a:r>
            <a:r>
              <a:rPr lang="bg-BG" sz="3600" b="1" dirty="0"/>
              <a:t>програмата</a:t>
            </a:r>
            <a:r>
              <a:rPr lang="bg-BG" sz="3600" dirty="0" smtClean="0"/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</a:t>
            </a:r>
            <a:r>
              <a:rPr lang="bg-BG" sz="3400" dirty="0" smtClean="0"/>
              <a:t>натискане</a:t>
            </a:r>
            <a:r>
              <a:rPr lang="en-US" sz="3400" dirty="0" smtClean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бутона</a:t>
            </a:r>
            <a:r>
              <a:rPr lang="bg-BG" sz="3400" dirty="0"/>
              <a:t> [</a:t>
            </a:r>
            <a:r>
              <a:rPr lang="en-US" sz="3400" b="1" dirty="0">
                <a:solidFill>
                  <a:schemeClr val="bg1"/>
                </a:solidFill>
              </a:rPr>
              <a:t>Run</a:t>
            </a:r>
            <a:r>
              <a:rPr lang="en-US" sz="3400" dirty="0" smtClean="0"/>
              <a:t>]</a:t>
            </a:r>
            <a:endParaRPr lang="bg-BG" sz="3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</a:t>
            </a:r>
            <a:r>
              <a:rPr lang="bg-BG" sz="3400" b="1" dirty="0" smtClean="0"/>
              <a:t>клашива</a:t>
            </a:r>
            <a:r>
              <a:rPr lang="bg-BG" sz="3400" dirty="0" smtClean="0"/>
              <a:t> </a:t>
            </a:r>
            <a:r>
              <a:rPr lang="en-US" sz="3400" dirty="0" smtClean="0"/>
              <a:t>[</a:t>
            </a:r>
            <a:r>
              <a:rPr lang="en-US" sz="3400" b="1" dirty="0" smtClean="0">
                <a:solidFill>
                  <a:schemeClr val="bg1"/>
                </a:solidFill>
              </a:rPr>
              <a:t>F5</a:t>
            </a:r>
            <a:r>
              <a:rPr lang="en-US" sz="3400" dirty="0" smtClean="0"/>
              <a:t>]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3273"/>
          <a:stretch/>
        </p:blipFill>
        <p:spPr>
          <a:xfrm>
            <a:off x="1866000" y="4142227"/>
            <a:ext cx="3928375" cy="13299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052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208" y="2620811"/>
            <a:ext cx="6931584" cy="40886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</a:t>
            </a:r>
            <a:r>
              <a:rPr lang="bg-BG" sz="3600" b="1" dirty="0"/>
              <a:t>няма грешки</a:t>
            </a:r>
            <a:r>
              <a:rPr lang="bg-BG" sz="3600" dirty="0"/>
              <a:t>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</a:t>
            </a:r>
            <a:r>
              <a:rPr lang="bg-BG" sz="3600" b="1" dirty="0" smtClean="0"/>
              <a:t>конзолата</a:t>
            </a:r>
            <a:r>
              <a:rPr lang="bg-BG" sz="3600" dirty="0" smtClean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61000" y="5589000"/>
            <a:ext cx="1164703" cy="40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518439" cy="5546589"/>
          </a:xfrm>
        </p:spPr>
        <p:txBody>
          <a:bodyPr>
            <a:normAutofit/>
          </a:bodyPr>
          <a:lstStyle/>
          <a:p>
            <a:r>
              <a:rPr lang="bg-BG" dirty="0" smtClean="0"/>
              <a:t>Грешки на </a:t>
            </a:r>
            <a:r>
              <a:rPr lang="bg-BG" b="1" dirty="0" smtClean="0"/>
              <a:t>синтаксиса</a:t>
            </a:r>
          </a:p>
          <a:p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pPr lvl="1"/>
            <a:r>
              <a:rPr lang="bg-BG" sz="3200" dirty="0"/>
              <a:t>Липсват </a:t>
            </a:r>
            <a:r>
              <a:rPr lang="bg-BG" sz="3200" b="1" dirty="0">
                <a:solidFill>
                  <a:schemeClr val="bg1"/>
                </a:solidFill>
              </a:rPr>
              <a:t>затварящите кавички </a:t>
            </a:r>
            <a:r>
              <a:rPr lang="bg-BG" sz="3200" dirty="0"/>
              <a:t>в </a:t>
            </a:r>
            <a:r>
              <a:rPr lang="bg-BG" sz="3200" dirty="0" smtClean="0"/>
              <a:t>скобите</a:t>
            </a:r>
          </a:p>
          <a:p>
            <a:r>
              <a:rPr lang="bg-BG" sz="3200" dirty="0"/>
              <a:t>Грешки при </a:t>
            </a:r>
            <a:r>
              <a:rPr lang="bg-BG" sz="3200" b="1" dirty="0"/>
              <a:t>индентацията</a:t>
            </a:r>
          </a:p>
          <a:p>
            <a:endParaRPr lang="bg-BG" sz="3400" dirty="0" smtClean="0"/>
          </a:p>
          <a:p>
            <a:endParaRPr lang="bg-BG" sz="3400" dirty="0" smtClean="0"/>
          </a:p>
          <a:p>
            <a:pPr lvl="1"/>
            <a:r>
              <a:rPr lang="bg-BG" sz="3400" dirty="0"/>
              <a:t>Има ненужна табулация пред </a:t>
            </a:r>
            <a:r>
              <a:rPr lang="bg-BG" sz="3400" b="1" dirty="0"/>
              <a:t>командата</a:t>
            </a:r>
            <a:r>
              <a:rPr lang="bg-BG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bg-BG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bg-BG" sz="34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Типични грешки в </a:t>
            </a:r>
            <a:r>
              <a:rPr lang="en-US" dirty="0" smtClean="0"/>
              <a:t>Python </a:t>
            </a:r>
            <a:r>
              <a:rPr lang="bg-BG" dirty="0" smtClean="0"/>
              <a:t>програмите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854000"/>
            <a:ext cx="4275000" cy="127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4554000"/>
            <a:ext cx="3825000" cy="12918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5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45916"/>
            <a:ext cx="10961783" cy="768084"/>
          </a:xfrm>
        </p:spPr>
        <p:txBody>
          <a:bodyPr/>
          <a:lstStyle/>
          <a:p>
            <a:r>
              <a:rPr lang="bg-BG" dirty="0"/>
              <a:t>Променливи и типове </a:t>
            </a:r>
            <a:r>
              <a:rPr lang="bg-BG" dirty="0" smtClean="0"/>
              <a:t>данни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4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Компютрите са машини, които обработват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Дефиниране</a:t>
            </a:r>
            <a:r>
              <a:rPr lang="bg-BG" sz="3200" dirty="0"/>
              <a:t> на променлива и </a:t>
            </a:r>
            <a:r>
              <a:rPr lang="bg-BG" sz="3200" b="1" dirty="0">
                <a:solidFill>
                  <a:schemeClr val="bg1"/>
                </a:solidFill>
              </a:rPr>
              <a:t>присвояване</a:t>
            </a:r>
            <a:r>
              <a:rPr lang="bg-BG" sz="3200" dirty="0"/>
              <a:t> на стойност: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31000" y="4869329"/>
            <a:ext cx="2742354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11000" y="5049000"/>
            <a:ext cx="129197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28893" y="5044231"/>
            <a:ext cx="422723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54021" y="3981608"/>
            <a:ext cx="3541979" cy="675000"/>
          </a:xfrm>
          <a:prstGeom prst="wedgeRoundRectCallout">
            <a:avLst>
              <a:gd name="adj1" fmla="val 16933"/>
              <a:gd name="adj2" fmla="val 969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01616" y="5894120"/>
            <a:ext cx="4050000" cy="675000"/>
          </a:xfrm>
          <a:prstGeom prst="wedgeRoundRectCallout">
            <a:avLst>
              <a:gd name="adj1" fmla="val 38276"/>
              <a:gd name="adj2" fmla="val -940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00" y="4656608"/>
            <a:ext cx="4285375" cy="1149463"/>
          </a:xfrm>
          <a:prstGeom prst="rect">
            <a:avLst/>
          </a:prstGeom>
        </p:spPr>
      </p:pic>
      <p:sp>
        <p:nvSpPr>
          <p:cNvPr id="16" name="Equal 15"/>
          <p:cNvSpPr/>
          <p:nvPr/>
        </p:nvSpPr>
        <p:spPr bwMode="auto">
          <a:xfrm>
            <a:off x="5853920" y="4961339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41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Променливите</a:t>
            </a:r>
            <a:r>
              <a:rPr lang="bg-BG" dirty="0"/>
              <a:t>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</a:t>
            </a:r>
            <a:r>
              <a:rPr lang="bg-BG" dirty="0" smtClean="0"/>
              <a:t>текст, </a:t>
            </a:r>
            <a:r>
              <a:rPr lang="bg-BG" dirty="0"/>
              <a:t>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b="1" dirty="0"/>
              <a:t>Типове данни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/>
              <a:t>–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bg-BG" dirty="0" smtClean="0"/>
              <a:t>текст</a:t>
            </a:r>
            <a:r>
              <a:rPr lang="en-US" dirty="0" smtClean="0"/>
              <a:t> </a:t>
            </a:r>
            <a:r>
              <a:rPr lang="bg-BG" dirty="0"/>
              <a:t>и символи</a:t>
            </a:r>
            <a:r>
              <a:rPr lang="en-US" dirty="0"/>
              <a:t>: </a:t>
            </a:r>
            <a:r>
              <a:rPr lang="en-US" b="1" dirty="0"/>
              <a:t>'a'</a:t>
            </a:r>
            <a:r>
              <a:rPr lang="en-US" dirty="0"/>
              <a:t>,</a:t>
            </a:r>
            <a:r>
              <a:rPr lang="en-US" b="1" dirty="0"/>
              <a:t> '</a:t>
            </a:r>
            <a:r>
              <a:rPr lang="bg-BG" b="1" dirty="0"/>
              <a:t>Здрасти'</a:t>
            </a:r>
            <a:r>
              <a:rPr lang="bg-BG" dirty="0"/>
              <a:t>,</a:t>
            </a:r>
            <a:r>
              <a:rPr lang="bg-BG" b="1" dirty="0"/>
              <a:t>'</a:t>
            </a:r>
            <a:r>
              <a:rPr lang="en-US" b="1" dirty="0"/>
              <a:t>Hi</a:t>
            </a:r>
            <a:r>
              <a:rPr lang="bg-BG" b="1" dirty="0"/>
              <a:t>'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 smtClean="0">
                <a:cs typeface="Consolas" pitchFamily="49" charset="0"/>
              </a:rPr>
              <a:t>…</a:t>
            </a:r>
            <a:endParaRPr lang="bg-BG" dirty="0" smtClean="0">
              <a:cs typeface="Consolas" pitchFamily="49" charset="0"/>
            </a:endParaRPr>
          </a:p>
          <a:p>
            <a:pPr lvl="1"/>
            <a:r>
              <a:rPr lang="en-US" dirty="0" smtClean="0">
                <a:cs typeface="Consolas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cs typeface="Consolas" pitchFamily="49" charset="0"/>
              </a:rPr>
              <a:t>bool</a:t>
            </a:r>
            <a:r>
              <a:rPr lang="en-US" dirty="0" smtClean="0">
                <a:cs typeface="Consolas" pitchFamily="49" charset="0"/>
              </a:rPr>
              <a:t> – </a:t>
            </a:r>
            <a:r>
              <a:rPr lang="bg-BG" dirty="0" smtClean="0">
                <a:cs typeface="Consolas" pitchFamily="49" charset="0"/>
              </a:rPr>
              <a:t>логическа стойност: </a:t>
            </a:r>
            <a:r>
              <a:rPr lang="en-US" b="1" dirty="0" smtClean="0">
                <a:cs typeface="Consolas" pitchFamily="49" charset="0"/>
              </a:rPr>
              <a:t>True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b="1" dirty="0" smtClean="0">
                <a:cs typeface="Consolas" pitchFamily="49" charset="0"/>
              </a:rPr>
              <a:t>False</a:t>
            </a:r>
            <a:endParaRPr lang="en-US" b="1" dirty="0">
              <a:cs typeface="Consolas" pitchFamily="49" charset="0"/>
            </a:endParaRPr>
          </a:p>
          <a:p>
            <a:r>
              <a:rPr lang="ru-RU" dirty="0">
                <a:cs typeface="Consolas" pitchFamily="49" charset="0"/>
              </a:rPr>
              <a:t>В езикът Python </a:t>
            </a:r>
            <a:r>
              <a:rPr lang="ru-RU" b="1" dirty="0">
                <a:cs typeface="Consolas" pitchFamily="49" charset="0"/>
              </a:rPr>
              <a:t>типът</a:t>
            </a:r>
            <a:r>
              <a:rPr lang="ru-RU" dirty="0">
                <a:cs typeface="Consolas" pitchFamily="49" charset="0"/>
              </a:rPr>
              <a:t> се </a:t>
            </a:r>
            <a:r>
              <a:rPr lang="ru-RU" b="1" dirty="0">
                <a:cs typeface="Consolas" pitchFamily="49" charset="0"/>
              </a:rPr>
              <a:t>определя</a:t>
            </a:r>
            <a:r>
              <a:rPr lang="ru-RU" dirty="0">
                <a:cs typeface="Consolas" pitchFamily="49" charset="0"/>
              </a:rPr>
              <a:t> от </a:t>
            </a:r>
            <a:r>
              <a:rPr lang="ru-RU" b="1" dirty="0">
                <a:cs typeface="Consolas" pitchFamily="49" charset="0"/>
              </a:rPr>
              <a:t>стойността</a:t>
            </a:r>
            <a:r>
              <a:rPr lang="ru-RU" dirty="0">
                <a:cs typeface="Consolas" pitchFamily="49" charset="0"/>
              </a:rPr>
              <a:t>, която се</a:t>
            </a:r>
            <a:r>
              <a:rPr lang="en-US" dirty="0">
                <a:cs typeface="Consolas" pitchFamily="49" charset="0"/>
              </a:rPr>
              <a:t> </a:t>
            </a:r>
            <a:r>
              <a:rPr lang="ru-RU" b="1" dirty="0" smtClean="0">
                <a:cs typeface="Consolas" pitchFamily="49" charset="0"/>
              </a:rPr>
              <a:t>присвоява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bg-BG" dirty="0" smtClean="0"/>
              <a:t>конзола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r>
              <a:rPr lang="bg-BG" sz="3200" dirty="0"/>
              <a:t>идва под формата на</a:t>
            </a:r>
            <a:r>
              <a:rPr lang="bg-BG" sz="3200" b="1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 на 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 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  <a:endParaRPr lang="bg-BG" sz="3200" dirty="0"/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200" dirty="0"/>
              <a:t>Връща ни текстът, въведен от потребителя</a:t>
            </a:r>
            <a:r>
              <a:rPr lang="en-US" sz="3200" dirty="0" smtClean="0"/>
              <a:t>​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31000" y="4194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3549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</a:t>
            </a:r>
            <a:r>
              <a:rPr lang="bg-BG" sz="3600" b="1" dirty="0"/>
              <a:t>име</a:t>
            </a:r>
            <a:r>
              <a:rPr lang="bg-BG" sz="3600" dirty="0"/>
              <a:t>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00" y="4241440"/>
            <a:ext cx="4621913" cy="1517116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011000" y="2304000"/>
            <a:ext cx="2790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input()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print(name)</a:t>
            </a: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531000" y="4053855"/>
            <a:ext cx="2655000" cy="561485"/>
          </a:xfrm>
          <a:prstGeom prst="wedgeRoundRectCallout">
            <a:avLst>
              <a:gd name="adj1" fmla="val 65944"/>
              <a:gd name="adj2" fmla="val 56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36000" y="4848214"/>
            <a:ext cx="1350000" cy="561485"/>
          </a:xfrm>
          <a:prstGeom prst="wedgeRoundRectCallout">
            <a:avLst>
              <a:gd name="adj1" fmla="val 77897"/>
              <a:gd name="adj2" fmla="val -22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21897"/>
            <a:ext cx="4889535" cy="998387"/>
          </a:xfrm>
          <a:prstGeom prst="rect">
            <a:avLst/>
          </a:prstGeom>
        </p:spPr>
      </p:pic>
      <p:sp>
        <p:nvSpPr>
          <p:cNvPr id="15" name="Equal 14"/>
          <p:cNvSpPr/>
          <p:nvPr/>
        </p:nvSpPr>
        <p:spPr bwMode="auto">
          <a:xfrm>
            <a:off x="3958500" y="2549320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8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</a:t>
            </a:r>
            <a:r>
              <a:rPr lang="bg-BG" sz="3600" b="1" dirty="0"/>
              <a:t>цяло число</a:t>
            </a:r>
            <a:r>
              <a:rPr lang="bg-BG" sz="3600" dirty="0" smtClean="0"/>
              <a:t>:</a:t>
            </a:r>
          </a:p>
          <a:p>
            <a:endParaRPr lang="bg-BG" sz="3600" dirty="0"/>
          </a:p>
          <a:p>
            <a:endParaRPr lang="bg-BG" sz="3600" dirty="0" smtClean="0"/>
          </a:p>
          <a:p>
            <a:r>
              <a:rPr lang="bg-BG" sz="3600" dirty="0" smtClean="0"/>
              <a:t>Четене на </a:t>
            </a:r>
            <a:r>
              <a:rPr lang="bg-BG" sz="3600" b="1" dirty="0" smtClean="0"/>
              <a:t>дробно число</a:t>
            </a:r>
            <a:r>
              <a:rPr lang="bg-BG" sz="3600" dirty="0" smtClean="0"/>
              <a:t>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71000" y="1963033"/>
            <a:ext cx="3240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69906" y="4149000"/>
            <a:ext cx="324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data = input()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Интересни факти </a:t>
            </a:r>
            <a:r>
              <a:rPr lang="bg-BG" dirty="0"/>
              <a:t>за ͏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/>
              <a:t>͏Първа програма с </a:t>
            </a:r>
            <a:r>
              <a:rPr lang="en-US" dirty="0" smtClean="0"/>
              <a:t>Python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Променливи</a:t>
            </a:r>
            <a:r>
              <a:rPr lang="bg-BG" dirty="0" smtClean="0"/>
              <a:t> и </a:t>
            </a:r>
            <a:r>
              <a:rPr lang="bg-BG" b="1" dirty="0" smtClean="0">
                <a:solidFill>
                  <a:schemeClr val="bg1"/>
                </a:solidFill>
              </a:rPr>
              <a:t>типове данни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͏</a:t>
            </a:r>
            <a:r>
              <a:rPr lang="bg-BG" b="1" dirty="0" smtClean="0"/>
              <a:t>Четене</a:t>
            </a:r>
            <a:r>
              <a:rPr lang="bg-BG" dirty="0" smtClean="0"/>
              <a:t> </a:t>
            </a:r>
            <a:r>
              <a:rPr lang="bg-BG" dirty="0"/>
              <a:t>на </a:t>
            </a:r>
            <a:r>
              <a:rPr lang="bg-BG" b="1" dirty="0"/>
              <a:t>потребителски </a:t>
            </a:r>
            <a:r>
              <a:rPr lang="bg-BG" b="1" dirty="0" smtClean="0"/>
              <a:t>вход</a:t>
            </a:r>
          </a:p>
          <a:p>
            <a:r>
              <a:rPr lang="bg-BG" dirty="0"/>
              <a:t>Прости </a:t>
            </a:r>
            <a:r>
              <a:rPr lang="bg-BG" dirty="0" smtClean="0"/>
              <a:t>операции</a:t>
            </a:r>
            <a:endParaRPr lang="en-US" dirty="0" smtClean="0"/>
          </a:p>
          <a:p>
            <a:r>
              <a:rPr lang="bg-BG" dirty="0" smtClean="0"/>
              <a:t>͏</a:t>
            </a:r>
            <a:r>
              <a:rPr lang="bg-BG" b="1" dirty="0" smtClean="0"/>
              <a:t>Печатане</a:t>
            </a:r>
            <a:r>
              <a:rPr lang="bg-BG" dirty="0" smtClean="0"/>
              <a:t> </a:t>
            </a:r>
            <a:r>
              <a:rPr lang="bg-BG" dirty="0"/>
              <a:t>на конзолата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</a:t>
            </a:r>
            <a:r>
              <a:rPr lang="ru-RU" dirty="0" smtClean="0"/>
              <a:t>числа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</a:t>
            </a:r>
            <a:r>
              <a:rPr lang="bg-BG" sz="3200" dirty="0" smtClean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24AC2-4AE6-4B50-B40C-A345D732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42" y="4585082"/>
            <a:ext cx="14260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Petar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442DDA5-0C08-4B68-914C-772E8D7F4961}"/>
              </a:ext>
            </a:extLst>
          </p:cNvPr>
          <p:cNvSpPr/>
          <p:nvPr/>
        </p:nvSpPr>
        <p:spPr>
          <a:xfrm>
            <a:off x="2651897" y="4691300"/>
            <a:ext cx="402630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7F45730-95E9-4323-BA16-F9056F43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099" y="4572001"/>
            <a:ext cx="290090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Petar!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C56C4-C2A2-4744-A0F3-01D47ABE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048" y="5449598"/>
            <a:ext cx="144527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Viktor</a:t>
            </a:r>
          </a:p>
        </p:txBody>
      </p:sp>
      <p:sp>
        <p:nvSpPr>
          <p:cNvPr id="12" name="Right Arrow 17">
            <a:extLst>
              <a:ext uri="{FF2B5EF4-FFF2-40B4-BE49-F238E27FC236}">
                <a16:creationId xmlns:a16="http://schemas.microsoft.com/office/drawing/2014/main" id="{A67CAE03-E619-4A3F-8240-196488EB65FB}"/>
              </a:ext>
            </a:extLst>
          </p:cNvPr>
          <p:cNvSpPr/>
          <p:nvPr/>
        </p:nvSpPr>
        <p:spPr>
          <a:xfrm>
            <a:off x="2638892" y="5562439"/>
            <a:ext cx="396883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7EC7A80-F465-4206-944C-905C43E2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985" y="5449597"/>
            <a:ext cx="293101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Viktor!</a:t>
            </a:r>
          </a:p>
        </p:txBody>
      </p:sp>
      <p:pic>
        <p:nvPicPr>
          <p:cNvPr id="14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решение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000" y="1764000"/>
            <a:ext cx="5715000" cy="2150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end=''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(name)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1000" y="4695542"/>
            <a:ext cx="5445000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200" b="1" dirty="0">
                <a:latin typeface="Consolas" panose="020B0609020204030204" pitchFamily="49" charset="0"/>
              </a:rPr>
              <a:t> name)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581000" y="1989000"/>
            <a:ext cx="2964671" cy="1017027"/>
          </a:xfrm>
          <a:prstGeom prst="wedgeRoundRectCallout">
            <a:avLst>
              <a:gd name="adj1" fmla="val -81612"/>
              <a:gd name="adj2" fmla="val 3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803009"/>
            <a:ext cx="4095000" cy="1086548"/>
          </a:xfrm>
          <a:prstGeom prst="rect">
            <a:avLst/>
          </a:prstGeom>
        </p:spPr>
      </p:pic>
      <p:sp>
        <p:nvSpPr>
          <p:cNvPr id="11" name="Equal 10"/>
          <p:cNvSpPr/>
          <p:nvPr/>
        </p:nvSpPr>
        <p:spPr bwMode="auto">
          <a:xfrm>
            <a:off x="6478500" y="5076283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7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638996" y="3564602"/>
            <a:ext cx="36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716000" y="5964100"/>
            <a:ext cx="35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1.52.5</a:t>
            </a:r>
            <a:endParaRPr lang="en-US" sz="2400" b="1" i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754776"/>
            <a:ext cx="4416600" cy="95422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6"/>
            <a:ext cx="4326600" cy="929633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6000" y="1894621"/>
            <a:ext cx="3645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 smtClean="0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286000" y="2617896"/>
            <a:ext cx="907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i="1" dirty="0">
                <a:solidFill>
                  <a:schemeClr val="accent2"/>
                </a:solidFill>
              </a:rPr>
              <a:t> </a:t>
            </a:r>
            <a:r>
              <a:rPr lang="bg-BG" sz="2500" b="1" i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5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91510" y="3932989"/>
            <a:ext cx="400949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b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75160" y="3468162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 smtClean="0"/>
          </a:p>
          <a:p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1510" y="1854000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</a:t>
            </a:r>
            <a:r>
              <a:rPr lang="bg-BG" i="1" noProof="1">
                <a:solidFill>
                  <a:schemeClr val="accent2"/>
                </a:solidFill>
              </a:rPr>
              <a:t>6 </a:t>
            </a:r>
            <a:r>
              <a:rPr lang="en-US" i="1" noProof="1">
                <a:solidFill>
                  <a:schemeClr val="accent2"/>
                </a:solidFill>
              </a:rPr>
              <a:t>-</a:t>
            </a:r>
            <a:r>
              <a:rPr lang="bg-BG" i="1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</a:t>
            </a:r>
            <a:r>
              <a:rPr lang="bg-BG" i="1" noProof="1">
                <a:solidFill>
                  <a:schemeClr val="accent2"/>
                </a:solidFill>
              </a:rPr>
              <a:t>Грешка: деление на 0</a:t>
            </a:r>
            <a:endParaRPr lang="en-US" i="1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59235" y="2577275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i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i="1" dirty="0">
                <a:solidFill>
                  <a:schemeClr val="accent2"/>
                </a:solidFill>
              </a:rPr>
              <a:t> </a:t>
            </a:r>
            <a:r>
              <a:rPr lang="bg-BG" sz="2500" b="1" i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Модул</a:t>
            </a:r>
            <a:r>
              <a:rPr lang="en-US" sz="3600" dirty="0"/>
              <a:t>/</a:t>
            </a:r>
            <a:r>
              <a:rPr lang="bg-BG" sz="3600" dirty="0"/>
              <a:t>остатък от целочислено деление на числа</a:t>
            </a:r>
            <a:r>
              <a:rPr lang="en-US" sz="3600" dirty="0"/>
              <a:t> (</a:t>
            </a:r>
            <a:r>
              <a:rPr lang="bg-BG" sz="3600" b="1" dirty="0"/>
              <a:t>оператор</a:t>
            </a:r>
            <a:r>
              <a:rPr lang="bg-BG" sz="3600" b="1" dirty="0">
                <a:solidFill>
                  <a:schemeClr val="bg1"/>
                </a:solidFill>
              </a:rPr>
              <a:t> %</a:t>
            </a:r>
            <a:r>
              <a:rPr lang="en-US" sz="3600" dirty="0"/>
              <a:t>)</a:t>
            </a:r>
            <a:r>
              <a:rPr lang="bg-BG" sz="3600" dirty="0" smtClean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8126" y="3219910"/>
            <a:ext cx="7825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i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900" b="1" i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900" b="1" i="1" noProof="1">
              <a:solidFill>
                <a:schemeClr val="accent2"/>
              </a:solidFill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1 </a:t>
            </a:r>
            <a:r>
              <a:rPr lang="bg-BG" i="1" noProof="1">
                <a:solidFill>
                  <a:schemeClr val="accent2"/>
                </a:solidFill>
              </a:rPr>
              <a:t>–</a:t>
            </a:r>
            <a:r>
              <a:rPr lang="en-US" i="1" noProof="1">
                <a:solidFill>
                  <a:schemeClr val="accent2"/>
                </a:solidFill>
              </a:rPr>
              <a:t> </a:t>
            </a:r>
            <a:r>
              <a:rPr lang="bg-BG" i="1" noProof="1">
                <a:solidFill>
                  <a:schemeClr val="accent2"/>
                </a:solidFill>
              </a:rPr>
              <a:t>числото</a:t>
            </a:r>
            <a:r>
              <a:rPr lang="en-US" i="1" noProof="1">
                <a:solidFill>
                  <a:schemeClr val="accent2"/>
                </a:solidFill>
              </a:rPr>
              <a:t> 3</a:t>
            </a:r>
            <a:r>
              <a:rPr lang="bg-BG" i="1" noProof="1">
                <a:solidFill>
                  <a:schemeClr val="accent2"/>
                </a:solidFill>
              </a:rPr>
              <a:t> е нечетно</a:t>
            </a:r>
            <a:r>
              <a:rPr lang="en-US" i="1" noProof="1">
                <a:solidFill>
                  <a:schemeClr val="accent2"/>
                </a:solidFill>
              </a:rPr>
              <a:t>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</a:t>
            </a:r>
            <a:r>
              <a:rPr lang="bg-BG" i="1" noProof="1">
                <a:solidFill>
                  <a:schemeClr val="accent2"/>
                </a:solidFill>
              </a:rPr>
              <a:t>0 – числото</a:t>
            </a:r>
            <a:r>
              <a:rPr lang="en-US" i="1" noProof="1">
                <a:solidFill>
                  <a:schemeClr val="accent2"/>
                </a:solidFill>
              </a:rPr>
              <a:t> 4</a:t>
            </a:r>
            <a:r>
              <a:rPr lang="bg-BG" i="1" noProof="1">
                <a:solidFill>
                  <a:schemeClr val="accent2"/>
                </a:solidFill>
              </a:rPr>
              <a:t> е четно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noProof="1">
                <a:solidFill>
                  <a:schemeClr val="accent2"/>
                </a:solidFill>
              </a:rPr>
              <a:t>#  </a:t>
            </a:r>
            <a:r>
              <a:rPr lang="bg-BG" i="1" noProof="1">
                <a:solidFill>
                  <a:schemeClr val="accent2"/>
                </a:solidFill>
              </a:rPr>
              <a:t>Грешка: деление на 0</a:t>
            </a:r>
            <a:endParaRPr lang="nn-NO" i="1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Можем да</a:t>
            </a:r>
            <a:r>
              <a:rPr lang="en-US" sz="3600" dirty="0"/>
              <a:t> </a:t>
            </a:r>
            <a:r>
              <a:rPr lang="bg-BG" sz="3600" dirty="0"/>
              <a:t>форматираме изхода чрез </a:t>
            </a:r>
            <a:r>
              <a:rPr lang="bg-BG" sz="3600" b="1" dirty="0">
                <a:solidFill>
                  <a:schemeClr val="bg1"/>
                </a:solidFill>
              </a:rPr>
              <a:t>интерполация</a:t>
            </a:r>
            <a:r>
              <a:rPr lang="en-US" sz="3600" dirty="0"/>
              <a:t>,</a:t>
            </a:r>
            <a:r>
              <a:rPr lang="bg-BG" sz="3600" dirty="0"/>
              <a:t> която се </a:t>
            </a:r>
            <a:r>
              <a:rPr lang="bg-BG" sz="3600" dirty="0" smtClean="0"/>
              <a:t>означава </a:t>
            </a:r>
            <a:r>
              <a:rPr lang="bg-BG" sz="3600" dirty="0"/>
              <a:t>със символа '</a:t>
            </a:r>
            <a:r>
              <a:rPr lang="en-US" sz="3600" b="1" dirty="0">
                <a:solidFill>
                  <a:schemeClr val="bg1"/>
                </a:solidFill>
              </a:rPr>
              <a:t>f</a:t>
            </a:r>
            <a:r>
              <a:rPr lang="bg-BG" sz="3600" dirty="0"/>
              <a:t>'</a:t>
            </a:r>
            <a:r>
              <a:rPr lang="en-US" sz="3600" dirty="0" smtClean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565" y="2723973"/>
            <a:ext cx="102108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</a:t>
            </a:r>
            <a:r>
              <a:rPr lang="it-IT" sz="2800" b="1" noProof="1" smtClean="0">
                <a:latin typeface="Consolas" pitchFamily="49" charset="0"/>
              </a:rPr>
              <a:t>()</a:t>
            </a:r>
            <a:endParaRPr lang="bg-BG" sz="28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Здравей,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first_name} {last_name}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Ти си на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age}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години и живееш в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.")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952066" y="2979093"/>
            <a:ext cx="3550365" cy="1387183"/>
          </a:xfrm>
          <a:prstGeom prst="wedgeRoundRectCallout">
            <a:avLst>
              <a:gd name="adj1" fmla="val -5273"/>
              <a:gd name="adj2" fmla="val 15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42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</a:t>
            </a:r>
            <a:r>
              <a:rPr lang="ru-RU" b="1" dirty="0"/>
              <a:t>използваме</a:t>
            </a:r>
            <a:r>
              <a:rPr lang="ru-RU" dirty="0"/>
              <a:t> вече </a:t>
            </a:r>
            <a:r>
              <a:rPr lang="ru-RU" b="1" dirty="0"/>
              <a:t>готови програми</a:t>
            </a:r>
            <a:r>
              <a:rPr lang="ru-RU" dirty="0"/>
              <a:t>, за</a:t>
            </a:r>
            <a:r>
              <a:rPr lang="en-US" dirty="0"/>
              <a:t> </a:t>
            </a:r>
            <a:r>
              <a:rPr lang="ru-RU" dirty="0"/>
              <a:t>да ни е </a:t>
            </a:r>
            <a:r>
              <a:rPr lang="ru-RU" b="1" dirty="0"/>
              <a:t>по-лесно</a:t>
            </a:r>
            <a:r>
              <a:rPr lang="ru-RU" dirty="0"/>
              <a:t> да напишем нашата:</a:t>
            </a:r>
          </a:p>
          <a:p>
            <a:pPr lvl="1"/>
            <a:r>
              <a:rPr lang="ru-RU" dirty="0"/>
              <a:t>За целта трябва да ги "</a:t>
            </a:r>
            <a:r>
              <a:rPr lang="ru-RU" b="1" dirty="0"/>
              <a:t>заредим</a:t>
            </a:r>
            <a:r>
              <a:rPr lang="ru-RU" dirty="0" smtClean="0"/>
              <a:t>":</a:t>
            </a:r>
          </a:p>
          <a:p>
            <a:pPr lvl="1"/>
            <a:endParaRPr lang="ru-RU" dirty="0"/>
          </a:p>
          <a:p>
            <a:pPr lvl="1"/>
            <a:r>
              <a:rPr lang="bg-BG" dirty="0"/>
              <a:t>Пример: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114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 smtClean="0"/>
              <a:t>Интересни факти за ͏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" b="14042"/>
          <a:stretch/>
        </p:blipFill>
        <p:spPr bwMode="auto">
          <a:xfrm>
            <a:off x="5106000" y="1630172"/>
            <a:ext cx="198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3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Основни</a:t>
            </a:r>
            <a:r>
              <a:rPr lang="bg-BG" sz="3200" b="1" dirty="0" smtClean="0">
                <a:solidFill>
                  <a:schemeClr val="bg2"/>
                </a:solidFill>
              </a:rPr>
              <a:t> типове данни: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bool</a:t>
            </a:r>
            <a:endParaRPr lang="bg-BG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Четене </a:t>
            </a:r>
            <a:r>
              <a:rPr lang="bg-BG" sz="3200" dirty="0">
                <a:solidFill>
                  <a:schemeClr val="bg2"/>
                </a:solidFill>
              </a:rPr>
              <a:t>на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потребителски </a:t>
            </a:r>
            <a:r>
              <a:rPr lang="bg-BG" sz="3200" dirty="0" smtClean="0">
                <a:solidFill>
                  <a:schemeClr val="bg2"/>
                </a:solidFill>
              </a:rPr>
              <a:t>вход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 smtClean="0">
                <a:solidFill>
                  <a:schemeClr val="bg2"/>
                </a:solidFill>
              </a:rPr>
              <a:t>–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input()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 smtClean="0">
                <a:solidFill>
                  <a:schemeClr val="bg2"/>
                </a:solidFill>
              </a:rPr>
              <a:t>Печатане</a:t>
            </a:r>
            <a:r>
              <a:rPr lang="bg-BG" sz="3200" dirty="0" smtClean="0">
                <a:solidFill>
                  <a:schemeClr val="bg2"/>
                </a:solidFill>
              </a:rPr>
              <a:t> на конзолата</a:t>
            </a:r>
            <a:r>
              <a:rPr lang="en-US" sz="3200" dirty="0" smtClean="0">
                <a:solidFill>
                  <a:schemeClr val="bg2"/>
                </a:solidFill>
              </a:rPr>
              <a:t> –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print()</a:t>
            </a:r>
            <a:endParaRPr lang="bg-BG" sz="3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 smtClean="0">
                <a:solidFill>
                  <a:schemeClr val="bg2"/>
                </a:solidFill>
              </a:rPr>
              <a:t>Аритметичните </a:t>
            </a:r>
            <a:r>
              <a:rPr lang="bg-BG" sz="3200" b="1" dirty="0">
                <a:solidFill>
                  <a:schemeClr val="bg2"/>
                </a:solidFill>
              </a:rPr>
              <a:t>операции </a:t>
            </a:r>
            <a:r>
              <a:rPr lang="bg-BG" sz="3200" dirty="0">
                <a:solidFill>
                  <a:schemeClr val="bg2"/>
                </a:solidFill>
              </a:rPr>
              <a:t>с </a:t>
            </a:r>
            <a:r>
              <a:rPr lang="bg-BG" sz="3200" dirty="0" smtClean="0">
                <a:solidFill>
                  <a:schemeClr val="bg2"/>
                </a:solidFill>
              </a:rPr>
              <a:t>числа: </a:t>
            </a:r>
          </a:p>
          <a:p>
            <a:pPr lvl="1"/>
            <a:r>
              <a:rPr lang="en-US" sz="2800" b="1" dirty="0" smtClean="0">
                <a:solidFill>
                  <a:schemeClr val="bg2"/>
                </a:solidFill>
              </a:rPr>
              <a:t>͏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bg-BG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bg-BG" sz="3000" dirty="0" smtClean="0">
                <a:solidFill>
                  <a:schemeClr val="bg2"/>
                </a:solidFill>
              </a:rPr>
              <a:t>Зареждане на </a:t>
            </a:r>
            <a:r>
              <a:rPr lang="bg-BG" sz="3000" b="1" dirty="0" smtClean="0">
                <a:solidFill>
                  <a:schemeClr val="bg2"/>
                </a:solidFill>
              </a:rPr>
              <a:t>библиотеки</a:t>
            </a:r>
            <a:endParaRPr lang="en-US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Python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/>
              <a:t>език за програмиране от </a:t>
            </a:r>
            <a:r>
              <a:rPr lang="ru-RU" b="1" dirty="0"/>
              <a:t>високо </a:t>
            </a:r>
            <a:r>
              <a:rPr lang="ru-RU" b="1" dirty="0" smtClean="0"/>
              <a:t>ниво</a:t>
            </a:r>
            <a:endParaRPr lang="en-US" b="1" dirty="0" smtClean="0"/>
          </a:p>
          <a:p>
            <a:pPr lvl="1"/>
            <a:r>
              <a:rPr lang="bg-BG" dirty="0" smtClean="0"/>
              <a:t>Създаден от </a:t>
            </a:r>
            <a:r>
              <a:rPr lang="bg-BG" dirty="0" smtClean="0">
                <a:hlinkClick r:id="rId2"/>
              </a:rPr>
              <a:t>Гуидо </a:t>
            </a:r>
            <a:r>
              <a:rPr lang="bg-BG" dirty="0">
                <a:hlinkClick r:id="rId2"/>
              </a:rPr>
              <a:t>ван </a:t>
            </a:r>
            <a:r>
              <a:rPr lang="bg-BG" dirty="0" smtClean="0">
                <a:hlinkClick r:id="rId2"/>
              </a:rPr>
              <a:t>Росум</a:t>
            </a:r>
            <a:r>
              <a:rPr lang="en-US" dirty="0" smtClean="0"/>
              <a:t> </a:t>
            </a:r>
            <a:r>
              <a:rPr lang="ru-RU" dirty="0"/>
              <a:t>в началото на </a:t>
            </a:r>
            <a:r>
              <a:rPr lang="ru-RU" b="1" dirty="0"/>
              <a:t>90-те</a:t>
            </a:r>
            <a:r>
              <a:rPr lang="ru-RU" dirty="0"/>
              <a:t> </a:t>
            </a:r>
            <a:r>
              <a:rPr lang="ru-RU" dirty="0" smtClean="0"/>
              <a:t>години</a:t>
            </a:r>
            <a:endParaRPr lang="en-US" dirty="0" smtClean="0"/>
          </a:p>
          <a:p>
            <a:r>
              <a:rPr lang="ru-RU" sz="3200" dirty="0">
                <a:cs typeface="Consolas" panose="020B0609020204030204" pitchFamily="49" charset="0"/>
              </a:rPr>
              <a:t>Синтаксис</a:t>
            </a:r>
            <a:r>
              <a:rPr lang="bg-BG" sz="3200" dirty="0">
                <a:cs typeface="Consolas" panose="020B0609020204030204" pitchFamily="49" charset="0"/>
              </a:rPr>
              <a:t>ът е </a:t>
            </a:r>
            <a:r>
              <a:rPr lang="en-US" sz="3200" dirty="0">
                <a:cs typeface="Consolas" panose="020B0609020204030204" pitchFamily="49" charset="0"/>
              </a:rPr>
              <a:t>близък</a:t>
            </a:r>
            <a:r>
              <a:rPr lang="ru-RU" sz="3200" dirty="0">
                <a:cs typeface="Consolas" panose="020B0609020204030204" pitchFamily="49" charset="0"/>
              </a:rPr>
              <a:t> до обикновения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cs typeface="Consolas" panose="020B0609020204030204" pitchFamily="49" charset="0"/>
              </a:rPr>
              <a:t>английски език</a:t>
            </a:r>
          </a:p>
          <a:p>
            <a:r>
              <a:rPr lang="bg-BG" sz="3200" dirty="0">
                <a:cs typeface="Consolas" panose="020B0609020204030204" pitchFamily="49" charset="0"/>
              </a:rPr>
              <a:t>Един от 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програмиране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pic>
        <p:nvPicPr>
          <p:cNvPr id="2052" name="Picture 4" descr="Гуидо ван Росум на O'Reilly Open Source Convention през 2006 г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8" y="1603258"/>
            <a:ext cx="3107063" cy="46605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͏Първа програма 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14000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 smtClean="0"/>
              <a:t>За обучението ни с </a:t>
            </a:r>
            <a:r>
              <a:rPr lang="en-US" sz="3200" b="1" dirty="0" smtClean="0"/>
              <a:t>Python</a:t>
            </a:r>
            <a:r>
              <a:rPr lang="bg-BG" sz="3200" dirty="0"/>
              <a:t> </a:t>
            </a:r>
            <a:r>
              <a:rPr lang="bg-BG" sz="3200" dirty="0" smtClean="0"/>
              <a:t>ще използваме </a:t>
            </a:r>
            <a:r>
              <a:rPr lang="bg-BG" sz="3200" b="1" dirty="0" smtClean="0"/>
              <a:t>средата за разработка </a:t>
            </a:r>
            <a:r>
              <a:rPr lang="en-US" sz="3200" dirty="0" smtClean="0"/>
              <a:t>–</a:t>
            </a:r>
            <a:r>
              <a:rPr lang="en-US" sz="3200" dirty="0"/>
              <a:t> </a:t>
            </a:r>
            <a:r>
              <a:rPr lang="en-US" sz="3200" b="1" dirty="0" smtClean="0">
                <a:solidFill>
                  <a:schemeClr val="bg1"/>
                </a:solidFill>
              </a:rPr>
              <a:t>Thonny</a:t>
            </a:r>
            <a:endParaRPr lang="bg-BG" sz="3200" b="1" dirty="0" smtClean="0">
              <a:solidFill>
                <a:schemeClr val="bg1"/>
              </a:solidFill>
            </a:endParaRPr>
          </a:p>
          <a:p>
            <a:r>
              <a:rPr lang="bg-BG" sz="3200" dirty="0" smtClean="0"/>
              <a:t>Линк за</a:t>
            </a:r>
            <a:r>
              <a:rPr lang="en-US" sz="3200" dirty="0" smtClean="0"/>
              <a:t> </a:t>
            </a:r>
            <a:r>
              <a:rPr lang="bg-BG" sz="3200" b="1" dirty="0" smtClean="0"/>
              <a:t>сваляне </a:t>
            </a:r>
            <a:r>
              <a:rPr lang="bg-BG" sz="3200" dirty="0" smtClean="0"/>
              <a:t>на</a:t>
            </a:r>
            <a:r>
              <a:rPr lang="en-US" sz="3200" b="1" dirty="0" smtClean="0"/>
              <a:t> Thonny</a:t>
            </a:r>
            <a:r>
              <a:rPr lang="bg-BG" sz="3200" b="1" dirty="0" smtClean="0"/>
              <a:t> </a:t>
            </a:r>
            <a:r>
              <a:rPr lang="en-US" sz="3200" b="1" dirty="0" smtClean="0"/>
              <a:t>IDE </a:t>
            </a:r>
            <a:r>
              <a:rPr lang="en-US" sz="3200" dirty="0"/>
              <a:t>– </a:t>
            </a:r>
            <a:r>
              <a:rPr lang="en-US" sz="3200" dirty="0" smtClean="0">
                <a:hlinkClick r:id="rId2"/>
              </a:rPr>
              <a:t>https://thonny.org</a:t>
            </a:r>
            <a:endParaRPr lang="bg-BG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925" y="3187761"/>
            <a:ext cx="4609050" cy="35336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7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84" y="1359000"/>
            <a:ext cx="6573167" cy="50394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на</a:t>
            </a:r>
            <a:r>
              <a:rPr lang="en-US" dirty="0" smtClean="0"/>
              <a:t> IDE</a:t>
            </a:r>
            <a:r>
              <a:rPr lang="bg-BG" dirty="0" smtClean="0"/>
              <a:t> </a:t>
            </a:r>
            <a:r>
              <a:rPr lang="en-US" dirty="0" smtClean="0"/>
              <a:t>Thonny</a:t>
            </a:r>
            <a:r>
              <a:rPr lang="bg-BG" dirty="0" smtClean="0"/>
              <a:t> (1)</a:t>
            </a:r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867887" y="1479388"/>
            <a:ext cx="3513244" cy="638084"/>
          </a:xfrm>
          <a:prstGeom prst="wedgeRoundRectCallout">
            <a:avLst>
              <a:gd name="adj1" fmla="val 63756"/>
              <a:gd name="adj2" fmla="val 29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с инструменти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14819" y="2439000"/>
            <a:ext cx="3766312" cy="1170000"/>
          </a:xfrm>
          <a:prstGeom prst="wedgeRoundRectCallout">
            <a:avLst>
              <a:gd name="adj1" fmla="val 79249"/>
              <a:gd name="adj2" fmla="val 12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е полето, където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пишем нашия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57270" y="4301921"/>
            <a:ext cx="4060594" cy="2353579"/>
          </a:xfrm>
          <a:prstGeom prst="wedgeRoundRectCallout">
            <a:avLst>
              <a:gd name="adj1" fmla="val 66525"/>
              <a:gd name="adj2" fmla="val -59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конзолата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която ще въвеждаме и отпечатваме нашия резултат от написаната програма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5646000" y="3744000"/>
            <a:ext cx="3960000" cy="623700"/>
          </a:xfrm>
          <a:prstGeom prst="wedgeRoundRectCallout">
            <a:avLst>
              <a:gd name="adj1" fmla="val 60387"/>
              <a:gd name="adj2" fmla="val -948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Помощник при грешки</a:t>
            </a:r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0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615" y="3301709"/>
            <a:ext cx="5926170" cy="6837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на</a:t>
            </a:r>
            <a:r>
              <a:rPr lang="en-US" dirty="0" smtClean="0"/>
              <a:t> IDE</a:t>
            </a:r>
            <a:r>
              <a:rPr lang="bg-BG" dirty="0" smtClean="0"/>
              <a:t> </a:t>
            </a:r>
            <a:r>
              <a:rPr lang="en-US" dirty="0" smtClean="0"/>
              <a:t>Thonny</a:t>
            </a:r>
            <a:r>
              <a:rPr lang="bg-BG" dirty="0" smtClean="0"/>
              <a:t> (</a:t>
            </a:r>
            <a:r>
              <a:rPr lang="en-US" dirty="0" smtClean="0"/>
              <a:t>2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281000" y="1965158"/>
            <a:ext cx="2295000" cy="945000"/>
          </a:xfrm>
          <a:prstGeom prst="wedgeRoundRectCallout">
            <a:avLst>
              <a:gd name="adj1" fmla="val 48893"/>
              <a:gd name="adj2" fmla="val 1098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Отваряне на нов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01000" y="1484850"/>
            <a:ext cx="3312600" cy="972600"/>
          </a:xfrm>
          <a:prstGeom prst="wedgeRoundRectCallout">
            <a:avLst>
              <a:gd name="adj1" fmla="val -33197"/>
              <a:gd name="adj2" fmla="val 142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Отваряне на съществуващ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476000" y="4599000"/>
            <a:ext cx="2765160" cy="972600"/>
          </a:xfrm>
          <a:prstGeom prst="wedgeRoundRectCallout">
            <a:avLst>
              <a:gd name="adj1" fmla="val -11937"/>
              <a:gd name="adj2" fmla="val -117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Изпълнение на кода (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Run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7438560" y="4224943"/>
            <a:ext cx="3493687" cy="972600"/>
          </a:xfrm>
          <a:prstGeom prst="wedgeRoundRectCallout">
            <a:avLst>
              <a:gd name="adj1" fmla="val -83812"/>
              <a:gd name="adj2" fmla="val -8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 за грешки в кода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Debugger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7421160" y="1894713"/>
            <a:ext cx="3849840" cy="972600"/>
          </a:xfrm>
          <a:prstGeom prst="wedgeRoundRectCallout">
            <a:avLst>
              <a:gd name="adj1" fmla="val -11431"/>
              <a:gd name="adj2" fmla="val 97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Спиране на изпълнението на кода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2181000" y="4340079"/>
            <a:ext cx="2097600" cy="945000"/>
          </a:xfrm>
          <a:prstGeom prst="wedgeRoundRectCallout">
            <a:avLst>
              <a:gd name="adj1" fmla="val 65909"/>
              <a:gd name="adj2" fmla="val -977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Запазване на кода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52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5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1" r="44704" b="52928"/>
          <a:stretch/>
        </p:blipFill>
        <p:spPr>
          <a:xfrm>
            <a:off x="1130708" y="4592025"/>
            <a:ext cx="3634707" cy="18250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като отворите </a:t>
            </a:r>
            <a:r>
              <a:rPr lang="en-US" b="1" dirty="0" smtClean="0"/>
              <a:t>IDE</a:t>
            </a:r>
            <a:r>
              <a:rPr lang="bg-BG" dirty="0" smtClean="0"/>
              <a:t>-то, е време да напишем първата ни </a:t>
            </a:r>
            <a:r>
              <a:rPr lang="bg-BG" b="1" dirty="0" smtClean="0"/>
              <a:t>програма</a:t>
            </a:r>
            <a:endParaRPr lang="en-US" b="1" dirty="0" smtClean="0"/>
          </a:p>
          <a:p>
            <a:r>
              <a:rPr lang="ru-RU" dirty="0"/>
              <a:t>В полето за писане на код </a:t>
            </a:r>
            <a:r>
              <a:rPr lang="ru-RU" b="1" dirty="0"/>
              <a:t>въведете</a:t>
            </a:r>
            <a:r>
              <a:rPr lang="ru-RU" dirty="0"/>
              <a:t> </a:t>
            </a:r>
            <a:r>
              <a:rPr lang="ru-RU" b="1" dirty="0"/>
              <a:t>следния код</a:t>
            </a:r>
            <a:r>
              <a:rPr lang="ru-RU" dirty="0"/>
              <a:t>: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</a:t>
            </a:r>
            <a:r>
              <a:rPr lang="en-US" dirty="0" smtClean="0"/>
              <a:t> </a:t>
            </a:r>
            <a:r>
              <a:rPr lang="bg-BG" dirty="0" smtClean="0"/>
              <a:t>програмен код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562" y="3175443"/>
            <a:ext cx="373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print("Hello world")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948062" y="3858601"/>
            <a:ext cx="0" cy="4562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76" y="3715222"/>
            <a:ext cx="3589255" cy="1587555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 bwMode="auto">
          <a:xfrm>
            <a:off x="5646000" y="4239000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55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5496</TotalTime>
  <Words>1246</Words>
  <Application>Microsoft Office PowerPoint</Application>
  <PresentationFormat>Widescreen</PresentationFormat>
  <Paragraphs>235</Paragraphs>
  <Slides>32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SoftUni</vt:lpstr>
      <vt:lpstr>Въведение в Python</vt:lpstr>
      <vt:lpstr>Съдържание</vt:lpstr>
      <vt:lpstr>Интересни факти за ͏Python</vt:lpstr>
      <vt:lpstr>Интересно за Python</vt:lpstr>
      <vt:lpstr>͏Първа програма с Python</vt:lpstr>
      <vt:lpstr>Среда за разработка</vt:lpstr>
      <vt:lpstr>Елементи на IDE Thonny (1)</vt:lpstr>
      <vt:lpstr>Елементи на IDE Thonny (2)</vt:lpstr>
      <vt:lpstr>Писане на програмен код</vt:lpstr>
      <vt:lpstr>Стартиране на програмата</vt:lpstr>
      <vt:lpstr>Резултат от стартиране на програмата</vt:lpstr>
      <vt:lpstr>Типични грешки в Python програмите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Python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1438</cp:revision>
  <dcterms:created xsi:type="dcterms:W3CDTF">2018-05-23T13:08:44Z</dcterms:created>
  <dcterms:modified xsi:type="dcterms:W3CDTF">2024-11-27T16:49:48Z</dcterms:modified>
  <cp:category/>
</cp:coreProperties>
</file>