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637" r:id="rId2"/>
    <p:sldId id="292" r:id="rId3"/>
    <p:sldId id="294" r:id="rId4"/>
    <p:sldId id="295" r:id="rId5"/>
    <p:sldId id="296" r:id="rId6"/>
    <p:sldId id="297" r:id="rId7"/>
    <p:sldId id="498" r:id="rId8"/>
    <p:sldId id="298" r:id="rId9"/>
    <p:sldId id="300" r:id="rId10"/>
    <p:sldId id="304" r:id="rId11"/>
    <p:sldId id="499" r:id="rId12"/>
    <p:sldId id="305" r:id="rId13"/>
    <p:sldId id="500" r:id="rId14"/>
    <p:sldId id="306" r:id="rId15"/>
    <p:sldId id="307" r:id="rId16"/>
    <p:sldId id="308" r:id="rId17"/>
    <p:sldId id="309" r:id="rId18"/>
    <p:sldId id="495" r:id="rId19"/>
    <p:sldId id="503" r:id="rId20"/>
    <p:sldId id="494" r:id="rId21"/>
    <p:sldId id="496" r:id="rId22"/>
    <p:sldId id="501" r:id="rId23"/>
    <p:sldId id="312" r:id="rId24"/>
    <p:sldId id="313" r:id="rId25"/>
    <p:sldId id="502" r:id="rId26"/>
    <p:sldId id="314" r:id="rId27"/>
    <p:sldId id="315" r:id="rId28"/>
    <p:sldId id="316" r:id="rId29"/>
    <p:sldId id="317" r:id="rId30"/>
    <p:sldId id="497" r:id="rId31"/>
    <p:sldId id="319" r:id="rId32"/>
    <p:sldId id="321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DD7E68C-74B5-411F-9E83-D4C3875AA295}">
          <p14:sldIdLst>
            <p14:sldId id="637"/>
            <p14:sldId id="292"/>
          </p14:sldIdLst>
        </p14:section>
        <p14:section name="Полиморфизъм" id="{DD98103B-A642-44CC-8567-2DD4745BCCC3}">
          <p14:sldIdLst>
            <p14:sldId id="294"/>
            <p14:sldId id="295"/>
            <p14:sldId id="296"/>
            <p14:sldId id="297"/>
          </p14:sldIdLst>
        </p14:section>
        <p14:section name="Операторите is и As" id="{4EA2E374-4B66-4A43-95CC-87CB930F9E4E}">
          <p14:sldIdLst>
            <p14:sldId id="498"/>
            <p14:sldId id="298"/>
            <p14:sldId id="300"/>
            <p14:sldId id="304"/>
          </p14:sldIdLst>
        </p14:section>
        <p14:section name="Видове полиморфизъм" id="{74FD5C74-147A-4193-8123-7B68633B3E89}">
          <p14:sldIdLst>
            <p14:sldId id="499"/>
            <p14:sldId id="305"/>
          </p14:sldIdLst>
        </p14:section>
        <p14:section name="Полиморфизъм по време на компилация" id="{E327F831-7D77-4EC0-8B4F-D0F0304F0DEE}">
          <p14:sldIdLst>
            <p14:sldId id="500"/>
            <p14:sldId id="306"/>
            <p14:sldId id="307"/>
            <p14:sldId id="308"/>
            <p14:sldId id="309"/>
            <p14:sldId id="495"/>
            <p14:sldId id="503"/>
            <p14:sldId id="494"/>
            <p14:sldId id="496"/>
          </p14:sldIdLst>
        </p14:section>
        <p14:section name="Полиморфизъм по време на изпълнение" id="{F2923998-D11A-4E88-9258-8520F8FB7DAF}">
          <p14:sldIdLst>
            <p14:sldId id="501"/>
            <p14:sldId id="312"/>
            <p14:sldId id="313"/>
            <p14:sldId id="502"/>
            <p14:sldId id="314"/>
            <p14:sldId id="315"/>
            <p14:sldId id="316"/>
            <p14:sldId id="317"/>
            <p14:sldId id="497"/>
            <p14:sldId id="319"/>
          </p14:sldIdLst>
        </p14:section>
        <p14:section name="Обобщение" id="{1FE7BE3B-F9A2-4020-8B9F-86DC090902AB}">
          <p14:sldIdLst>
            <p14:sldId id="321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61" autoAdjust="0"/>
    <p:restoredTop sz="95215" autoAdjust="0"/>
  </p:normalViewPr>
  <p:slideViewPr>
    <p:cSldViewPr showGuides="1">
      <p:cViewPr varScale="1">
        <p:scale>
          <a:sx n="120" d="100"/>
          <a:sy n="120" d="100"/>
        </p:scale>
        <p:origin x="216" y="7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B748337-6970-0851-4FF1-6FFE467E8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1705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0141D3D1-A638-F8B1-7A20-D5788DB8C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7029A62-4173-7743-79DA-C8C3D6856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4294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881169C-A50D-7A72-17C2-8251F716AB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64683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043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 dirty="0"/>
              <a:t>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32840AF-61E2-9551-2A60-8AA2C0C06E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691942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27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27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B1116FA-01AB-2349-A41F-F40CFBDB8F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42622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28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28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BD7D500-4610-A13F-7F3C-56CAD196DF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7206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29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29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3AEE29C-F5BF-979C-479B-D040C5ACE0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04014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6193B6A-3EED-4225-3738-758C86BB93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650175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E717519-E3ED-8FE6-94B4-AE683B9809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7243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B622591-BAEA-28E5-13AE-328175B688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517496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6BBAC9-F332-C6A0-832F-3ACDE4CF0B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220133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09C074A-B3C3-5B93-77B4-A71301FAEA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0268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360BD27-C667-5358-A959-1A93EAF645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06270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262D433-A08F-63F7-0529-5CA363B6ED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54557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E9A5D6D-21FD-8F49-77FA-AC310466C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86637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955D0F1-9E04-B4DB-D36F-68012CC0F4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38524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BE4E3E7-306E-E3D3-34B5-740284FA6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4578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/>
              <a:t>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15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14A3CC5-B848-A812-056B-D2BD854CC9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43332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A9D4515-C8AA-F42A-6FDE-A62230C44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508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8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8#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E891F3C2-6931-A793-5066-ABD60DFAA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664623"/>
          </a:xfrm>
        </p:spPr>
        <p:txBody>
          <a:bodyPr/>
          <a:lstStyle/>
          <a:p>
            <a:r>
              <a:rPr lang="bg-BG" dirty="0"/>
              <a:t>Същност, видове, операторите </a:t>
            </a:r>
            <a:r>
              <a:rPr lang="en-US" dirty="0"/>
              <a:t>is </a:t>
            </a:r>
            <a:r>
              <a:rPr lang="bg-BG" dirty="0"/>
              <a:t>и </a:t>
            </a:r>
            <a:r>
              <a:rPr lang="en-US" dirty="0"/>
              <a:t>as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/>
          <a:p>
            <a:r>
              <a:rPr lang="bg-BG" dirty="0"/>
              <a:t>Полиморфизъм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80813"/>
            <a:ext cx="1956689" cy="988187"/>
          </a:xfrm>
          <a:prstGeom prst="rect">
            <a:avLst/>
          </a:prstGeom>
        </p:spPr>
      </p:pic>
      <p:pic>
        <p:nvPicPr>
          <p:cNvPr id="4" name="Picture 2" descr="OOP Concepts in C# - Polymorphism, Interfaces and Inheritance | Codeasy.net">
            <a:extLst>
              <a:ext uri="{FF2B5EF4-FFF2-40B4-BE49-F238E27FC236}">
                <a16:creationId xmlns:a16="http://schemas.microsoft.com/office/drawing/2014/main" id="{75847579-D972-360B-C159-5D8B232637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 b="18898"/>
          <a:stretch/>
        </p:blipFill>
        <p:spPr bwMode="auto">
          <a:xfrm>
            <a:off x="9066000" y="3144676"/>
            <a:ext cx="2980400" cy="186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Операторът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конвертиране</a:t>
            </a:r>
            <a:r>
              <a:rPr lang="en-US" dirty="0"/>
              <a:t> </a:t>
            </a:r>
            <a:r>
              <a:rPr lang="bg-BG" dirty="0"/>
              <a:t>между </a:t>
            </a:r>
            <a:r>
              <a:rPr lang="en-US" dirty="0"/>
              <a:t> </a:t>
            </a:r>
            <a:r>
              <a:rPr lang="bg-BG" dirty="0"/>
              <a:t>съвместими</a:t>
            </a:r>
            <a:r>
              <a:rPr lang="en-US" dirty="0"/>
              <a:t> </a:t>
            </a:r>
            <a:r>
              <a:rPr lang="bg-BG" dirty="0"/>
              <a:t>референтни типове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As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20" y="2401112"/>
            <a:ext cx="8190379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Animal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person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personTwo = personOne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!= null)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Специфични действия за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727350" y="4681667"/>
            <a:ext cx="3518650" cy="855411"/>
          </a:xfrm>
          <a:prstGeom prst="wedgeRoundRectCallout">
            <a:avLst>
              <a:gd name="adj1" fmla="val -61104"/>
              <a:gd name="adj2" fmla="val -229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е конвертиран успешно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540255" y="3378289"/>
            <a:ext cx="3364783" cy="855411"/>
          </a:xfrm>
          <a:prstGeom prst="wedgeRoundRectCallout">
            <a:avLst>
              <a:gd name="adj1" fmla="val -61500"/>
              <a:gd name="adj2" fmla="val 564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Mammal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към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C523051-1FCC-948E-7134-1DB23A951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942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simplilearn.com/ice9/free_resources_article_thumb/Types_of_Polymorphism-Polymorphism_in_Jav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00" y="1849234"/>
            <a:ext cx="7335000" cy="18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44548DC-B9DB-03F9-DD98-E6C0595ED8C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Видове полиморфизъм</a:t>
            </a:r>
          </a:p>
        </p:txBody>
      </p:sp>
    </p:spTree>
    <p:extLst>
      <p:ext uri="{BB962C8B-B14F-4D97-AF65-F5344CB8AC3E}">
        <p14:creationId xmlns:p14="http://schemas.microsoft.com/office/powerpoint/2010/main" val="253213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25523-C291-47C8-A29F-4046D3EAF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8851" y="1224000"/>
            <a:ext cx="5905597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компилация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C808-AD77-4EBE-B5FD-3B49CA5B1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82181" y="1238173"/>
            <a:ext cx="5545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изпълнение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BFABA-BFEB-4329-A876-3304109B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полиморфизъм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ABEB5-03FB-42C8-80BF-6F365197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1890237"/>
            <a:ext cx="5717788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Circle :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shape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1E4EE-003A-4468-A92B-DB510FF1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000" y="1899000"/>
            <a:ext cx="5995597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Sum(int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Sum(double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0967D91-85E7-041A-7C47-70FCC3C17D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 bwMode="auto">
          <a:xfrm>
            <a:off x="4376189" y="2188320"/>
            <a:ext cx="1170000" cy="9167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5546189" y="2367370"/>
            <a:ext cx="385111" cy="279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5927564" y="197444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935325" y="2453639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Method(x,y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31300" y="293283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Method(y,x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20" name="Straight Arrow Connector 19"/>
          <p:cNvCxnSpPr>
            <a:stCxn id="7" idx="6"/>
            <a:endCxn id="21" idx="1"/>
          </p:cNvCxnSpPr>
          <p:nvPr/>
        </p:nvCxnSpPr>
        <p:spPr>
          <a:xfrm>
            <a:off x="5546189" y="2646694"/>
            <a:ext cx="389136" cy="151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</p:cNvCxnSpPr>
          <p:nvPr/>
        </p:nvCxnSpPr>
        <p:spPr>
          <a:xfrm>
            <a:off x="5546189" y="2646694"/>
            <a:ext cx="385111" cy="33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2BD1E1E-B0B5-B2A3-46B1-B7860D4CE9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Варианти на методи </a:t>
            </a:r>
            <a:br>
              <a:rPr lang="en-US" dirty="0"/>
            </a:br>
            <a:r>
              <a:rPr lang="bg-BG" dirty="0"/>
              <a:t>(</a:t>
            </a:r>
            <a:r>
              <a:rPr lang="en-US" dirty="0"/>
              <a:t>Overloading)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4107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500" dirty="0"/>
              <a:t>Още познат като </a:t>
            </a:r>
            <a:r>
              <a:rPr lang="bg-BG" sz="3500" b="1" dirty="0">
                <a:solidFill>
                  <a:schemeClr val="bg1"/>
                </a:solidFill>
              </a:rPr>
              <a:t>статичен полиморфизъм </a:t>
            </a:r>
            <a:r>
              <a:rPr lang="en-US" sz="3500" b="1" dirty="0"/>
              <a:t>–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bg-BG" dirty="0"/>
              <a:t>реализира се чрез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overloading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5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500" dirty="0"/>
              <a:t>Списъкът с аргументи може да се различава по:</a:t>
            </a:r>
            <a:endParaRPr lang="en-US" sz="35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Типа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Реда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Полиморфизъм по време на компилация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000" y="2210493"/>
            <a:ext cx="97302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MyMethod(double a, double b)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61000" y="1995772"/>
            <a:ext cx="4359444" cy="979232"/>
          </a:xfrm>
          <a:prstGeom prst="wedgeRoundRectCallout">
            <a:avLst>
              <a:gd name="adj1" fmla="val -63444"/>
              <a:gd name="adj2" fmla="val 42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Едно и също име на метода, различни имплементации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FF6833-A6A0-0680-F81A-3B8718CE40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815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003850" y="1314000"/>
            <a:ext cx="8322150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MathOperation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03850" y="1921856"/>
            <a:ext cx="832215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+Add(int, int): int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+Add(double, double, double): double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+Add(decimal, decimal, decimal): decimal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003850" y="4014000"/>
            <a:ext cx="832215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>
                <a:solidFill>
                  <a:schemeClr val="bg1"/>
                </a:solidFill>
              </a:rPr>
              <a:t>MathOperations</a:t>
            </a:r>
            <a:r>
              <a:rPr lang="en-US" sz="2600" noProof="1"/>
              <a:t> mo = new </a:t>
            </a:r>
            <a:r>
              <a:rPr lang="en-US" sz="2600" noProof="1">
                <a:solidFill>
                  <a:schemeClr val="bg1"/>
                </a:solidFill>
              </a:rPr>
              <a:t>MathOperations()</a:t>
            </a:r>
            <a:r>
              <a:rPr lang="en-US" sz="2600" noProof="1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Console.WriteLine(mo.Add(2, 3));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Console.WriteLine(mo.Add(2.2, 3.3, 5.5));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Console.WriteLine(mo.Add(2.2m, 3.3m, 4.4m</a:t>
            </a:r>
            <a:r>
              <a:rPr lang="en-US" sz="2600" dirty="0"/>
              <a:t>));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E9B8057-A186-47B0-87E2-8D7F0649D0B5}"/>
              </a:ext>
            </a:extLst>
          </p:cNvPr>
          <p:cNvSpPr/>
          <p:nvPr/>
        </p:nvSpPr>
        <p:spPr bwMode="auto">
          <a:xfrm>
            <a:off x="5867885" y="3545422"/>
            <a:ext cx="456228" cy="4685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367ECEC-2B16-37F7-3469-91A51CC35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992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48482" y="1118301"/>
            <a:ext cx="10412159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public int Add(int a, int b)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double Add(double a, double b, double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decimal Add(decimal a, decimal b, decimal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B03D0-F5C9-44F1-9555-5FBD7665D836}"/>
              </a:ext>
            </a:extLst>
          </p:cNvPr>
          <p:cNvSpPr txBox="1"/>
          <p:nvPr/>
        </p:nvSpPr>
        <p:spPr>
          <a:xfrm>
            <a:off x="768841" y="64912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https://judge.softuni.org/Contests/Practice/Index/4068#0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999778C-0527-250E-B7DE-6747FB459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33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402" y="1206346"/>
            <a:ext cx="12001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Сигнатурите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трябва да се различават</a:t>
            </a:r>
            <a:r>
              <a:rPr lang="en-US" dirty="0"/>
              <a:t> </a:t>
            </a:r>
            <a:r>
              <a:rPr lang="bg-BG" dirty="0"/>
              <a:t>по един от следните показатели</a:t>
            </a:r>
            <a:r>
              <a:rPr lang="en-US" dirty="0"/>
              <a:t>: 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Типът на върнатата стойност </a:t>
            </a:r>
            <a:r>
              <a:rPr lang="bg-BG" b="1" dirty="0">
                <a:solidFill>
                  <a:schemeClr val="bg1"/>
                </a:solidFill>
              </a:rPr>
              <a:t>не е </a:t>
            </a:r>
            <a:r>
              <a:rPr lang="bg-BG" dirty="0"/>
              <a:t>част от сигнатурата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Процесът на </a:t>
            </a:r>
            <a:r>
              <a:rPr lang="en-US" dirty="0"/>
              <a:t>overloading </a:t>
            </a:r>
            <a:r>
              <a:rPr lang="bg-BG" dirty="0"/>
              <a:t>може да се осъществи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един и същ клас </a:t>
            </a:r>
            <a:r>
              <a:rPr lang="bg-BG" dirty="0"/>
              <a:t>или в неговите </a:t>
            </a:r>
            <a:r>
              <a:rPr lang="bg-BG" b="1" dirty="0">
                <a:solidFill>
                  <a:schemeClr val="bg1"/>
                </a:solidFill>
              </a:rPr>
              <a:t>подкласове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Конструкторите също могат да имат </a:t>
            </a:r>
            <a:r>
              <a:rPr lang="bg-BG" b="1" dirty="0">
                <a:solidFill>
                  <a:schemeClr val="bg1"/>
                </a:solidFill>
              </a:rPr>
              <a:t>различни варианти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Правила при Overloading методи (1)</a:t>
            </a:r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AFD3B0-F24D-7A31-1C9F-7DF264F2A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54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брой </a:t>
            </a:r>
            <a:r>
              <a:rPr lang="bg-BG"/>
              <a:t>на аргументите</a:t>
            </a:r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910594" cy="882654"/>
          </a:xfrm>
        </p:spPr>
        <p:txBody>
          <a:bodyPr>
            <a:normAutofit/>
          </a:bodyPr>
          <a:lstStyle/>
          <a:p>
            <a:r>
              <a:rPr lang="ru-RU" noProof="1"/>
              <a:t>Правила при Overloading методи (</a:t>
            </a:r>
            <a:r>
              <a:rPr lang="en-US" noProof="1"/>
              <a:t>2</a:t>
            </a:r>
            <a:r>
              <a:rPr lang="ru-RU" noProof="1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9450" y="1771441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c</a:t>
            </a:r>
            <a:r>
              <a:rPr lang="en-US" sz="2500" noProof="1">
                <a:solidFill>
                  <a:schemeClr val="tx1"/>
                </a:solidFill>
              </a:rPr>
              <a:t>) { return a + b + c;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450" y="4370984"/>
            <a:ext cx="6813807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5EBD2FE-34A2-BE5D-7D99-B679CFCBFF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85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63EDB-108B-DA7D-A612-9C7BD191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тип </a:t>
            </a:r>
            <a:r>
              <a:rPr lang="bg-BG"/>
              <a:t>на аргументите</a:t>
            </a:r>
            <a:endParaRPr lang="en-US"/>
          </a:p>
          <a:p>
            <a:endParaRPr lang="en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0ADBC3-A8C5-C955-1D6B-FE3CA246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Правила при Overloading методи (</a:t>
            </a:r>
            <a:r>
              <a:rPr lang="en-US" noProof="1"/>
              <a:t>3</a:t>
            </a:r>
            <a:r>
              <a:rPr lang="ru-RU" noProof="1"/>
              <a:t>)</a:t>
            </a:r>
            <a:endParaRPr lang="en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64719F-24C3-9AF4-9A9C-4224DFDB5F1F}"/>
              </a:ext>
            </a:extLst>
          </p:cNvPr>
          <p:cNvSpPr txBox="1">
            <a:spLocks/>
          </p:cNvSpPr>
          <p:nvPr/>
        </p:nvSpPr>
        <p:spPr>
          <a:xfrm>
            <a:off x="699450" y="1917344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7981AAB-9A41-FFD1-90AC-93EF653F6840}"/>
              </a:ext>
            </a:extLst>
          </p:cNvPr>
          <p:cNvSpPr txBox="1">
            <a:spLocks/>
          </p:cNvSpPr>
          <p:nvPr/>
        </p:nvSpPr>
        <p:spPr>
          <a:xfrm>
            <a:off x="687450" y="4370984"/>
            <a:ext cx="8243550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1.5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2.1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3.2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E8D758E-2E82-69C5-73F5-2BA320F92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62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449000"/>
            <a:ext cx="11818096" cy="5040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͏</a:t>
            </a:r>
            <a:r>
              <a:rPr lang="bg-BG" b="1" dirty="0"/>
              <a:t>Полиморфизъм</a:t>
            </a:r>
            <a:r>
              <a:rPr lang="bg-BG" dirty="0"/>
              <a:t> в ООП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Операторите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/>
              <a:t>as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Видове полиморфизъм</a:t>
            </a:r>
            <a:endParaRPr lang="en-GB" dirty="0"/>
          </a:p>
          <a:p>
            <a:pPr lvl="1"/>
            <a:r>
              <a:rPr lang="bg-BG" dirty="0"/>
              <a:t>Полиморфизъм по време на </a:t>
            </a:r>
            <a:r>
              <a:rPr lang="bg-BG" b="1" dirty="0"/>
              <a:t>компилация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варианти на методи (</a:t>
            </a:r>
            <a:r>
              <a:rPr lang="en-US" b="1" dirty="0"/>
              <a:t>overload</a:t>
            </a:r>
            <a:r>
              <a:rPr lang="en-US" dirty="0"/>
              <a:t>)</a:t>
            </a:r>
            <a:r>
              <a:rPr lang="bg-BG" dirty="0"/>
              <a:t> с различни параметри</a:t>
            </a:r>
            <a:endParaRPr lang="en-US" dirty="0"/>
          </a:p>
          <a:p>
            <a:pPr lvl="1"/>
            <a:r>
              <a:rPr lang="bg-BG" dirty="0"/>
              <a:t>Полиморфизъм по време на </a:t>
            </a:r>
            <a:r>
              <a:rPr lang="bg-BG" b="1" dirty="0"/>
              <a:t>изпълнение</a:t>
            </a:r>
            <a:r>
              <a:rPr lang="en-US" dirty="0"/>
              <a:t> – </a:t>
            </a:r>
            <a:r>
              <a:rPr lang="bg-BG" dirty="0"/>
              <a:t>презаписване на методи</a:t>
            </a:r>
            <a:r>
              <a:rPr lang="en-US" dirty="0"/>
              <a:t> (</a:t>
            </a:r>
            <a:r>
              <a:rPr lang="en-US" b="1" dirty="0"/>
              <a:t>override</a:t>
            </a:r>
            <a:r>
              <a:rPr lang="en-US" dirty="0"/>
              <a:t>) </a:t>
            </a:r>
            <a:r>
              <a:rPr lang="bg-BG" dirty="0"/>
              <a:t>в клас</a:t>
            </a:r>
            <a:r>
              <a:rPr lang="en-US" dirty="0"/>
              <a:t> </a:t>
            </a:r>
            <a:r>
              <a:rPr lang="bg-BG" dirty="0"/>
              <a:t>наследник</a:t>
            </a:r>
            <a:endParaRPr lang="en-GB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7A54FD-5F02-5D86-0640-8458A1DDC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415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Различен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ред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Правила при Overloading методи (</a:t>
            </a:r>
            <a:r>
              <a:rPr lang="en-US" noProof="1"/>
              <a:t>4</a:t>
            </a:r>
            <a:r>
              <a:rPr lang="ru-RU" noProof="1"/>
              <a:t>)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9450" y="1771441"/>
            <a:ext cx="8726550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Guest 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public string Identity(string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, 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public string Identity(int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, 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7450" y="4370984"/>
            <a:ext cx="8738550" cy="2295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Guest guest = new Guest();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guest.Identity("Stephen",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15);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guest.Identity(15, "Stephen");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483678-9F58-41AC-8E06-B567390D3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можете</a:t>
            </a:r>
            <a:r>
              <a:rPr lang="en-US" sz="3200" dirty="0"/>
              <a:t> </a:t>
            </a:r>
            <a:r>
              <a:rPr lang="bg-BG" sz="3200" dirty="0"/>
              <a:t>да декларирате </a:t>
            </a:r>
            <a:r>
              <a:rPr lang="bg-BG" sz="3200" b="1" dirty="0">
                <a:solidFill>
                  <a:schemeClr val="bg1"/>
                </a:solidFill>
              </a:rPr>
              <a:t>методи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>
                <a:solidFill>
                  <a:schemeClr val="bg1"/>
                </a:solidFill>
              </a:rPr>
              <a:t>една и съща сигнатура</a:t>
            </a:r>
            <a:r>
              <a:rPr lang="bg-BG" sz="3200" dirty="0"/>
              <a:t>, а само 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различен тип на върнатата стойност (</a:t>
            </a:r>
            <a:r>
              <a:rPr lang="en-US" sz="3200" b="1" dirty="0">
                <a:solidFill>
                  <a:schemeClr val="bg1"/>
                </a:solidFill>
              </a:rPr>
              <a:t>return)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Една сигнатура с различен тип на Return стойност</a:t>
            </a:r>
            <a:endParaRPr lang="en-US" sz="36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928" y="2529000"/>
            <a:ext cx="8726550" cy="3680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void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Console.WriteLine("Printing");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  <a:p>
            <a:endParaRPr lang="en-US" sz="25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string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return "Printing";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B9F2A89-9E86-F1C1-974F-547552940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81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 bwMode="auto">
          <a:xfrm>
            <a:off x="2903679" y="533175"/>
            <a:ext cx="6480000" cy="406582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394385" y="634503"/>
            <a:ext cx="1403230" cy="765000"/>
            <a:chOff x="5390270" y="1156500"/>
            <a:chExt cx="1403230" cy="765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5390270" y="1156500"/>
              <a:ext cx="1395000" cy="765000"/>
            </a:xfrm>
            <a:prstGeom prst="rect">
              <a:avLst/>
            </a:prstGeom>
            <a:solidFill>
              <a:schemeClr val="accent6">
                <a:lumMod val="25000"/>
                <a:alpha val="8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Shape</a:t>
              </a:r>
            </a:p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draw()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98500" y="1539000"/>
              <a:ext cx="1395000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Hexagon 14"/>
          <p:cNvSpPr/>
          <p:nvPr/>
        </p:nvSpPr>
        <p:spPr bwMode="auto">
          <a:xfrm>
            <a:off x="7531806" y="2537898"/>
            <a:ext cx="1567057" cy="1261424"/>
          </a:xfrm>
          <a:prstGeom prst="hexagon">
            <a:avLst>
              <a:gd name="adj" fmla="val 31952"/>
              <a:gd name="vf" fmla="val 11547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6" name="Flowchart: Connector 15"/>
          <p:cNvSpPr/>
          <p:nvPr/>
        </p:nvSpPr>
        <p:spPr bwMode="auto">
          <a:xfrm>
            <a:off x="5376439" y="3114000"/>
            <a:ext cx="1430892" cy="13950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7" name="Flowchart: Process 16"/>
          <p:cNvSpPr/>
          <p:nvPr/>
        </p:nvSpPr>
        <p:spPr bwMode="auto">
          <a:xfrm>
            <a:off x="3576000" y="2606110"/>
            <a:ext cx="1215000" cy="11250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4183500" y="1399503"/>
            <a:ext cx="1219115" cy="1206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891555">
            <a:off x="3643638" y="1496610"/>
            <a:ext cx="185188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Square class</a:t>
            </a:r>
          </a:p>
        </p:txBody>
      </p:sp>
      <p:cxnSp>
        <p:nvCxnSpPr>
          <p:cNvPr id="22" name="Straight Arrow Connector 21"/>
          <p:cNvCxnSpPr>
            <a:stCxn id="16" idx="0"/>
            <a:endCxn id="8" idx="2"/>
          </p:cNvCxnSpPr>
          <p:nvPr/>
        </p:nvCxnSpPr>
        <p:spPr>
          <a:xfrm flipV="1">
            <a:off x="6091885" y="1399503"/>
            <a:ext cx="0" cy="17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5009137" y="1998675"/>
            <a:ext cx="16650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Circle class</a:t>
            </a:r>
          </a:p>
        </p:txBody>
      </p:sp>
      <p:cxnSp>
        <p:nvCxnSpPr>
          <p:cNvPr id="27" name="Straight Arrow Connector 26"/>
          <p:cNvCxnSpPr>
            <a:stCxn id="15" idx="4"/>
          </p:cNvCxnSpPr>
          <p:nvPr/>
        </p:nvCxnSpPr>
        <p:spPr>
          <a:xfrm flipH="1" flipV="1">
            <a:off x="6807332" y="1399504"/>
            <a:ext cx="1127524" cy="113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715880">
            <a:off x="6565017" y="1549621"/>
            <a:ext cx="20687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Hexagon class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FA2BEB9-114E-8EDA-15BF-8C4727663C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98898"/>
          </a:xfrm>
        </p:spPr>
        <p:txBody>
          <a:bodyPr/>
          <a:lstStyle/>
          <a:p>
            <a:r>
              <a:rPr lang="bg-BG" dirty="0"/>
              <a:t>Презаписване </a:t>
            </a:r>
            <a:br>
              <a:rPr lang="en-US" dirty="0"/>
            </a:br>
            <a:r>
              <a:rPr lang="bg-BG" dirty="0"/>
              <a:t>(</a:t>
            </a:r>
            <a:r>
              <a:rPr lang="en-US" dirty="0"/>
              <a:t>Overriding)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7123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Известен още като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динамичен полиморфизъм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реализира се чрез презаписване на</a:t>
            </a:r>
            <a:r>
              <a:rPr lang="en-US" sz="3400" dirty="0"/>
              <a:t> </a:t>
            </a:r>
            <a:r>
              <a:rPr lang="bg-BG" sz="3400" dirty="0"/>
              <a:t>метод на базовия клас с 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endParaRPr lang="en-US" sz="3400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91000" y="3069000"/>
            <a:ext cx="5768425" cy="26956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double CalcArea()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9426" y="3069000"/>
            <a:ext cx="5940000" cy="26956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double CalcArea()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300" b="1" noProof="1">
                <a:latin typeface="Consolas" pitchFamily="49" charset="0"/>
                <a:cs typeface="Consolas" pitchFamily="49" charset="0"/>
              </a:rPr>
            </a:br>
            <a:r>
              <a:rPr lang="en-US" sz="23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816000" y="5531284"/>
            <a:ext cx="4365000" cy="1225966"/>
          </a:xfrm>
          <a:prstGeom prst="wedgeRoundRectCallout">
            <a:avLst>
              <a:gd name="adj1" fmla="val -5006"/>
              <a:gd name="adj2" fmla="val -675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Собствена дефиниция и имплементация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B52A29D-A416-8868-E91E-437D2382D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159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</a:t>
            </a:r>
            <a:r>
              <a:rPr lang="bg-BG" dirty="0"/>
              <a:t>метод (презаписване)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2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5905" y="2127933"/>
            <a:ext cx="9150191" cy="3665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rect = new Rectangle(3.0, 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square = new Square(4.0);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Console.WriteLine(rect.CalcArea());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Console.WriteLine(square.CalcArea());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996000" y="5399770"/>
            <a:ext cx="3105000" cy="954230"/>
          </a:xfrm>
          <a:prstGeom prst="wedgeRoundRectCallout">
            <a:avLst>
              <a:gd name="adj1" fmla="val -64046"/>
              <a:gd name="adj2" fmla="val -634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Извиква се презаписания  метод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3BD2070-51E9-3AF6-72A3-2BAC0D81D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910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По време на изпълнение обекти от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</a:t>
            </a:r>
            <a:r>
              <a:rPr lang="en-US" sz="3200" dirty="0"/>
              <a:t> </a:t>
            </a:r>
            <a:r>
              <a:rPr lang="bg-BG" sz="3200" dirty="0"/>
              <a:t>може да бъдат третирани като обекти от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Когато това се случва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декларираният тип на обекта</a:t>
            </a:r>
            <a:r>
              <a:rPr lang="en-US" sz="3200" dirty="0"/>
              <a:t> </a:t>
            </a:r>
            <a:r>
              <a:rPr lang="bg-BG" sz="3200" dirty="0"/>
              <a:t>вече не е идентичен с неговия </a:t>
            </a:r>
            <a:r>
              <a:rPr lang="en-US" sz="3200" b="1" dirty="0">
                <a:solidFill>
                  <a:schemeClr val="bg1"/>
                </a:solidFill>
              </a:rPr>
              <a:t>run-time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3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05278" y="1196125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Animal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05278" y="3185509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Cat : 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05278" y="5195838"/>
            <a:ext cx="5744984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756000" y="5868645"/>
            <a:ext cx="2665664" cy="495000"/>
          </a:xfrm>
          <a:prstGeom prst="wedgeRoundRectCallout">
            <a:avLst>
              <a:gd name="adj1" fmla="val 43860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Деклариран тип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769938" y="6005838"/>
            <a:ext cx="2215664" cy="495000"/>
          </a:xfrm>
          <a:prstGeom prst="wedgeRoundRectCallout">
            <a:avLst>
              <a:gd name="adj1" fmla="val 42013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run-time </a:t>
            </a:r>
            <a:r>
              <a:rPr lang="bg-BG" sz="2400" b="1" dirty="0">
                <a:solidFill>
                  <a:schemeClr val="bg2"/>
                </a:solidFill>
              </a:rPr>
              <a:t>тип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36B87C4-18E3-2DE2-5FA9-AF08B46A4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52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27877-0A2D-4D09-9C5D-1FCB97A25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Имплементирайте следната йерархия от класове: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402" y="175350"/>
            <a:ext cx="10270594" cy="882654"/>
          </a:xfrm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Животни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19500" y="1944000"/>
            <a:ext cx="4953000" cy="2112374"/>
            <a:chOff x="3619500" y="1483534"/>
            <a:chExt cx="4953000" cy="2112374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619500" y="1483534"/>
              <a:ext cx="49530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19500" y="2065096"/>
              <a:ext cx="4953000" cy="9558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Name</a:t>
              </a:r>
            </a:p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FavouriteFood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619500" y="3008972"/>
              <a:ext cx="495141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+ExplainSelf()</a:t>
              </a: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</a:t>
              </a: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924933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4770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770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C96F2B-396A-4C67-931E-292657D0FED3}"/>
              </a:ext>
            </a:extLst>
          </p:cNvPr>
          <p:cNvCxnSpPr>
            <a:cxnSpLocks/>
          </p:cNvCxnSpPr>
          <p:nvPr/>
        </p:nvCxnSpPr>
        <p:spPr>
          <a:xfrm flipV="1">
            <a:off x="7375170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6CEDD5C2-0872-3CAF-50F8-0B2E5A340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76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(1)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52566" y="1179000"/>
            <a:ext cx="10686867" cy="5419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public abstract class Animal </a:t>
            </a:r>
          </a:p>
          <a:p>
            <a:r>
              <a:rPr lang="en-US" sz="2600" noProof="1"/>
              <a:t>{ </a:t>
            </a:r>
            <a:br>
              <a:rPr lang="en-US" sz="2600" noProof="1"/>
            </a:br>
            <a:r>
              <a:rPr lang="en-US" sz="2600" noProof="1"/>
              <a:t>  </a:t>
            </a:r>
            <a:r>
              <a:rPr lang="en-US" sz="2600" i="1" noProof="1">
                <a:solidFill>
                  <a:schemeClr val="accent2"/>
                </a:solidFill>
              </a:rPr>
              <a:t>// Добавете конструктор</a:t>
            </a:r>
          </a:p>
          <a:p>
            <a:r>
              <a:rPr lang="en-US" sz="2600" noProof="1"/>
              <a:t>  public string Name { get; private set; }</a:t>
            </a:r>
          </a:p>
          <a:p>
            <a:r>
              <a:rPr lang="en-US" sz="2600" noProof="1"/>
              <a:t>  public string FavouriteFood { get; private set; }</a:t>
            </a:r>
          </a:p>
          <a:p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virtual</a:t>
            </a:r>
            <a:r>
              <a:rPr lang="en-US" sz="2600" noProof="1"/>
              <a:t> string ExplainSelf() </a:t>
            </a:r>
          </a:p>
          <a:p>
            <a:r>
              <a:rPr lang="en-US" sz="2600" noProof="1"/>
              <a:t>  {</a:t>
            </a:r>
          </a:p>
          <a:p>
            <a:r>
              <a:rPr lang="en-US" sz="2600" noProof="1"/>
              <a:t>    return string.Format(</a:t>
            </a:r>
          </a:p>
          <a:p>
            <a:r>
              <a:rPr lang="en-US" sz="2600" noProof="1"/>
              <a:t>      "I am {0} and my favorite food is {1}",</a:t>
            </a:r>
          </a:p>
          <a:p>
            <a:r>
              <a:rPr lang="en-US" sz="2600" noProof="1"/>
              <a:t>      this.Name,</a:t>
            </a:r>
          </a:p>
          <a:p>
            <a:r>
              <a:rPr lang="en-US" sz="2600" noProof="1"/>
              <a:t>      this.FavouriteFood);</a:t>
            </a:r>
          </a:p>
          <a:p>
            <a:r>
              <a:rPr lang="en-US" sz="2600" noProof="1"/>
              <a:t>  }</a:t>
            </a:r>
          </a:p>
          <a:p>
            <a:r>
              <a:rPr lang="en-US" sz="2600" noProof="1"/>
              <a:t>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9EDB948-F99E-A4C6-47C5-E85BBFE52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549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(2)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59959" y="1286597"/>
            <a:ext cx="9872081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public class Dog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Dog(string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: base(name, favouriteFood)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override</a:t>
            </a:r>
            <a:r>
              <a:rPr lang="en-US" sz="2600" noProof="1"/>
              <a:t>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Environment.NewLine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"BARK";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9639D2B2-ABE6-C116-B2AD-C8F90AF9F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269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1101000" y="1164743"/>
            <a:ext cx="9436040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public class Cat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Cat(string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: base(name, favouriteFood)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override</a:t>
            </a:r>
            <a:r>
              <a:rPr lang="en-US" sz="2600" noProof="1"/>
              <a:t>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Environment.NewLine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"MEOW";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(3)</a:t>
            </a:r>
            <a:endParaRPr lang="bg-BG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0BCB-CA89-479D-BB77-0E61F127E33C}"/>
              </a:ext>
            </a:extLst>
          </p:cNvPr>
          <p:cNvSpPr txBox="1"/>
          <p:nvPr/>
        </p:nvSpPr>
        <p:spPr>
          <a:xfrm>
            <a:off x="696000" y="650214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https://judge.softuni.org/Contests/Practice/Index/4068#1</a:t>
            </a:r>
            <a:endParaRPr lang="en-US" u="sng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7D48DC8-6B5A-C8DA-3BBF-C75F4F8F1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439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1851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51" y="2743200"/>
            <a:ext cx="1143000" cy="1143000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7" idx="0"/>
          </p:cNvCxnSpPr>
          <p:nvPr/>
        </p:nvCxnSpPr>
        <p:spPr>
          <a:xfrm flipH="1">
            <a:off x="5383351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0164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3025" y="2819401"/>
            <a:ext cx="1066799" cy="1066799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6A0FAED-C6AB-66CF-47D3-3950D40D39D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Достъп до обект през базов тип</a:t>
            </a:r>
            <a:endParaRPr lang="bg-BG" dirty="0"/>
          </a:p>
        </p:txBody>
      </p:sp>
      <p:sp>
        <p:nvSpPr>
          <p:cNvPr id="12" name="Заглавие 11">
            <a:extLst>
              <a:ext uri="{FF2B5EF4-FFF2-40B4-BE49-F238E27FC236}">
                <a16:creationId xmlns:a16="http://schemas.microsoft.com/office/drawing/2014/main" id="{7B3C51F7-322E-B0E1-397F-9CC3654CCC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Полиморфизъм в ООП</a:t>
            </a:r>
          </a:p>
        </p:txBody>
      </p:sp>
    </p:spTree>
    <p:extLst>
      <p:ext uri="{BB962C8B-B14F-4D97-AF65-F5344CB8AC3E}">
        <p14:creationId xmlns:p14="http://schemas.microsoft.com/office/powerpoint/2010/main" val="41152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22322" y="3002654"/>
            <a:ext cx="3099825" cy="831346"/>
          </a:xfrm>
          <a:prstGeom prst="wedgeRoundRectCallout">
            <a:avLst>
              <a:gd name="adj1" fmla="val -95408"/>
              <a:gd name="adj2" fmla="val -128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noProof="1"/>
              <a:t>Правила за презаписване на метод </a:t>
            </a:r>
            <a:r>
              <a:rPr lang="en-US" sz="4000" noProof="1"/>
              <a:t>(1)</a:t>
            </a:r>
            <a:endParaRPr lang="en-US" sz="40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850" y="1171625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850" y="3910368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56000" y="5416941"/>
            <a:ext cx="3195000" cy="1090059"/>
          </a:xfrm>
          <a:prstGeom prst="wedgeRoundRectCallout">
            <a:avLst>
              <a:gd name="adj1" fmla="val -96610"/>
              <a:gd name="adj2" fmla="val -785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Override </a:t>
            </a:r>
            <a:r>
              <a:rPr lang="bg-BG" sz="2400" b="1" dirty="0">
                <a:solidFill>
                  <a:schemeClr val="bg2"/>
                </a:solidFill>
              </a:rPr>
              <a:t>или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абстрактен метод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в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подкласа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22321" y="3002654"/>
            <a:ext cx="3099825" cy="831346"/>
          </a:xfrm>
          <a:prstGeom prst="wedgeRoundRectCallout">
            <a:avLst>
              <a:gd name="adj1" fmla="val -89684"/>
              <a:gd name="adj2" fmla="val 163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Еднаква върната стойност и сигнатура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916000" y="1129508"/>
            <a:ext cx="2096556" cy="1264492"/>
          </a:xfrm>
          <a:prstGeom prst="wedgeRoundRectCallout">
            <a:avLst>
              <a:gd name="adj1" fmla="val -171150"/>
              <a:gd name="adj2" fmla="val 273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Виртуален метод в базовия клас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11000" y="1327913"/>
            <a:ext cx="4179444" cy="167474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статични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методи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не могат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да бъдат презаписани</a:t>
            </a:r>
            <a:endParaRPr lang="en-US" sz="32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253E52-E86B-2DBB-1877-BE297F021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4575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11" grpId="0" animBg="1"/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Виртуалните</a:t>
            </a:r>
            <a:r>
              <a:rPr lang="en-US"/>
              <a:t> </a:t>
            </a:r>
            <a:r>
              <a:rPr lang="bg-BG"/>
              <a:t>членове</a:t>
            </a:r>
            <a:r>
              <a:rPr lang="en-US"/>
              <a:t> </a:t>
            </a:r>
            <a:r>
              <a:rPr lang="bg-BG"/>
              <a:t>използват </a:t>
            </a:r>
            <a:r>
              <a:rPr lang="bg-BG" b="1">
                <a:solidFill>
                  <a:schemeClr val="bg1"/>
                </a:solidFill>
              </a:rPr>
              <a:t>ключовата дума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bg-BG"/>
              <a:t>, за да извикат </a:t>
            </a:r>
            <a:r>
              <a:rPr lang="bg-BG" b="1">
                <a:solidFill>
                  <a:schemeClr val="bg1"/>
                </a:solidFill>
              </a:rPr>
              <a:t>базовия клас</a:t>
            </a: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noProof="1"/>
              <a:t>Правила за презаписване на метод</a:t>
            </a:r>
            <a:r>
              <a:rPr lang="en-US" sz="4000" noProof="1"/>
              <a:t> (</a:t>
            </a:r>
            <a:r>
              <a:rPr lang="bg-BG" sz="4000" noProof="1"/>
              <a:t>2</a:t>
            </a:r>
            <a:r>
              <a:rPr lang="en-US" sz="4000" noProof="1"/>
              <a:t>)</a:t>
            </a:r>
            <a:endParaRPr lang="en-US" sz="40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7007" y="2656331"/>
            <a:ext cx="5433423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virtual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Console.Write("Flying");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56084" y="2656331"/>
            <a:ext cx="6096946" cy="3418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Swallow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Console.WriteLine("Hunt");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573007" y="1989000"/>
            <a:ext cx="2547437" cy="1575771"/>
          </a:xfrm>
          <a:prstGeom prst="wedgeRoundRectCallout">
            <a:avLst>
              <a:gd name="adj1" fmla="val -86198"/>
              <a:gd name="adj2" fmla="val 522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Разширява виртуалния метод на базовия клас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986000" y="5470735"/>
            <a:ext cx="2970000" cy="851355"/>
          </a:xfrm>
          <a:prstGeom prst="wedgeRoundRectCallout">
            <a:avLst>
              <a:gd name="adj1" fmla="val -50664"/>
              <a:gd name="adj2" fmla="val -998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Може да добави ново поведение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B66038-424A-4771-A1DA-7E09EA1D7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245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484387" y="1443818"/>
            <a:ext cx="971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60999" y="4073246"/>
            <a:ext cx="2146614" cy="2323176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28654" y="1725526"/>
            <a:ext cx="9002346" cy="478147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Полиморфизъм</a:t>
            </a:r>
            <a:r>
              <a:rPr lang="en-US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</a:t>
            </a: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способността на </a:t>
            </a:r>
            <a:r>
              <a:rPr lang="bg-BG" sz="3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един обект </a:t>
            </a: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 приема </a:t>
            </a:r>
            <a:r>
              <a:rPr lang="bg-BG" sz="34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много форми</a:t>
            </a:r>
            <a:endParaRPr lang="en-US" sz="34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Видове полиморфизъм</a:t>
            </a:r>
            <a:r>
              <a:rPr lang="en-US" sz="34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време на компилация</a:t>
            </a: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Осъществява се чрез 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overloading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едно и също име на метода, но различна имплементация</a:t>
            </a:r>
            <a:endParaRPr lang="en-US" sz="3000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 време на изпълнение</a:t>
            </a:r>
            <a:endParaRPr lang="en-US" sz="32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Осъществява се чрез 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overriding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bg-BG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чрез ключовите думи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</a:t>
            </a:r>
            <a:r>
              <a:rPr lang="en-US" sz="30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en-US" sz="30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override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D8F9C99-211A-89BF-7F5F-68F43C9208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50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51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D228466-8180-8FA3-0282-4DD245E5C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605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0402" y="1551238"/>
            <a:ext cx="6895598" cy="45606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Полиморфизмът е гръцка дума, която означава "</a:t>
            </a:r>
            <a:r>
              <a:rPr lang="bg-BG" b="1" dirty="0">
                <a:solidFill>
                  <a:schemeClr val="bg1"/>
                </a:solidFill>
              </a:rPr>
              <a:t>едно име, много форми</a:t>
            </a:r>
            <a:r>
              <a:rPr lang="en-US" dirty="0"/>
              <a:t>"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Какво е полиморфизъм?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8200" y="1551237"/>
            <a:ext cx="6120001" cy="1925047"/>
            <a:chOff x="3042046" y="2158653"/>
            <a:chExt cx="7054507" cy="2624953"/>
          </a:xfrm>
        </p:grpSpPr>
        <p:sp>
          <p:nvSpPr>
            <p:cNvPr id="5" name="Rectangle: Rounded Corners 4"/>
            <p:cNvSpPr>
              <a:spLocks noChangeArrowheads="1"/>
            </p:cNvSpPr>
            <p:nvPr/>
          </p:nvSpPr>
          <p:spPr bwMode="auto">
            <a:xfrm>
              <a:off x="3042046" y="2158653"/>
              <a:ext cx="2124043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Polys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много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6" name="Rectangle: Rounded Corners 4"/>
            <p:cNvSpPr>
              <a:spLocks noChangeArrowheads="1"/>
            </p:cNvSpPr>
            <p:nvPr/>
          </p:nvSpPr>
          <p:spPr bwMode="auto">
            <a:xfrm>
              <a:off x="6882218" y="2158653"/>
              <a:ext cx="3214335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Morphe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форми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10" name="Rectangle: Rounded Corners 4"/>
            <p:cNvSpPr>
              <a:spLocks noChangeArrowheads="1"/>
            </p:cNvSpPr>
            <p:nvPr/>
          </p:nvSpPr>
          <p:spPr bwMode="auto">
            <a:xfrm>
              <a:off x="4494444" y="3764278"/>
              <a:ext cx="3251489" cy="10193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Polymorphos</a:t>
              </a:r>
            </a:p>
          </p:txBody>
        </p:sp>
        <p:cxnSp>
          <p:nvCxnSpPr>
            <p:cNvPr id="16" name="Straight Connector 15"/>
            <p:cNvCxnSpPr>
              <a:stCxn id="5" idx="3"/>
              <a:endCxn id="6" idx="1"/>
            </p:cNvCxnSpPr>
            <p:nvPr/>
          </p:nvCxnSpPr>
          <p:spPr>
            <a:xfrm>
              <a:off x="5166089" y="2816435"/>
              <a:ext cx="17161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82630" y="2816435"/>
              <a:ext cx="19826" cy="9478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7542569" y="1551237"/>
            <a:ext cx="3960001" cy="31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671000" y="5184000"/>
            <a:ext cx="4082030" cy="1323000"/>
          </a:xfrm>
          <a:prstGeom prst="wedgeRoundRectCallout">
            <a:avLst>
              <a:gd name="adj1" fmla="val 13633"/>
              <a:gd name="adj2" fmla="val -81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Стълбовете на обектно-ориентираното програмиране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AA27405-539B-605B-6238-4BFC1244D5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36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Способността на един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r>
              <a:rPr lang="en-US" sz="3200" dirty="0"/>
              <a:t> </a:t>
            </a:r>
            <a:r>
              <a:rPr lang="bg-BG" sz="3200" dirty="0"/>
              <a:t>да приема </a:t>
            </a:r>
            <a:r>
              <a:rPr lang="bg-BG" sz="3200" b="1" dirty="0">
                <a:solidFill>
                  <a:schemeClr val="bg1"/>
                </a:solidFill>
              </a:rPr>
              <a:t>много различни форми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 ни да третираме обекти на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 </a:t>
            </a:r>
            <a:r>
              <a:rPr lang="bg-BG" sz="3200" dirty="0"/>
              <a:t>като обекти на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 в ООП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3619" y="3008628"/>
            <a:ext cx="7558529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148" y="578225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15304" y="4932568"/>
            <a:ext cx="3749673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Mammal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18376" y="5782258"/>
            <a:ext cx="3749672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Animal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2148" y="493256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Object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8999093" y="4855380"/>
            <a:ext cx="2250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new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GB" sz="2400" b="1" noProof="1">
                <a:latin typeface="Consolas" pitchFamily="49" charset="0"/>
              </a:rPr>
              <a:t>()</a:t>
            </a:r>
          </a:p>
        </p:txBody>
      </p:sp>
      <p:sp>
        <p:nvSpPr>
          <p:cNvPr id="15" name="Rectangle: Rounded Corners 4"/>
          <p:cNvSpPr>
            <a:spLocks noChangeArrowheads="1"/>
          </p:cNvSpPr>
          <p:nvPr/>
        </p:nvSpPr>
        <p:spPr bwMode="auto">
          <a:xfrm>
            <a:off x="8416239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IAnimal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Rectangle: Rounded Corners 4"/>
          <p:cNvSpPr>
            <a:spLocks noChangeArrowheads="1"/>
          </p:cNvSpPr>
          <p:nvPr/>
        </p:nvSpPr>
        <p:spPr bwMode="auto">
          <a:xfrm>
            <a:off x="10274282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Mammal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ectangle: Rounded Corners 4"/>
          <p:cNvSpPr>
            <a:spLocks noChangeArrowheads="1"/>
          </p:cNvSpPr>
          <p:nvPr/>
        </p:nvSpPr>
        <p:spPr bwMode="auto">
          <a:xfrm>
            <a:off x="9381593" y="5898187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8785518">
            <a:off x="9503557" y="3140479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2823371">
            <a:off x="10259395" y="3140548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9863344" y="4408286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4"/>
          <p:cNvSpPr>
            <a:spLocks noChangeArrowheads="1"/>
          </p:cNvSpPr>
          <p:nvPr/>
        </p:nvSpPr>
        <p:spPr bwMode="auto">
          <a:xfrm>
            <a:off x="9355001" y="382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9880967" y="5474351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E16BA3A-9D86-240B-FE50-7CF9A7EE2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612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се запазват в </a:t>
            </a:r>
            <a:r>
              <a:rPr lang="bg-BG" sz="3200" b="1" dirty="0">
                <a:solidFill>
                  <a:schemeClr val="bg1"/>
                </a:solidFill>
              </a:rPr>
              <a:t>референтен</a:t>
            </a:r>
            <a:r>
              <a:rPr lang="en-US" sz="3200" dirty="0"/>
              <a:t> </a:t>
            </a:r>
            <a:r>
              <a:rPr lang="bg-BG" sz="3200" dirty="0"/>
              <a:t>тип</a:t>
            </a:r>
            <a:endParaRPr lang="en-US" sz="3200" dirty="0"/>
          </a:p>
          <a:p>
            <a:r>
              <a:rPr lang="bg-BG" sz="3200" dirty="0"/>
              <a:t>Можете да използвате </a:t>
            </a:r>
            <a:r>
              <a:rPr lang="bg-BG" sz="3200" b="1" dirty="0">
                <a:solidFill>
                  <a:schemeClr val="bg1"/>
                </a:solidFill>
              </a:rPr>
              <a:t>само референтни методи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Ако се нуждаете от </a:t>
            </a:r>
            <a:r>
              <a:rPr lang="bg-BG" sz="3200" b="1" dirty="0">
                <a:solidFill>
                  <a:schemeClr val="bg1"/>
                </a:solidFill>
              </a:rPr>
              <a:t>обектен метод</a:t>
            </a:r>
            <a:r>
              <a:rPr lang="bg-BG" sz="3200" dirty="0"/>
              <a:t>, можете да го </a:t>
            </a:r>
            <a:r>
              <a:rPr lang="bg-BG" sz="3200" b="1" dirty="0">
                <a:solidFill>
                  <a:schemeClr val="bg1"/>
                </a:solidFill>
              </a:rPr>
              <a:t>конвертирате </a:t>
            </a:r>
            <a:r>
              <a:rPr lang="bg-BG" sz="3200" dirty="0"/>
              <a:t>или да го </a:t>
            </a:r>
            <a:r>
              <a:rPr lang="bg-BG" sz="3200" b="1" dirty="0">
                <a:solidFill>
                  <a:schemeClr val="bg1"/>
                </a:solidFill>
              </a:rPr>
              <a:t>презапишете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Референтен тип и</a:t>
            </a:r>
            <a:r>
              <a:rPr lang="en-US" dirty="0"/>
              <a:t> </a:t>
            </a:r>
            <a:r>
              <a:rPr lang="bg-BG" dirty="0"/>
              <a:t>обектен</a:t>
            </a:r>
            <a:r>
              <a:rPr lang="en-US" dirty="0"/>
              <a:t> </a:t>
            </a:r>
            <a:r>
              <a:rPr lang="bg-BG" dirty="0"/>
              <a:t>тип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3816898"/>
            <a:ext cx="782730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IAnimal  person 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</p:txBody>
      </p:sp>
      <p:sp>
        <p:nvSpPr>
          <p:cNvPr id="12" name="Rectangle: Rounded Corners 4"/>
          <p:cNvSpPr>
            <a:spLocks noChangeArrowheads="1"/>
          </p:cNvSpPr>
          <p:nvPr/>
        </p:nvSpPr>
        <p:spPr bwMode="auto">
          <a:xfrm>
            <a:off x="727030" y="4355313"/>
            <a:ext cx="1302857" cy="1533200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551000" y="6065899"/>
            <a:ext cx="3150000" cy="675999"/>
          </a:xfrm>
          <a:prstGeom prst="wedgeRoundRectCallout">
            <a:avLst>
              <a:gd name="adj1" fmla="val -62721"/>
              <a:gd name="adj2" fmla="val -625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Референтен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4864888" y="4355312"/>
            <a:ext cx="1800000" cy="1533201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919615" y="6065899"/>
            <a:ext cx="2561771" cy="675999"/>
          </a:xfrm>
          <a:prstGeom prst="wedgeRoundRectCallout">
            <a:avLst>
              <a:gd name="adj1" fmla="val -64501"/>
              <a:gd name="adj2" fmla="val -628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Обектен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52194D2-4CA7-D3CA-CEAB-B9C5A1241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99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881000" y="1058952"/>
            <a:ext cx="1359332" cy="20513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is</a:t>
            </a:r>
            <a:r>
              <a:rPr lang="en-US" sz="11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1000" y="2096677"/>
            <a:ext cx="1665000" cy="2164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as</a:t>
            </a:r>
            <a:r>
              <a:rPr lang="en-US" sz="2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60A38A5-2027-5242-A881-EB0CACDED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469175"/>
          </a:xfrm>
        </p:spPr>
        <p:txBody>
          <a:bodyPr/>
          <a:lstStyle/>
          <a:p>
            <a:r>
              <a:rPr lang="ru-RU" dirty="0"/>
              <a:t>Промяна на типа и проверка на съвместимостта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5305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Проверка дали даден </a:t>
            </a:r>
            <a:r>
              <a:rPr lang="bg-BG" b="1" dirty="0">
                <a:solidFill>
                  <a:schemeClr val="bg1"/>
                </a:solidFill>
              </a:rPr>
              <a:t>обект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инстанция</a:t>
            </a:r>
            <a:r>
              <a:rPr lang="en-US" dirty="0"/>
              <a:t> </a:t>
            </a:r>
            <a:r>
              <a:rPr lang="bg-BG" dirty="0"/>
              <a:t>на конкретен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is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6708" y="1967343"/>
            <a:ext cx="8500692" cy="38498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IAnimal person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((Person) person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2901000" y="5212742"/>
            <a:ext cx="4680000" cy="900000"/>
          </a:xfrm>
          <a:prstGeom prst="wedgeRoundRectCallout">
            <a:avLst>
              <a:gd name="adj1" fmla="val -55937"/>
              <a:gd name="adj2" fmla="val -53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Конвертираме към обектен тип и използваме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646000" y="3114000"/>
            <a:ext cx="3661399" cy="900000"/>
          </a:xfrm>
          <a:prstGeom prst="wedgeRoundRectCallout">
            <a:avLst>
              <a:gd name="adj1" fmla="val -62600"/>
              <a:gd name="adj2" fmla="val 262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Проверяваме типа на </a:t>
            </a:r>
            <a:r>
              <a:rPr lang="en-US" sz="2400" b="1" dirty="0">
                <a:solidFill>
                  <a:schemeClr val="bg2"/>
                </a:solidFill>
              </a:rPr>
              <a:t>person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F7A7D65-426E-DF51-A799-DAA5B37E54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062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24000"/>
            <a:ext cx="11818096" cy="5431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3200" b="1" dirty="0">
                <a:solidFill>
                  <a:schemeClr val="bg1"/>
                </a:solidFill>
              </a:rPr>
              <a:t> type </a:t>
            </a:r>
            <a:r>
              <a:rPr lang="bg-BG" sz="3200" dirty="0"/>
              <a:t>шаблон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dirty="0"/>
              <a:t>тества дали изразът може да се </a:t>
            </a:r>
            <a:r>
              <a:rPr lang="bg-BG" sz="3200" b="1" dirty="0">
                <a:solidFill>
                  <a:schemeClr val="bg1"/>
                </a:solidFill>
              </a:rPr>
              <a:t>конвертира 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даден тип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 го запазва </a:t>
            </a:r>
            <a:r>
              <a:rPr lang="bg-BG" sz="3200" dirty="0"/>
              <a:t>в променлива от този тип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Type </a:t>
            </a:r>
            <a:r>
              <a:rPr lang="bg-BG" dirty="0"/>
              <a:t>шаблон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8854" y="2484000"/>
            <a:ext cx="8574292" cy="38498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251000" y="5920155"/>
            <a:ext cx="2941110" cy="837095"/>
          </a:xfrm>
          <a:prstGeom prst="wedgeRoundRectCallout">
            <a:avLst>
              <a:gd name="adj1" fmla="val -36463"/>
              <a:gd name="adj2" fmla="val -9148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Използва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964435" y="4644000"/>
            <a:ext cx="4788595" cy="968827"/>
          </a:xfrm>
          <a:prstGeom prst="wedgeRoundRectCallout">
            <a:avLst>
              <a:gd name="adj1" fmla="val -60265"/>
              <a:gd name="adj2" fmla="val -564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обектът е от тип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и го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конвертира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2144456-FEF4-0EBF-CA42-7A180BF73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777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4222</TotalTime>
  <Words>2411</Words>
  <Application>Microsoft Macintosh PowerPoint</Application>
  <PresentationFormat>Widescreen</PresentationFormat>
  <Paragraphs>459</Paragraphs>
  <Slides>34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Полиморфизъм</vt:lpstr>
      <vt:lpstr>Съдържание</vt:lpstr>
      <vt:lpstr>Полиморфизъм в ООП</vt:lpstr>
      <vt:lpstr>Какво е полиморфизъм?</vt:lpstr>
      <vt:lpstr>Полиморфизъм в ООП</vt:lpstr>
      <vt:lpstr>Референтен тип и обектен тип</vt:lpstr>
      <vt:lpstr>Промяна на типа и проверка на съвместимостта</vt:lpstr>
      <vt:lpstr>Ключовата дума is</vt:lpstr>
      <vt:lpstr>IS Type шаблон</vt:lpstr>
      <vt:lpstr>Ключовата дума As</vt:lpstr>
      <vt:lpstr>Видове полиморфизъм</vt:lpstr>
      <vt:lpstr>Видове полиморфизъм</vt:lpstr>
      <vt:lpstr>Варианти на методи  (Overloading)</vt:lpstr>
      <vt:lpstr>Полиморфизъм по време на компилация</vt:lpstr>
      <vt:lpstr>Задача: Математически операции</vt:lpstr>
      <vt:lpstr>Решение: Математически операции</vt:lpstr>
      <vt:lpstr>Правила при Overloading методи (1)</vt:lpstr>
      <vt:lpstr>Правила при Overloading методи (2)</vt:lpstr>
      <vt:lpstr>Правила при Overloading методи (3)</vt:lpstr>
      <vt:lpstr>Правила при Overloading методи (4)</vt:lpstr>
      <vt:lpstr>Една сигнатура с различен тип на Return стойност</vt:lpstr>
      <vt:lpstr>Презаписване  (Overriding)</vt:lpstr>
      <vt:lpstr>Полиморфизъм по време на изпълнение (1)</vt:lpstr>
      <vt:lpstr>Полиморфизъм по време на изпълнение (2)</vt:lpstr>
      <vt:lpstr>Полиморфизъм по време на изпълнение (3)</vt:lpstr>
      <vt:lpstr>Задача: Животни</vt:lpstr>
      <vt:lpstr>Решение: Животни (1)</vt:lpstr>
      <vt:lpstr>Решение: Животни (2)</vt:lpstr>
      <vt:lpstr>Решение: Животни (3)</vt:lpstr>
      <vt:lpstr>Правила за презаписване на метод (1)</vt:lpstr>
      <vt:lpstr>Правила за презаписване на метод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Полиморфизъм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139</cp:revision>
  <dcterms:created xsi:type="dcterms:W3CDTF">2018-05-23T13:08:44Z</dcterms:created>
  <dcterms:modified xsi:type="dcterms:W3CDTF">2024-06-24T17:14:57Z</dcterms:modified>
  <cp:category>programming;education;software engineering;software development</cp:category>
</cp:coreProperties>
</file>