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2"/>
  </p:sldMasterIdLst>
  <p:notesMasterIdLst>
    <p:notesMasterId r:id="rId40"/>
  </p:notesMasterIdLst>
  <p:handoutMasterIdLst>
    <p:handoutMasterId r:id="rId41"/>
  </p:handoutMasterIdLst>
  <p:sldIdLst>
    <p:sldId id="274" r:id="rId3"/>
    <p:sldId id="581" r:id="rId4"/>
    <p:sldId id="470" r:id="rId5"/>
    <p:sldId id="586" r:id="rId6"/>
    <p:sldId id="449" r:id="rId7"/>
    <p:sldId id="476" r:id="rId8"/>
    <p:sldId id="611" r:id="rId9"/>
    <p:sldId id="612" r:id="rId10"/>
    <p:sldId id="473" r:id="rId11"/>
    <p:sldId id="587" r:id="rId12"/>
    <p:sldId id="588" r:id="rId13"/>
    <p:sldId id="589" r:id="rId14"/>
    <p:sldId id="590" r:id="rId15"/>
    <p:sldId id="494" r:id="rId16"/>
    <p:sldId id="495" r:id="rId17"/>
    <p:sldId id="600" r:id="rId18"/>
    <p:sldId id="592" r:id="rId19"/>
    <p:sldId id="601" r:id="rId20"/>
    <p:sldId id="479" r:id="rId21"/>
    <p:sldId id="496" r:id="rId22"/>
    <p:sldId id="602" r:id="rId23"/>
    <p:sldId id="485" r:id="rId24"/>
    <p:sldId id="616" r:id="rId25"/>
    <p:sldId id="617" r:id="rId26"/>
    <p:sldId id="618" r:id="rId27"/>
    <p:sldId id="619" r:id="rId28"/>
    <p:sldId id="620" r:id="rId29"/>
    <p:sldId id="621" r:id="rId30"/>
    <p:sldId id="622" r:id="rId31"/>
    <p:sldId id="623" r:id="rId32"/>
    <p:sldId id="624" r:id="rId33"/>
    <p:sldId id="625" r:id="rId34"/>
    <p:sldId id="626" r:id="rId35"/>
    <p:sldId id="577" r:id="rId36"/>
    <p:sldId id="504" r:id="rId37"/>
    <p:sldId id="505" r:id="rId38"/>
    <p:sldId id="506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BFF76D40-0975-44D2-A83F-F9842B610762}">
          <p14:sldIdLst>
            <p14:sldId id="274"/>
            <p14:sldId id="581"/>
          </p14:sldIdLst>
        </p14:section>
        <p14:section name="Логически изрази и проверки" id="{F4285D61-74D3-406E-A3CF-E6A31D0C1C08}">
          <p14:sldIdLst>
            <p14:sldId id="470"/>
            <p14:sldId id="586"/>
            <p14:sldId id="449"/>
            <p14:sldId id="476"/>
            <p14:sldId id="611"/>
            <p14:sldId id="612"/>
          </p14:sldIdLst>
        </p14:section>
        <p14:section name="Условни конструкции" id="{37849531-0BFE-4938-8980-11D2C26D40F4}">
          <p14:sldIdLst>
            <p14:sldId id="473"/>
            <p14:sldId id="587"/>
            <p14:sldId id="588"/>
            <p14:sldId id="589"/>
            <p14:sldId id="590"/>
            <p14:sldId id="494"/>
            <p14:sldId id="495"/>
            <p14:sldId id="600"/>
            <p14:sldId id="592"/>
            <p14:sldId id="601"/>
            <p14:sldId id="479"/>
          </p14:sldIdLst>
        </p14:section>
        <p14:section name="Серии от проверки" id="{AD222CBF-5FF0-4C2B-B591-0DF6BB68EFE9}">
          <p14:sldIdLst>
            <p14:sldId id="496"/>
            <p14:sldId id="602"/>
            <p14:sldId id="485"/>
          </p14:sldIdLst>
        </p14:section>
        <p14:section name="Условна конструкция Switch-case" id="{212A59FC-C5C3-4A2B-AED9-377ADFF266B9}">
          <p14:sldIdLst>
            <p14:sldId id="616"/>
            <p14:sldId id="617"/>
            <p14:sldId id="618"/>
            <p14:sldId id="619"/>
            <p14:sldId id="620"/>
            <p14:sldId id="621"/>
            <p14:sldId id="622"/>
            <p14:sldId id="623"/>
            <p14:sldId id="624"/>
          </p14:sldIdLst>
        </p14:section>
        <p14:section name="Вложени условни конструкции" id="{A2A3C374-4AC4-4070-A207-C49EDDB9073E}">
          <p14:sldIdLst>
            <p14:sldId id="625"/>
            <p14:sldId id="626"/>
          </p14:sldIdLst>
        </p14:section>
        <p14:section name="Обобщение" id="{AF8DF84A-0515-4E34-ADFD-EC257BB9552E}">
          <p14:sldIdLst>
            <p14:sldId id="577"/>
            <p14:sldId id="504"/>
            <p14:sldId id="505"/>
            <p14:sldId id="506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320" autoAdjust="0"/>
    <p:restoredTop sz="95241" autoAdjust="0"/>
  </p:normalViewPr>
  <p:slideViewPr>
    <p:cSldViewPr showGuides="1">
      <p:cViewPr varScale="1">
        <p:scale>
          <a:sx n="62" d="100"/>
          <a:sy n="62" d="100"/>
        </p:scale>
        <p:origin x="216" y="216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97" d="100"/>
          <a:sy n="97" d="100"/>
        </p:scale>
        <p:origin x="3120" y="200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presProps" Target="presProps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20" Type="http://schemas.openxmlformats.org/officeDocument/2006/relationships/slide" Target="slides/slide18.xml"/><Relationship Id="rId41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17.05.23 г.</a:t>
            </a:fld>
            <a:endParaRPr lang="bg-BG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 dirty="0"/>
              <a:t>© SoftUni – </a:t>
            </a:r>
            <a:r>
              <a:rPr lang="en-US" sz="1100" u="sng" dirty="0">
                <a:hlinkClick r:id="rId2"/>
              </a:rPr>
              <a:t>https://softuni.org</a:t>
            </a:r>
            <a:r>
              <a:rPr lang="en-US" sz="1100" dirty="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5/17/23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2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FEE1B1B-1E92-4116-AD00-9D2E484F9E9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2016994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C49E9CED-B470-4F71-965D-04CBC861499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756269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4354154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5824AA6-8FBF-4C16-8D23-473ACB0C5DC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896858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31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68831141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BDC55C3C-DC72-46EC-BF3D-CC472E38787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0190873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0540A631-5D32-45DE-AE80-2742FDC83E8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339762363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18330663-0006-4BB0-B50F-EFDA42CE4CC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04919545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D1C0779-821B-433B-AB3A-0953EE966C7E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5AE1916-5B09-4329-99A7-6CF4C285AA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 dirty="0"/>
              <a:t>© SoftUni – </a:t>
            </a:r>
            <a:r>
              <a:rPr lang="en-US" u="sng" dirty="0">
                <a:hlinkClick r:id="rId3"/>
              </a:rPr>
              <a:t>https://softuni.org</a:t>
            </a:r>
            <a:r>
              <a:rPr lang="en-US" dirty="0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967209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 dirty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 dirty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 dirty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 dirty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 dirty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 dirty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5.xml"/><Relationship Id="rId1" Type="http://schemas.openxmlformats.org/officeDocument/2006/relationships/customXml" Target="../../customXml/item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0" TargetMode="Externa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1" TargetMode="Externa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2" TargetMode="Externa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6" TargetMode="Externa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3895#7" TargetMode="Externa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895#8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31.png"/><Relationship Id="rId4" Type="http://schemas.openxmlformats.org/officeDocument/2006/relationships/hyperlink" Target="https://softuni.bg/" TargetMode="Externa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6" Type="http://schemas.openxmlformats.org/officeDocument/2006/relationships/hyperlink" Target="https://forum.softuni.bg/" TargetMode="External"/><Relationship Id="rId5" Type="http://schemas.openxmlformats.org/officeDocument/2006/relationships/hyperlink" Target="https://www.facebook.com/SoftwareUniversity" TargetMode="External"/><Relationship Id="rId4" Type="http://schemas.openxmlformats.org/officeDocument/2006/relationships/hyperlink" Target="https://softuni.foundation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r>
              <a:rPr lang="ru-RU" sz="3599" dirty="0"/>
              <a:t>Логически изрази и проверки</a:t>
            </a:r>
            <a:endParaRPr lang="en-US" sz="3599" noProof="1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Условни конструкции</a:t>
            </a:r>
            <a:endParaRPr lang="en-US" dirty="0"/>
          </a:p>
        </p:txBody>
      </p:sp>
      <p:sp>
        <p:nvSpPr>
          <p:cNvPr id="26" name="Text Placeholder 11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dirty="0"/>
              <a:t>Software University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E56EE64-F729-46D8-B4CA-F4FD759B45A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GB" dirty="0">
                <a:hlinkClick r:id="rId3"/>
              </a:rPr>
              <a:t>https://softuni.bg</a:t>
            </a:r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AE79899-7F6E-4987-BF3F-4142E14AF72A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bg-BG" dirty="0"/>
              <a:t>СофтУни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A4B75EC-3A12-4118-93FA-E522A9B331CA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73973" y="5368363"/>
            <a:ext cx="3288983" cy="444420"/>
          </a:xfrm>
        </p:spPr>
        <p:txBody>
          <a:bodyPr/>
          <a:lstStyle/>
          <a:p>
            <a:r>
              <a:rPr lang="bg-BG" dirty="0"/>
              <a:t>Преподавателски екип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94265" y="3048406"/>
            <a:ext cx="2211541" cy="5515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AF8FBE10-68FB-4F89-AFAE-33E8219FD15A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06540" y="2498956"/>
            <a:ext cx="3978920" cy="2580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622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1DD70F-8DB3-4420-81B0-AC342A529D9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99" dirty="0"/>
              <a:t>Често проверяваме условия и извършваме действия според резултата</a:t>
            </a:r>
          </a:p>
          <a:p>
            <a:pPr marL="0" indent="0">
              <a:spcBef>
                <a:spcPts val="10197"/>
              </a:spcBef>
              <a:spcAft>
                <a:spcPts val="10197"/>
              </a:spcAft>
              <a:buNone/>
            </a:pPr>
            <a:endParaRPr lang="en-US" sz="3199" b="1" dirty="0"/>
          </a:p>
          <a:p>
            <a:pPr>
              <a:spcBef>
                <a:spcPts val="1500"/>
              </a:spcBef>
            </a:pPr>
            <a:r>
              <a:rPr lang="bg-BG" sz="3399" dirty="0"/>
              <a:t>Резултатът е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</a:t>
            </a:r>
            <a:r>
              <a:rPr lang="bg-BG" sz="3399" dirty="0"/>
              <a:t>или</a:t>
            </a:r>
            <a:r>
              <a:rPr lang="en-US" sz="33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endParaRPr lang="bg-BG" sz="3199" b="1" dirty="0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  <a:endParaRPr lang="en-US" dirty="0"/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868" y="3560181"/>
            <a:ext cx="4865655" cy="18584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27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27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7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за изпълнение</a:t>
            </a:r>
            <a:endParaRPr lang="it-IT" sz="27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5C78B4B6-930F-4D24-AADC-A9FA32A308B6}"/>
              </a:ext>
            </a:extLst>
          </p:cNvPr>
          <p:cNvSpPr>
            <a:spLocks noChangeArrowheads="1"/>
          </p:cNvSpPr>
          <p:nvPr>
            <p:custDataLst>
              <p:custData r:id="rId1"/>
            </p:custDataLst>
          </p:nvPr>
        </p:nvSpPr>
        <p:spPr bwMode="auto">
          <a:xfrm>
            <a:off x="2489538" y="2439258"/>
            <a:ext cx="2431851" cy="1055333"/>
          </a:xfrm>
          <a:prstGeom prst="wedgeRoundRectCallout">
            <a:avLst>
              <a:gd name="adj1" fmla="val 70053"/>
              <a:gd name="adj2" fmla="val 68586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булев израз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endParaRPr lang="bg-BG" sz="2800" b="1" dirty="0">
              <a:solidFill>
                <a:srgbClr val="FFFFFF"/>
              </a:solidFill>
            </a:endParaRPr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A24CEDDF-F83A-4AE0-8ACD-E70F839CA046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6000" y="3429000"/>
            <a:ext cx="3951171" cy="1055333"/>
          </a:xfrm>
          <a:prstGeom prst="wedgeRoundRectCallout">
            <a:avLst>
              <a:gd name="adj1" fmla="val -61563"/>
              <a:gd name="adj2" fmla="val 5845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вярност на условието</a:t>
            </a: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B60A7034-5A1F-4EFC-918C-963E743B871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575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10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8213A1-07CA-440A-8AA8-E6991FFA27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3479" y="1196706"/>
            <a:ext cx="11706010" cy="5199712"/>
          </a:xfrm>
        </p:spPr>
        <p:txBody>
          <a:bodyPr/>
          <a:lstStyle/>
          <a:p>
            <a:r>
              <a:rPr lang="bg-BG" sz="3399" dirty="0"/>
              <a:t>Напишете </a:t>
            </a:r>
            <a:r>
              <a:rPr lang="bg-BG" sz="3399" b="1" dirty="0">
                <a:solidFill>
                  <a:schemeClr val="bg1"/>
                </a:solidFill>
              </a:rPr>
              <a:t>програма</a:t>
            </a:r>
            <a:r>
              <a:rPr lang="bg-BG" sz="3399" dirty="0"/>
              <a:t>, която: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Чете</a:t>
            </a:r>
            <a:r>
              <a:rPr lang="bg-BG" sz="3199" dirty="0"/>
              <a:t> оценка </a:t>
            </a:r>
            <a:r>
              <a:rPr lang="en-US" sz="3199" dirty="0"/>
              <a:t>(</a:t>
            </a:r>
            <a:r>
              <a:rPr lang="bg-BG" sz="3199" b="1" dirty="0">
                <a:solidFill>
                  <a:schemeClr val="bg1"/>
                </a:solidFill>
              </a:rPr>
              <a:t>число</a:t>
            </a:r>
            <a:r>
              <a:rPr lang="en-US" sz="3199" dirty="0"/>
              <a:t>)</a:t>
            </a:r>
            <a:r>
              <a:rPr lang="bg-BG" sz="3199" dirty="0"/>
              <a:t>, въведена от потребителя</a:t>
            </a:r>
          </a:p>
          <a:p>
            <a:pPr lvl="1"/>
            <a:r>
              <a:rPr lang="bg-BG" sz="31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199" b="1" dirty="0">
                <a:solidFill>
                  <a:schemeClr val="bg1"/>
                </a:solidFill>
              </a:rPr>
              <a:t>Проверява</a:t>
            </a:r>
            <a:r>
              <a:rPr lang="bg-BG" sz="3199" dirty="0"/>
              <a:t> дали е отлична</a:t>
            </a:r>
            <a:endParaRPr lang="en-US" sz="3199" dirty="0"/>
          </a:p>
          <a:p>
            <a:pPr lvl="1"/>
            <a:r>
              <a:rPr lang="bg-BG" sz="3199" dirty="0"/>
              <a:t> </a:t>
            </a:r>
            <a:r>
              <a:rPr lang="bg-BG" sz="3199" b="1" dirty="0">
                <a:solidFill>
                  <a:schemeClr val="bg1"/>
                </a:solidFill>
              </a:rPr>
              <a:t>Отпечатва на конзолата </a:t>
            </a:r>
            <a:r>
              <a:rPr lang="en-US" sz="3199" dirty="0"/>
              <a:t>"</a:t>
            </a:r>
            <a:r>
              <a:rPr lang="en-US" sz="2999" b="1" dirty="0">
                <a:latin typeface="Consolas" panose="020B0609020204030204" pitchFamily="49" charset="0"/>
              </a:rPr>
              <a:t>Excellent!</a:t>
            </a:r>
            <a:r>
              <a:rPr lang="en-US" sz="2999" dirty="0"/>
              <a:t>"</a:t>
            </a:r>
            <a:r>
              <a:rPr lang="bg-BG" sz="3199" dirty="0"/>
              <a:t>, ако оценката е по</a:t>
            </a:r>
            <a:r>
              <a:rPr lang="en-US" sz="3199" dirty="0"/>
              <a:t>-</a:t>
            </a:r>
            <a:r>
              <a:rPr lang="bg-BG" sz="3199" dirty="0"/>
              <a:t>голяма или равна на 5</a:t>
            </a:r>
            <a:r>
              <a:rPr lang="en-US" sz="3199" dirty="0"/>
              <a:t>.</a:t>
            </a:r>
            <a:r>
              <a:rPr lang="bg-BG" sz="3199" dirty="0"/>
              <a:t>50</a:t>
            </a:r>
            <a:endParaRPr lang="en-US" sz="3199" dirty="0"/>
          </a:p>
          <a:p>
            <a:r>
              <a:rPr lang="bg-BG" sz="33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Отлична оценка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60D710A2-53C8-451A-AECF-A7C4072792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5954370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5</a:t>
            </a:r>
            <a:r>
              <a:rPr lang="en-US" sz="2799" b="1" noProof="1">
                <a:latin typeface="Consolas" panose="020B0609020204030204" pitchFamily="49" charset="0"/>
              </a:rPr>
              <a:t>.50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E2843C-682A-42FD-B6F5-3C7F128DD401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773" y="5994371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799" b="1" noProof="1">
                <a:latin typeface="Consolas" panose="020B0609020204030204" pitchFamily="49" charset="0"/>
              </a:rPr>
              <a:t>Excellent!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D0073B7-7F8D-44E5-AACF-548D77BF68F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76000" y="5165428"/>
            <a:ext cx="1023057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1" name="Right Arrow 11">
            <a:extLst>
              <a:ext uri="{FF2B5EF4-FFF2-40B4-BE49-F238E27FC236}">
                <a16:creationId xmlns:a16="http://schemas.microsoft.com/office/drawing/2014/main" id="{3FF08FF1-073F-41D8-9BB9-ADFA49C3CDB0}"/>
              </a:ext>
            </a:extLst>
          </p:cNvPr>
          <p:cNvSpPr/>
          <p:nvPr/>
        </p:nvSpPr>
        <p:spPr>
          <a:xfrm>
            <a:off x="5085984" y="5285164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925D27A-D699-4A71-8B84-D6BBE03A9A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93773" y="5165428"/>
            <a:ext cx="230721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няма изход</a:t>
            </a:r>
            <a:endParaRPr lang="it-IT" sz="2799" b="1" noProof="1">
              <a:latin typeface="Consolas" panose="020B0609020204030204" pitchFamily="49" charset="0"/>
            </a:endParaRPr>
          </a:p>
        </p:txBody>
      </p:sp>
      <p:sp>
        <p:nvSpPr>
          <p:cNvPr id="15" name="Right Arrow 11">
            <a:extLst>
              <a:ext uri="{FF2B5EF4-FFF2-40B4-BE49-F238E27FC236}">
                <a16:creationId xmlns:a16="http://schemas.microsoft.com/office/drawing/2014/main" id="{2E70BB2C-C564-4550-8828-3EFBC86E002C}"/>
              </a:ext>
            </a:extLst>
          </p:cNvPr>
          <p:cNvSpPr/>
          <p:nvPr/>
        </p:nvSpPr>
        <p:spPr>
          <a:xfrm>
            <a:off x="5085984" y="6058842"/>
            <a:ext cx="380901" cy="314143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8AB82B11-2B68-4627-AE12-4EB5B224C48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0057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10" grpId="0" animBg="1"/>
      <p:bldP spid="11" grpId="0" animBg="1"/>
      <p:bldP spid="12" grpId="0" animBg="1"/>
      <p:bldP spid="1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/>
          <p:cNvSpPr/>
          <p:nvPr/>
        </p:nvSpPr>
        <p:spPr bwMode="auto">
          <a:xfrm>
            <a:off x="4031939" y="954646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17" name="Straight Arrow Connector 16"/>
          <p:cNvCxnSpPr>
            <a:endCxn id="20" idx="0"/>
          </p:cNvCxnSpPr>
          <p:nvPr/>
        </p:nvCxnSpPr>
        <p:spPr>
          <a:xfrm>
            <a:off x="5264504" y="1654428"/>
            <a:ext cx="6770" cy="52185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/>
          <p:cNvGrpSpPr/>
          <p:nvPr/>
        </p:nvGrpSpPr>
        <p:grpSpPr>
          <a:xfrm>
            <a:off x="3987523" y="2176278"/>
            <a:ext cx="2567503" cy="2162315"/>
            <a:chOff x="4673401" y="1526424"/>
            <a:chExt cx="2568172" cy="2099999"/>
          </a:xfrm>
        </p:grpSpPr>
        <p:sp>
          <p:nvSpPr>
            <p:cNvPr id="20" name="Diamond 19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1" name="Rectangle 20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</a:rPr>
                <a:t>grade &gt;</a:t>
              </a:r>
              <a:r>
                <a:rPr lang="bg-BG" sz="2799" b="1" dirty="0">
                  <a:solidFill>
                    <a:schemeClr val="bg2"/>
                  </a:solidFill>
                </a:rPr>
                <a:t>=</a:t>
              </a:r>
              <a:r>
                <a:rPr lang="it-IT" sz="2799" b="1" dirty="0">
                  <a:solidFill>
                    <a:schemeClr val="bg2"/>
                  </a:solidFill>
                </a:rPr>
                <a:t> 5.50</a:t>
              </a:r>
              <a:endParaRPr lang="en-US" sz="2799" b="1" dirty="0">
                <a:solidFill>
                  <a:schemeClr val="bg2"/>
                </a:solidFill>
              </a:endParaRPr>
            </a:p>
          </p:txBody>
        </p:sp>
      </p:grpSp>
      <p:cxnSp>
        <p:nvCxnSpPr>
          <p:cNvPr id="25" name="Straight Arrow Connector 24"/>
          <p:cNvCxnSpPr/>
          <p:nvPr/>
        </p:nvCxnSpPr>
        <p:spPr>
          <a:xfrm>
            <a:off x="6545884" y="3249048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5327140" y="4194139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6395263" y="3239892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31" name="Parallelogram 30"/>
          <p:cNvSpPr/>
          <p:nvPr/>
        </p:nvSpPr>
        <p:spPr bwMode="auto">
          <a:xfrm>
            <a:off x="4005320" y="4733661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32" name="Parallelogram 31"/>
          <p:cNvSpPr/>
          <p:nvPr/>
        </p:nvSpPr>
        <p:spPr bwMode="auto">
          <a:xfrm>
            <a:off x="7220708" y="2934130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No output</a:t>
            </a:r>
          </a:p>
        </p:txBody>
      </p:sp>
      <p:sp>
        <p:nvSpPr>
          <p:cNvPr id="2" name="Arrow: Down 1">
            <a:extLst>
              <a:ext uri="{FF2B5EF4-FFF2-40B4-BE49-F238E27FC236}">
                <a16:creationId xmlns:a16="http://schemas.microsoft.com/office/drawing/2014/main" id="{1FBE4B3D-F636-41EE-88DD-3E82F063B462}"/>
              </a:ext>
            </a:extLst>
          </p:cNvPr>
          <p:cNvSpPr/>
          <p:nvPr/>
        </p:nvSpPr>
        <p:spPr bwMode="auto">
          <a:xfrm>
            <a:off x="5209659" y="4338592"/>
            <a:ext cx="104914" cy="400006"/>
          </a:xfrm>
          <a:prstGeom prst="downArrow">
            <a:avLst/>
          </a:prstGeom>
          <a:solidFill>
            <a:schemeClr val="bg1">
              <a:alpha val="80000"/>
            </a:schemeClr>
          </a:solidFill>
          <a:ln w="1905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8" name="Rectangle 6">
            <a:extLst>
              <a:ext uri="{FF2B5EF4-FFF2-40B4-BE49-F238E27FC236}">
                <a16:creationId xmlns:a16="http://schemas.microsoft.com/office/drawing/2014/main" id="{1BBDD8EA-8E6A-4844-90D3-6AB304853663}"/>
              </a:ext>
            </a:extLst>
          </p:cNvPr>
          <p:cNvSpPr/>
          <p:nvPr/>
        </p:nvSpPr>
        <p:spPr>
          <a:xfrm>
            <a:off x="1219149" y="6263262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https://judge.softuni.org/Contests/Practice/Index/3895#0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23" name="Slide Number">
            <a:extLst>
              <a:ext uri="{FF2B5EF4-FFF2-40B4-BE49-F238E27FC236}">
                <a16:creationId xmlns:a16="http://schemas.microsoft.com/office/drawing/2014/main" id="{61E30DEC-48AC-4676-BE58-7D792E3A2FC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19551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28" grpId="0"/>
      <p:bldP spid="31" grpId="0" animBg="1"/>
      <p:bldP spid="32" grpId="0" animBg="1"/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24B30E-F116-4AA8-B8EE-B8A37EE7D00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97173" y="1121745"/>
            <a:ext cx="10531491" cy="5545145"/>
          </a:xfrm>
        </p:spPr>
        <p:txBody>
          <a:bodyPr>
            <a:normAutofit/>
          </a:bodyPr>
          <a:lstStyle/>
          <a:p>
            <a:r>
              <a:rPr lang="bg-BG" sz="3399" dirty="0"/>
              <a:t>При </a:t>
            </a:r>
            <a:r>
              <a:rPr lang="bg-BG" sz="3399" b="1" dirty="0">
                <a:solidFill>
                  <a:schemeClr val="bg1"/>
                </a:solidFill>
              </a:rPr>
              <a:t>невярност</a:t>
            </a:r>
            <a:r>
              <a:rPr lang="bg-BG" sz="3399" dirty="0"/>
              <a:t> </a:t>
            </a:r>
            <a:r>
              <a:rPr lang="en-US" sz="3399" dirty="0"/>
              <a:t>(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  <a:r>
              <a:rPr lang="en-US" sz="3399" dirty="0"/>
              <a:t>)</a:t>
            </a:r>
            <a:r>
              <a:rPr lang="bg-BG" sz="3399" dirty="0"/>
              <a:t> на условието, можем да</a:t>
            </a:r>
            <a:r>
              <a:rPr lang="en-US" sz="3399" dirty="0"/>
              <a:t> </a:t>
            </a:r>
            <a:r>
              <a:rPr lang="bg-BG" sz="3399" dirty="0"/>
              <a:t>изпълним други действия – чрез </a:t>
            </a:r>
            <a:r>
              <a:rPr lang="bg-BG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е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lse</a:t>
            </a:r>
            <a:r>
              <a:rPr lang="en-US" sz="3399" dirty="0"/>
              <a:t> </a:t>
            </a:r>
            <a:r>
              <a:rPr lang="bg-BG" sz="3399" dirty="0"/>
              <a:t>конструкция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Прости проверки – </a:t>
            </a:r>
            <a:r>
              <a:rPr lang="en-US" dirty="0"/>
              <a:t>If-else</a:t>
            </a:r>
            <a:endParaRPr lang="en-US" dirty="0">
              <a:latin typeface="Consolas" panose="020B0609020204030204" pitchFamily="49" charset="0"/>
            </a:endParaRPr>
          </a:p>
        </p:txBody>
      </p:sp>
      <p:sp>
        <p:nvSpPr>
          <p:cNvPr id="7" name="Rectangle 5">
            <a:extLst>
              <a:ext uri="{FF2B5EF4-FFF2-40B4-BE49-F238E27FC236}">
                <a16:creationId xmlns:a16="http://schemas.microsoft.com/office/drawing/2014/main" id="{9CEFE06C-0ECE-41EE-8FC3-B9A8D726FB3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51950" y="2529235"/>
            <a:ext cx="5533559" cy="3981592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if (</a:t>
            </a:r>
            <a:r>
              <a:rPr lang="bg-BG" sz="3199" b="1" noProof="1">
                <a:latin typeface="Consolas" pitchFamily="49" charset="0"/>
                <a:cs typeface="Consolas" pitchFamily="49" charset="0"/>
              </a:rPr>
              <a:t>...</a:t>
            </a:r>
            <a:r>
              <a:rPr lang="it-IT" sz="3199" b="1" noProof="1">
                <a:latin typeface="Consolas" pitchFamily="49" charset="0"/>
                <a:cs typeface="Consolas" pitchFamily="49" charset="0"/>
              </a:rPr>
              <a:t>)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31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3199" b="1" noProof="1">
                <a:latin typeface="Consolas" pitchFamily="49" charset="0"/>
                <a:cs typeface="Consolas" pitchFamily="49" charset="0"/>
              </a:rPr>
              <a:t>}</a:t>
            </a:r>
            <a:r>
              <a:rPr lang="it-IT" sz="3199" b="1" noProof="1">
                <a:solidFill>
                  <a:schemeClr val="tx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  <a:endParaRPr lang="en-US" sz="3199" b="1" noProof="1">
              <a:solidFill>
                <a:schemeClr val="tx1">
                  <a:lumMod val="75000"/>
                </a:schemeClr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31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bg-BG" sz="31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31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5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8120472" y="4551375"/>
            <a:ext cx="3341688" cy="1531935"/>
          </a:xfrm>
          <a:prstGeom prst="wedgeRoundRectCallout">
            <a:avLst>
              <a:gd name="adj1" fmla="val -58513"/>
              <a:gd name="adj2" fmla="val 23698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 за изпълнение при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невярност</a:t>
            </a:r>
            <a:r>
              <a:rPr lang="bg-BG" sz="2800" b="1" dirty="0">
                <a:solidFill>
                  <a:srgbClr val="FFFFFF"/>
                </a:solidFill>
              </a:rPr>
              <a:t> на условието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B113C95F-1F1A-4516-9ADF-27EC2034424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268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build="allAtOnce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571D8332-6F94-44AD-B2F4-2E9C8D7055D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Къдравите скоби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{</a:t>
            </a:r>
            <a:r>
              <a:rPr lang="en-US" sz="3599" b="1" dirty="0">
                <a:solidFill>
                  <a:schemeClr val="bg1"/>
                </a:solidFill>
              </a:rPr>
              <a:t> </a:t>
            </a:r>
            <a:r>
              <a:rPr lang="en-US" sz="3599" b="1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  <a:r>
              <a:rPr lang="bg-BG" sz="3599" b="1" dirty="0">
                <a:solidFill>
                  <a:schemeClr val="bg1"/>
                </a:solidFill>
              </a:rPr>
              <a:t> </a:t>
            </a:r>
            <a:r>
              <a:rPr lang="bg-BG" sz="3599" dirty="0"/>
              <a:t>въвеждат блок</a:t>
            </a:r>
            <a:r>
              <a:rPr lang="en-US" sz="3599" dirty="0"/>
              <a:t> (</a:t>
            </a:r>
            <a:r>
              <a:rPr lang="bg-BG" sz="3599" dirty="0"/>
              <a:t>група команди</a:t>
            </a:r>
            <a:r>
              <a:rPr lang="en-US" sz="3599" dirty="0"/>
              <a:t>)</a:t>
            </a:r>
            <a:endParaRPr lang="bg-BG" sz="3599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CA9AA6A-D54C-40B3-B3E6-BE7F1B46E0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1</a:t>
            </a:r>
            <a:r>
              <a:rPr lang="en-US" dirty="0"/>
              <a:t>)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42B950A4-C5D5-47B0-8CAB-775A78A5AE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9655" y="2013117"/>
            <a:ext cx="6002763" cy="4560061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string </a:t>
            </a:r>
            <a:r>
              <a:rPr lang="en-US" sz="2399" b="1" noProof="1">
                <a:latin typeface="Consolas" pitchFamily="49" charset="0"/>
              </a:rPr>
              <a:t>color</a:t>
            </a:r>
            <a:r>
              <a:rPr lang="it-IT" sz="2399" b="1" noProof="1">
                <a:latin typeface="Consolas" pitchFamily="49" charset="0"/>
              </a:rPr>
              <a:t> = "red";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en-US" sz="2399" b="1" noProof="1">
                <a:latin typeface="Consolas" pitchFamily="49" charset="0"/>
              </a:rPr>
              <a:t>color == </a:t>
            </a:r>
            <a:r>
              <a:rPr lang="it-IT" sz="2399" b="1" noProof="1">
                <a:latin typeface="Consolas" pitchFamily="49" charset="0"/>
              </a:rPr>
              <a:t>"red")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{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</a:t>
            </a: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Console.WriteLine("</a:t>
            </a:r>
            <a:r>
              <a:rPr lang="en-US" sz="2399" b="1" noProof="1">
                <a:latin typeface="Consolas" pitchFamily="49" charset="0"/>
              </a:rPr>
              <a:t>tomato</a:t>
            </a:r>
            <a:r>
              <a:rPr lang="it-IT" sz="2399" b="1" noProof="1">
                <a:latin typeface="Consolas" pitchFamily="49" charset="0"/>
              </a:rPr>
              <a:t>");</a:t>
            </a:r>
            <a:endParaRPr lang="bg-BG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dirty="0">
                <a:latin typeface="Consolas" panose="020B0609020204030204" pitchFamily="49" charset="0"/>
              </a:rPr>
              <a:t>  Console.WriteLine("strawberry");</a:t>
            </a:r>
            <a:r>
              <a:rPr lang="it-IT" sz="2399" b="1" noProof="1">
                <a:latin typeface="Consolas" pitchFamily="49" charset="0"/>
              </a:rPr>
              <a:t>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}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{</a:t>
            </a:r>
            <a:endParaRPr lang="it-IT" sz="23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</a:t>
            </a:r>
            <a:r>
              <a:rPr lang="it-IT" sz="2399" b="1" noProof="1">
                <a:latin typeface="Consolas" pitchFamily="49" charset="0"/>
              </a:rPr>
              <a:t> Console.WriteLine("banana");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latin typeface="Consolas" pitchFamily="49" charset="0"/>
              </a:rPr>
              <a:t>  </a:t>
            </a:r>
            <a:r>
              <a:rPr lang="it-IT" sz="2399" b="1" noProof="1">
                <a:latin typeface="Consolas" pitchFamily="49" charset="0"/>
              </a:rPr>
              <a:t>Console.WriteLine</a:t>
            </a:r>
            <a:r>
              <a:rPr lang="en-US" sz="2399" b="1" noProof="1">
                <a:latin typeface="Consolas" pitchFamily="49" charset="0"/>
              </a:rPr>
              <a:t>("bye");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}</a:t>
            </a:r>
          </a:p>
        </p:txBody>
      </p:sp>
      <p:sp>
        <p:nvSpPr>
          <p:cNvPr id="13" name="Speech Bubble: Rectangle with Corners Rounded 4">
            <a:extLst>
              <a:ext uri="{FF2B5EF4-FFF2-40B4-BE49-F238E27FC236}">
                <a16:creationId xmlns:a16="http://schemas.microsoft.com/office/drawing/2014/main" id="{46388A0F-E96B-4259-9987-7EFA4C752481}"/>
              </a:ext>
            </a:extLst>
          </p:cNvPr>
          <p:cNvSpPr/>
          <p:nvPr/>
        </p:nvSpPr>
        <p:spPr bwMode="auto">
          <a:xfrm>
            <a:off x="7130731" y="2709188"/>
            <a:ext cx="2969227" cy="1531935"/>
          </a:xfrm>
          <a:prstGeom prst="wedgeRoundRectCallout">
            <a:avLst>
              <a:gd name="adj1" fmla="val -63893"/>
              <a:gd name="adj2" fmla="val 16660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Изпълняват се редовете в съответния блок</a:t>
            </a:r>
          </a:p>
        </p:txBody>
      </p:sp>
      <p:pic>
        <p:nvPicPr>
          <p:cNvPr id="9" name="Картина 8">
            <a:extLst>
              <a:ext uri="{FF2B5EF4-FFF2-40B4-BE49-F238E27FC236}">
                <a16:creationId xmlns:a16="http://schemas.microsoft.com/office/drawing/2014/main" id="{4AE21BFE-4677-4F91-93B5-C064065091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55" b="85660"/>
          <a:stretch/>
        </p:blipFill>
        <p:spPr>
          <a:xfrm>
            <a:off x="6744073" y="4725144"/>
            <a:ext cx="4474295" cy="1296144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1" name="Slide Number">
            <a:extLst>
              <a:ext uri="{FF2B5EF4-FFF2-40B4-BE49-F238E27FC236}">
                <a16:creationId xmlns:a16="http://schemas.microsoft.com/office/drawing/2014/main" id="{0EE6A4E4-DCB5-4431-9EF4-C8B4AB8A837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447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6" dur="500" fill="hold"/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7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38" dur="500" fill="hold"/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39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0" dur="500" fill="hold"/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41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42" dur="500" fill="hold"/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721D858-41A6-4BDF-8F21-E966E7B8922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3129" y="1196706"/>
            <a:ext cx="11811941" cy="5199712"/>
          </a:xfrm>
        </p:spPr>
        <p:txBody>
          <a:bodyPr>
            <a:normAutofit/>
          </a:bodyPr>
          <a:lstStyle/>
          <a:p>
            <a:r>
              <a:rPr lang="bg-BG" sz="3200" dirty="0"/>
              <a:t>Ако </a:t>
            </a:r>
            <a:r>
              <a:rPr lang="bg-BG" sz="3200" b="1" dirty="0">
                <a:solidFill>
                  <a:schemeClr val="bg1"/>
                </a:solidFill>
              </a:rPr>
              <a:t>махнем скобите</a:t>
            </a:r>
            <a:r>
              <a:rPr lang="bg-BG" sz="3200" dirty="0"/>
              <a:t>, се изпълнява съответният блок от код</a:t>
            </a:r>
            <a:endParaRPr lang="en-US" sz="3200" b="1" dirty="0">
              <a:latin typeface="Consolas" panose="020B0609020204030204" pitchFamily="49" charset="0"/>
            </a:endParaRPr>
          </a:p>
        </p:txBody>
      </p:sp>
      <p:sp>
        <p:nvSpPr>
          <p:cNvPr id="7" name="Rectangle 5"/>
          <p:cNvSpPr>
            <a:spLocks noChangeArrowheads="1"/>
          </p:cNvSpPr>
          <p:nvPr/>
        </p:nvSpPr>
        <p:spPr bwMode="auto">
          <a:xfrm>
            <a:off x="687209" y="2210491"/>
            <a:ext cx="5617590" cy="273234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string </a:t>
            </a:r>
            <a:r>
              <a:rPr lang="en-US" sz="2599" b="1" noProof="1">
                <a:latin typeface="Consolas" pitchFamily="49" charset="0"/>
              </a:rPr>
              <a:t>color</a:t>
            </a:r>
            <a:r>
              <a:rPr lang="it-IT" sz="2599" b="1" noProof="1">
                <a:latin typeface="Consolas" pitchFamily="49" charset="0"/>
              </a:rPr>
              <a:t> = "</a:t>
            </a:r>
            <a:r>
              <a:rPr lang="en-US" sz="2599" b="1" noProof="1">
                <a:latin typeface="Consolas" pitchFamily="49" charset="0"/>
              </a:rPr>
              <a:t>red</a:t>
            </a:r>
            <a:r>
              <a:rPr lang="it-IT" sz="2599" b="1" noProof="1">
                <a:latin typeface="Consolas" pitchFamily="49" charset="0"/>
              </a:rPr>
              <a:t>";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if (</a:t>
            </a:r>
            <a:r>
              <a:rPr lang="en-US" sz="2599" b="1" noProof="1">
                <a:latin typeface="Consolas" pitchFamily="49" charset="0"/>
              </a:rPr>
              <a:t>color == </a:t>
            </a:r>
            <a:r>
              <a:rPr lang="it-IT" sz="2599" b="1" noProof="1">
                <a:latin typeface="Consolas" pitchFamily="49" charset="0"/>
              </a:rPr>
              <a:t>"red") 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</a:rPr>
              <a:t>tomato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");</a:t>
            </a: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</a:rPr>
              <a:t>else</a:t>
            </a:r>
            <a:endParaRPr lang="it-IT" sz="2599" b="1" noProof="1"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bg1"/>
                </a:solidFill>
                <a:latin typeface="Consolas" pitchFamily="49" charset="0"/>
              </a:rPr>
              <a:t>  </a:t>
            </a:r>
            <a:r>
              <a:rPr lang="it-IT" sz="2599" b="1" noProof="1">
                <a:solidFill>
                  <a:schemeClr val="bg1"/>
                </a:solidFill>
                <a:latin typeface="Consolas" pitchFamily="49" charset="0"/>
              </a:rPr>
              <a:t>Console.WriteLine("banana");</a:t>
            </a:r>
            <a:endParaRPr lang="bg-BG" sz="2599" b="1" noProof="1">
              <a:solidFill>
                <a:schemeClr val="bg1"/>
              </a:solidFill>
              <a:latin typeface="Consolas" pitchFamily="49" charset="0"/>
            </a:endParaRPr>
          </a:p>
          <a:p>
            <a:pPr defTabSz="1218072" eaLnBrk="0" latinLnBrk="1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599" b="1" noProof="1">
                <a:latin typeface="Consolas" pitchFamily="49" charset="0"/>
              </a:rPr>
              <a:t>Console.WriteLine</a:t>
            </a:r>
            <a:r>
              <a:rPr lang="en-US" sz="2599" b="1" noProof="1">
                <a:latin typeface="Consolas" pitchFamily="49" charset="0"/>
              </a:rPr>
              <a:t>("bye");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Блок от код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</a:p>
        </p:txBody>
      </p:sp>
      <p:sp>
        <p:nvSpPr>
          <p:cNvPr id="12" name="Speech Bubble: Rectangle with Corners Rounded 4">
            <a:extLst>
              <a:ext uri="{FF2B5EF4-FFF2-40B4-BE49-F238E27FC236}">
                <a16:creationId xmlns:a16="http://schemas.microsoft.com/office/drawing/2014/main" id="{288724C5-32B4-4332-BDDB-CA74DBA06F37}"/>
              </a:ext>
            </a:extLst>
          </p:cNvPr>
          <p:cNvSpPr/>
          <p:nvPr/>
        </p:nvSpPr>
        <p:spPr bwMode="auto">
          <a:xfrm>
            <a:off x="5349409" y="5162941"/>
            <a:ext cx="4886591" cy="1055333"/>
          </a:xfrm>
          <a:prstGeom prst="wedgeRoundRectCallout">
            <a:avLst>
              <a:gd name="adj1" fmla="val -58888"/>
              <a:gd name="adj2" fmla="val -54792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Изпълнява се винаги –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 е</a:t>
            </a:r>
            <a:r>
              <a:rPr lang="bg-BG" sz="2800" b="1" dirty="0">
                <a:solidFill>
                  <a:srgbClr val="FFFFFF"/>
                </a:solidFill>
              </a:rPr>
              <a:t> част от </a:t>
            </a:r>
            <a:r>
              <a:rPr lang="en-US" sz="2800" b="1" dirty="0">
                <a:solidFill>
                  <a:srgbClr val="FFFFFF"/>
                </a:solidFill>
              </a:rPr>
              <a:t>if/else</a:t>
            </a:r>
            <a:r>
              <a:rPr lang="bg-BG" sz="2800" b="1" dirty="0">
                <a:solidFill>
                  <a:srgbClr val="FFFFFF"/>
                </a:solidFill>
              </a:rPr>
              <a:t> конструкцията</a:t>
            </a:r>
          </a:p>
        </p:txBody>
      </p:sp>
      <p:pic>
        <p:nvPicPr>
          <p:cNvPr id="5" name="Картина 4">
            <a:extLst>
              <a:ext uri="{FF2B5EF4-FFF2-40B4-BE49-F238E27FC236}">
                <a16:creationId xmlns:a16="http://schemas.microsoft.com/office/drawing/2014/main" id="{B1D27CD5-3DF7-44F1-828E-9EC31E76547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659" b="87130"/>
          <a:stretch/>
        </p:blipFill>
        <p:spPr>
          <a:xfrm>
            <a:off x="7032106" y="2780928"/>
            <a:ext cx="3600399" cy="12615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8" name="Slide Number">
            <a:extLst>
              <a:ext uri="{FF2B5EF4-FFF2-40B4-BE49-F238E27FC236}">
                <a16:creationId xmlns:a16="http://schemas.microsoft.com/office/drawing/2014/main" id="{AA8456EB-6975-474D-8D68-6914D1AA456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240089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E0684CC8-5536-46BD-89EF-23076AC595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57547" y="1196707"/>
            <a:ext cx="11815018" cy="5527326"/>
          </a:xfrm>
        </p:spPr>
        <p:txBody>
          <a:bodyPr/>
          <a:lstStyle/>
          <a:p>
            <a:r>
              <a:rPr lang="bg-BG" sz="3599" dirty="0"/>
              <a:t>Напишете програма, която:</a:t>
            </a:r>
          </a:p>
          <a:p>
            <a:pPr lvl="1"/>
            <a:r>
              <a:rPr lang="bg-BG" sz="3399" dirty="0"/>
              <a:t>Чете две </a:t>
            </a:r>
            <a:r>
              <a:rPr lang="bg-BG" sz="3399" b="1" dirty="0">
                <a:solidFill>
                  <a:schemeClr val="bg1"/>
                </a:solidFill>
              </a:rPr>
              <a:t>цели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числа</a:t>
            </a:r>
          </a:p>
          <a:p>
            <a:pPr lvl="1"/>
            <a:r>
              <a:rPr lang="bg-BG" sz="3399" dirty="0"/>
              <a:t>Отпечатва на конзолата </a:t>
            </a:r>
            <a:r>
              <a:rPr lang="bg-BG" sz="3399" b="1" dirty="0">
                <a:solidFill>
                  <a:schemeClr val="bg1"/>
                </a:solidFill>
              </a:rPr>
              <a:t>по-голямото</a:t>
            </a:r>
            <a:r>
              <a:rPr lang="bg-BG" sz="3399" dirty="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bg-BG" sz="3399" dirty="0"/>
              <a:t>от тях</a:t>
            </a:r>
            <a:endParaRPr lang="en-US" sz="3399" dirty="0"/>
          </a:p>
          <a:p>
            <a:r>
              <a:rPr lang="bg-BG" sz="3599" dirty="0"/>
              <a:t>Пример</a:t>
            </a:r>
            <a:r>
              <a:rPr lang="en-US" sz="3599" dirty="0"/>
              <a:t>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По-голямото число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FADA18B-75A6-43C0-BE1F-B879AE5AFC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988416" y="4593045"/>
            <a:ext cx="585000" cy="11385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5</a:t>
            </a: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6" name="Right Arrow 11">
            <a:extLst>
              <a:ext uri="{FF2B5EF4-FFF2-40B4-BE49-F238E27FC236}">
                <a16:creationId xmlns:a16="http://schemas.microsoft.com/office/drawing/2014/main" id="{91BA3807-E394-4F37-B52A-BB877C5ED1E1}"/>
              </a:ext>
            </a:extLst>
          </p:cNvPr>
          <p:cNvSpPr/>
          <p:nvPr/>
        </p:nvSpPr>
        <p:spPr>
          <a:xfrm>
            <a:off x="2832763" y="4987463"/>
            <a:ext cx="585000" cy="42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8D5B51C-2ECB-4B8F-9DFF-BECC3852681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42552" y="4959001"/>
            <a:ext cx="585000" cy="518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8</a:t>
            </a:r>
            <a:endParaRPr lang="en-US" sz="3399" b="1" noProof="1">
              <a:latin typeface="Consolas" panose="020B0609020204030204" pitchFamily="49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F3AAB06-2565-401E-98EB-780E7636E449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6864" y="4593045"/>
            <a:ext cx="585000" cy="1138517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399" b="1" noProof="1">
                <a:latin typeface="Consolas" panose="020B0609020204030204" pitchFamily="49" charset="0"/>
              </a:rPr>
              <a:t>7</a:t>
            </a:r>
            <a:endParaRPr lang="bg-BG" sz="3399" b="1" noProof="1">
              <a:latin typeface="Consolas" panose="020B0609020204030204" pitchFamily="49" charset="0"/>
            </a:endParaRPr>
          </a:p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3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sp>
        <p:nvSpPr>
          <p:cNvPr id="9" name="Right Arrow 11">
            <a:extLst>
              <a:ext uri="{FF2B5EF4-FFF2-40B4-BE49-F238E27FC236}">
                <a16:creationId xmlns:a16="http://schemas.microsoft.com/office/drawing/2014/main" id="{27F55289-FEFF-4505-A449-8AABEE27C818}"/>
              </a:ext>
            </a:extLst>
          </p:cNvPr>
          <p:cNvSpPr/>
          <p:nvPr/>
        </p:nvSpPr>
        <p:spPr>
          <a:xfrm>
            <a:off x="6501211" y="4949798"/>
            <a:ext cx="585000" cy="425009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3399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6B4AACC-5302-466A-86FB-25619E3283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45558" y="4903160"/>
            <a:ext cx="585000" cy="5182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>
            <a:spAutoFit/>
          </a:bodyPr>
          <a:lstStyle/>
          <a:p>
            <a:pPr algn="ctr" eaLnBrk="0" hangingPunct="0">
              <a:lnSpc>
                <a:spcPct val="8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3399" b="1" noProof="1">
                <a:latin typeface="Consolas" panose="020B0609020204030204" pitchFamily="49" charset="0"/>
              </a:rPr>
              <a:t>7</a:t>
            </a:r>
            <a:endParaRPr lang="it-IT" sz="3399" b="1" noProof="1">
              <a:latin typeface="Consolas" panose="020B0609020204030204" pitchFamily="49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15B5348-69A4-4969-BC0D-8F19BE75D40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8791084" y="3021466"/>
            <a:ext cx="3333347" cy="3609539"/>
          </a:xfrm>
          <a:prstGeom prst="rect">
            <a:avLst/>
          </a:prstGeom>
        </p:spPr>
      </p:pic>
      <p:sp>
        <p:nvSpPr>
          <p:cNvPr id="13" name="Slide Number">
            <a:extLst>
              <a:ext uri="{FF2B5EF4-FFF2-40B4-BE49-F238E27FC236}">
                <a16:creationId xmlns:a16="http://schemas.microsoft.com/office/drawing/2014/main" id="{3E81F8F8-B9D3-4725-83D1-C22FCEB33B1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70678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  <p:bldP spid="9" grpId="0" animBg="1"/>
      <p:bldP spid="10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arallelogram 18"/>
          <p:cNvSpPr/>
          <p:nvPr/>
        </p:nvSpPr>
        <p:spPr bwMode="auto">
          <a:xfrm>
            <a:off x="4211892" y="909658"/>
            <a:ext cx="2513945" cy="669791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Read input</a:t>
            </a:r>
          </a:p>
        </p:txBody>
      </p:sp>
      <p:cxnSp>
        <p:nvCxnSpPr>
          <p:cNvPr id="20" name="Straight Arrow Connector 19"/>
          <p:cNvCxnSpPr/>
          <p:nvPr/>
        </p:nvCxnSpPr>
        <p:spPr>
          <a:xfrm>
            <a:off x="5444458" y="1609439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1" name="Group 20"/>
          <p:cNvGrpSpPr/>
          <p:nvPr/>
        </p:nvGrpSpPr>
        <p:grpSpPr>
          <a:xfrm>
            <a:off x="4167476" y="2131290"/>
            <a:ext cx="2567503" cy="2162315"/>
            <a:chOff x="4673401" y="1526424"/>
            <a:chExt cx="2568172" cy="2099999"/>
          </a:xfrm>
        </p:grpSpPr>
        <p:sp>
          <p:nvSpPr>
            <p:cNvPr id="22" name="Diamond 21"/>
            <p:cNvSpPr/>
            <p:nvPr/>
          </p:nvSpPr>
          <p:spPr bwMode="auto">
            <a:xfrm>
              <a:off x="4673401" y="1526424"/>
              <a:ext cx="2568172" cy="2099999"/>
            </a:xfrm>
            <a:prstGeom prst="diamond">
              <a:avLst/>
            </a:prstGeom>
            <a:solidFill>
              <a:schemeClr val="dk2">
                <a:alpha val="80000"/>
              </a:scheme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799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3" name="Rectangle 22"/>
            <p:cNvSpPr/>
            <p:nvPr/>
          </p:nvSpPr>
          <p:spPr>
            <a:xfrm>
              <a:off x="4829625" y="2305381"/>
              <a:ext cx="2237405" cy="508009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it-IT" sz="2799" b="1" dirty="0">
                  <a:solidFill>
                    <a:schemeClr val="bg2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num1 &gt; num2</a:t>
              </a:r>
              <a:endParaRPr lang="en-US" sz="2799" b="1" dirty="0">
                <a:solidFill>
                  <a:schemeClr val="bg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24" name="Straight Arrow Connector 23"/>
          <p:cNvCxnSpPr/>
          <p:nvPr/>
        </p:nvCxnSpPr>
        <p:spPr>
          <a:xfrm>
            <a:off x="5462000" y="4322338"/>
            <a:ext cx="24569" cy="53326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6774461" y="3229989"/>
            <a:ext cx="759235" cy="5221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456741" y="4148813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true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6646277" y="3226456"/>
            <a:ext cx="985208" cy="603892"/>
          </a:xfrm>
          <a:prstGeom prst="rect">
            <a:avLst/>
          </a:prstGeom>
          <a:noFill/>
          <a:ln w="12700">
            <a:noFill/>
          </a:ln>
        </p:spPr>
        <p:txBody>
          <a:bodyPr vert="horz" wrap="square" lIns="143963" tIns="107972" rIns="143963" bIns="107972" rtlCol="0">
            <a:spAutoFit/>
          </a:bodyPr>
          <a:lstStyle/>
          <a:p>
            <a:pPr algn="l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dirty="0"/>
              <a:t>false</a:t>
            </a:r>
          </a:p>
        </p:txBody>
      </p:sp>
      <p:sp>
        <p:nvSpPr>
          <p:cNvPr id="28" name="Parallelogram 27"/>
          <p:cNvSpPr/>
          <p:nvPr/>
        </p:nvSpPr>
        <p:spPr bwMode="auto">
          <a:xfrm>
            <a:off x="4185273" y="4878718"/>
            <a:ext cx="2630540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29" name="Parallelogram 28"/>
          <p:cNvSpPr/>
          <p:nvPr/>
        </p:nvSpPr>
        <p:spPr bwMode="auto">
          <a:xfrm>
            <a:off x="7451048" y="2891670"/>
            <a:ext cx="2738887" cy="664732"/>
          </a:xfrm>
          <a:prstGeom prst="parallelogram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/>
            <a:r>
              <a:rPr lang="en-US" sz="2799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Print output</a:t>
            </a:r>
          </a:p>
        </p:txBody>
      </p:sp>
      <p:sp>
        <p:nvSpPr>
          <p:cNvPr id="17" name="Rectangle 6">
            <a:extLst>
              <a:ext uri="{FF2B5EF4-FFF2-40B4-BE49-F238E27FC236}">
                <a16:creationId xmlns:a16="http://schemas.microsoft.com/office/drawing/2014/main" id="{0D976A3D-5007-41BC-AE6E-B7228BC30A7D}"/>
              </a:ext>
            </a:extLst>
          </p:cNvPr>
          <p:cNvSpPr/>
          <p:nvPr/>
        </p:nvSpPr>
        <p:spPr>
          <a:xfrm>
            <a:off x="1219149" y="6363526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</a:t>
            </a:r>
            <a:r>
              <a:rPr lang="en-US" sz="1999" dirty="0"/>
              <a:t> </a:t>
            </a:r>
            <a:r>
              <a:rPr lang="bg-BG" sz="1999" dirty="0"/>
              <a:t>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https://judge.softuni.org/Contests/Practice/Index/3895#1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30" name="Slide Number">
            <a:extLst>
              <a:ext uri="{FF2B5EF4-FFF2-40B4-BE49-F238E27FC236}">
                <a16:creationId xmlns:a16="http://schemas.microsoft.com/office/drawing/2014/main" id="{F240F5B6-F4A4-4277-B706-9D42CA87B8F0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119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28" grpId="0" animBg="1"/>
      <p:bldP spid="29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088342-68C1-405D-862E-5F02C9D239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599" dirty="0"/>
              <a:t>Напишете програма, която: </a:t>
            </a:r>
          </a:p>
          <a:p>
            <a:pPr lvl="1"/>
            <a:r>
              <a:rPr lang="bg-BG" sz="3399" dirty="0"/>
              <a:t>Проверява дали едно число е </a:t>
            </a:r>
            <a:r>
              <a:rPr lang="bg-BG" sz="3399" b="1" dirty="0"/>
              <a:t>четно</a:t>
            </a:r>
            <a:r>
              <a:rPr lang="bg-BG" sz="3399" dirty="0"/>
              <a:t> или </a:t>
            </a:r>
            <a:r>
              <a:rPr lang="bg-BG" sz="3399" b="1" dirty="0"/>
              <a:t>нечетно</a:t>
            </a:r>
            <a:endParaRPr lang="bg-BG" sz="3399" dirty="0"/>
          </a:p>
          <a:p>
            <a:pPr lvl="1"/>
            <a:r>
              <a:rPr lang="bg-BG" sz="3399" dirty="0"/>
              <a:t>Ако е 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even</a:t>
            </a:r>
            <a:r>
              <a:rPr lang="en-US" sz="3399" dirty="0"/>
              <a:t>"</a:t>
            </a:r>
          </a:p>
          <a:p>
            <a:pPr lvl="1"/>
            <a:r>
              <a:rPr lang="bg-BG" sz="3399" dirty="0"/>
              <a:t>Ако е нечетно отпечатва на конзолата </a:t>
            </a:r>
            <a:r>
              <a:rPr lang="en-US" sz="3399" dirty="0"/>
              <a:t>"</a:t>
            </a:r>
            <a:r>
              <a:rPr lang="en-US" sz="3199" b="1" dirty="0">
                <a:solidFill>
                  <a:schemeClr val="bg1"/>
                </a:solidFill>
              </a:rPr>
              <a:t>odd</a:t>
            </a:r>
            <a:r>
              <a:rPr lang="en-US" sz="3399" dirty="0"/>
              <a:t>"</a:t>
            </a:r>
            <a:endParaRPr lang="bg-BG" sz="3399" dirty="0"/>
          </a:p>
          <a:p>
            <a:r>
              <a:rPr lang="bg-BG" sz="3599" dirty="0"/>
              <a:t>Пример: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Задача: Четно или нечетно число</a:t>
            </a:r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F563AC5D-69AE-4BB8-A164-408C5FEEBFF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6000" y="4824000"/>
            <a:ext cx="69690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4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7" name="Right Arrow 11">
            <a:extLst>
              <a:ext uri="{FF2B5EF4-FFF2-40B4-BE49-F238E27FC236}">
                <a16:creationId xmlns:a16="http://schemas.microsoft.com/office/drawing/2014/main" id="{61F52137-D1D7-44CB-B92D-240C63EEC1D1}"/>
              </a:ext>
            </a:extLst>
          </p:cNvPr>
          <p:cNvSpPr/>
          <p:nvPr/>
        </p:nvSpPr>
        <p:spPr>
          <a:xfrm>
            <a:off x="5491881" y="4837330"/>
            <a:ext cx="443052" cy="37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E55D5D7-0FA5-4F83-BC08-FB233509F05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17" y="4837330"/>
            <a:ext cx="128116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е</a:t>
            </a:r>
            <a:r>
              <a:rPr lang="en-US" sz="2799" b="1" noProof="1">
                <a:latin typeface="Consolas" panose="020B0609020204030204" pitchFamily="49" charset="0"/>
              </a:rPr>
              <a:t>ven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F0A0EB3-3A65-4915-9F03-9CDA88E836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5997" y="5767787"/>
            <a:ext cx="69690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7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0" name="Right Arrow 11">
            <a:extLst>
              <a:ext uri="{FF2B5EF4-FFF2-40B4-BE49-F238E27FC236}">
                <a16:creationId xmlns:a16="http://schemas.microsoft.com/office/drawing/2014/main" id="{BB8F9627-9039-4AE4-B3AC-7D471BA5F5F8}"/>
              </a:ext>
            </a:extLst>
          </p:cNvPr>
          <p:cNvSpPr/>
          <p:nvPr/>
        </p:nvSpPr>
        <p:spPr>
          <a:xfrm>
            <a:off x="5491881" y="5794636"/>
            <a:ext cx="443052" cy="375812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CEA9988D-0103-49D5-A846-703EEF5112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3913" y="5794636"/>
            <a:ext cx="128116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anchor="ctr" anchorCtr="0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799" b="1" noProof="1">
                <a:latin typeface="Consolas" panose="020B0609020204030204" pitchFamily="49" charset="0"/>
              </a:rPr>
              <a:t>о</a:t>
            </a:r>
            <a:r>
              <a:rPr lang="en-US" sz="2799" b="1" noProof="1">
                <a:latin typeface="Consolas" panose="020B0609020204030204" pitchFamily="49" charset="0"/>
              </a:rPr>
              <a:t>dd</a:t>
            </a:r>
            <a:endParaRPr lang="bg-BG" sz="2799" b="1" noProof="1">
              <a:latin typeface="Consolas" panose="020B0609020204030204" pitchFamily="49" charset="0"/>
            </a:endParaRPr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2BCF473-6E00-47A8-B512-B10D7A15BF7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217536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48DACA9-4366-4D58-B261-F18EF79A8E9E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039642" y="1764000"/>
            <a:ext cx="8106358" cy="4095000"/>
          </a:xfrm>
          <a:ln>
            <a:solidFill>
              <a:schemeClr val="tx1">
                <a:lumMod val="50000"/>
              </a:schemeClr>
            </a:solidFill>
          </a:ln>
        </p:spPr>
        <p:txBody>
          <a:bodyPr/>
          <a:lstStyle/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int num = int.Parse(Console.ReadLine());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if (</a:t>
            </a:r>
            <a:r>
              <a:rPr lang="en-US" sz="2799" dirty="0">
                <a:solidFill>
                  <a:schemeClr val="bg1"/>
                </a:solidFill>
              </a:rPr>
              <a:t>num % 2 == 0</a:t>
            </a:r>
            <a:r>
              <a:rPr lang="en-US" sz="2799" dirty="0"/>
              <a:t>)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Console.WriteLine("even");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else 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{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  Console.WriteLine("odd");</a:t>
            </a:r>
          </a:p>
          <a:p>
            <a:pPr ea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/>
              <a:t>}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Четно или нечетно</a:t>
            </a: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9BF0FEDF-539B-46F5-926D-102E1FB2908E}"/>
              </a:ext>
            </a:extLst>
          </p:cNvPr>
          <p:cNvSpPr/>
          <p:nvPr/>
        </p:nvSpPr>
        <p:spPr>
          <a:xfrm>
            <a:off x="730156" y="6355444"/>
            <a:ext cx="10725329" cy="40000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https://judge.softuni.org/Contests/Practice/Index/3895#2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7E93C0C4-1F6A-4140-BC74-C1C3CA3C4C57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94257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03A285-4FAA-4FB7-87E0-09866E0974A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>
            <a:noAutofit/>
          </a:bodyPr>
          <a:lstStyle/>
          <a:p>
            <a:pPr marL="514196" indent="-514196"/>
            <a:r>
              <a:rPr lang="bg-BG" sz="3199" dirty="0"/>
              <a:t>Логически изрази и проверки</a:t>
            </a:r>
          </a:p>
          <a:p>
            <a:pPr marL="514196" indent="-514196"/>
            <a:r>
              <a:rPr lang="bg-BG" sz="3199" dirty="0"/>
              <a:t>Условни</a:t>
            </a:r>
            <a:r>
              <a:rPr lang="en-US" sz="3199" dirty="0"/>
              <a:t> </a:t>
            </a:r>
            <a:r>
              <a:rPr lang="bg-BG" sz="3199" dirty="0"/>
              <a:t>конструкции </a:t>
            </a:r>
            <a:r>
              <a:rPr lang="en-US" sz="3200" b="1" dirty="0">
                <a:solidFill>
                  <a:schemeClr val="bg1"/>
                </a:solidFill>
              </a:rPr>
              <a:t>if</a:t>
            </a:r>
            <a:r>
              <a:rPr lang="en-US" sz="3199" dirty="0"/>
              <a:t> </a:t>
            </a:r>
            <a:r>
              <a:rPr lang="bg-BG" sz="3199" dirty="0"/>
              <a:t>и</a:t>
            </a:r>
            <a:r>
              <a:rPr lang="en-US" sz="3199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if-else</a:t>
            </a:r>
          </a:p>
          <a:p>
            <a:pPr marL="514196" indent="-514196"/>
            <a:r>
              <a:rPr lang="bg-BG" sz="3199" dirty="0"/>
              <a:t>Серии от проверки</a:t>
            </a:r>
            <a:r>
              <a:rPr lang="en-US" sz="3199" dirty="0"/>
              <a:t> – </a:t>
            </a:r>
            <a:r>
              <a:rPr lang="en-US" sz="3200" b="1" dirty="0">
                <a:solidFill>
                  <a:schemeClr val="bg1"/>
                </a:solidFill>
              </a:rPr>
              <a:t>else if</a:t>
            </a:r>
            <a:endParaRPr lang="bg-BG" sz="3199" b="1" dirty="0">
              <a:latin typeface="Consolas" panose="020B0609020204030204" pitchFamily="49" charset="0"/>
            </a:endParaRPr>
          </a:p>
          <a:p>
            <a:r>
              <a:rPr lang="bg-BG" sz="3200" dirty="0"/>
              <a:t>Условната конструкция</a:t>
            </a:r>
            <a:r>
              <a:rPr lang="en-US" sz="3200" dirty="0"/>
              <a:t> </a:t>
            </a:r>
            <a:r>
              <a:rPr lang="en-US" sz="3200" b="1" dirty="0">
                <a:solidFill>
                  <a:schemeClr val="bg1"/>
                </a:solidFill>
              </a:rPr>
              <a:t>switch-case</a:t>
            </a:r>
          </a:p>
          <a:p>
            <a:r>
              <a:rPr lang="bg-BG" sz="3200" dirty="0"/>
              <a:t>Вложени условни конструкции</a:t>
            </a:r>
            <a:endParaRPr lang="en-US" sz="3200" b="1" dirty="0">
              <a:solidFill>
                <a:schemeClr val="bg1"/>
              </a:solidFill>
            </a:endParaRPr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Съдържание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3286F22E-C3A1-4C4F-9115-DF31D8ACD16C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9166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15645202-705F-411B-A374-D00271DA2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2620" y="1219777"/>
            <a:ext cx="2666762" cy="2666762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BD19E532-A434-4D58-9C9A-3F6E0D977B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7547775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DE8A7-C220-472D-BF70-6F690FF0A11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332798" y="999633"/>
            <a:ext cx="10746645" cy="5274674"/>
          </a:xfrm>
        </p:spPr>
        <p:txBody>
          <a:bodyPr>
            <a:noAutofit/>
          </a:bodyPr>
          <a:lstStyle/>
          <a:p>
            <a:pPr marL="457063" indent="-457063">
              <a:lnSpc>
                <a:spcPct val="100000"/>
              </a:lnSpc>
            </a:pPr>
            <a:r>
              <a:rPr lang="bg-BG" sz="3199" dirty="0"/>
              <a:t>Конструкцията </a:t>
            </a:r>
            <a:r>
              <a:rPr lang="en-US" sz="2999" b="1" dirty="0">
                <a:latin typeface="Consolas" panose="020B0609020204030204" pitchFamily="49" charset="0"/>
              </a:rPr>
              <a:t>if/else - if/else…</a:t>
            </a:r>
            <a:r>
              <a:rPr lang="en-US" sz="2999" dirty="0"/>
              <a:t> </a:t>
            </a:r>
            <a:r>
              <a:rPr lang="bg-BG" sz="3199" dirty="0"/>
              <a:t>е серия от проверки</a:t>
            </a:r>
          </a:p>
          <a:p>
            <a:pPr marL="0" indent="0">
              <a:lnSpc>
                <a:spcPct val="100000"/>
              </a:lnSpc>
              <a:spcBef>
                <a:spcPts val="11996"/>
              </a:spcBef>
              <a:spcAft>
                <a:spcPts val="11996"/>
              </a:spcAft>
              <a:buNone/>
            </a:pPr>
            <a:endParaRPr lang="bg-BG" sz="3199" dirty="0"/>
          </a:p>
          <a:p>
            <a:pPr marL="457063" indent="-457063">
              <a:lnSpc>
                <a:spcPct val="100000"/>
              </a:lnSpc>
            </a:pPr>
            <a:r>
              <a:rPr lang="bg-BG" sz="3199" dirty="0"/>
              <a:t>При истинност на едно условие </a:t>
            </a:r>
            <a:r>
              <a:rPr lang="bg-BG" sz="3199" b="1" dirty="0">
                <a:solidFill>
                  <a:schemeClr val="bg1"/>
                </a:solidFill>
              </a:rPr>
              <a:t>не се продължава</a:t>
            </a:r>
            <a:r>
              <a:rPr lang="bg-BG" sz="3199" dirty="0">
                <a:solidFill>
                  <a:schemeClr val="bg1"/>
                </a:solidFill>
              </a:rPr>
              <a:t> </a:t>
            </a:r>
            <a:r>
              <a:rPr lang="bg-BG" sz="3199" dirty="0"/>
              <a:t>към</a:t>
            </a:r>
            <a:r>
              <a:rPr lang="en-US" sz="3199" dirty="0"/>
              <a:t> </a:t>
            </a:r>
            <a:r>
              <a:rPr lang="bg-BG" sz="3199" dirty="0"/>
              <a:t>проверяване на следващите условия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Серии от проверки</a:t>
            </a:r>
            <a:endParaRPr lang="en-US" dirty="0"/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0C413137-A048-4BA1-B23F-600250B4A6A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2962" y="1800882"/>
            <a:ext cx="3867956" cy="32027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</a:t>
            </a:r>
            <a:r>
              <a:rPr lang="bg-BG" sz="2399" b="1" noProof="1">
                <a:latin typeface="Consolas" pitchFamily="49" charset="0"/>
              </a:rPr>
              <a:t>...</a:t>
            </a:r>
            <a:r>
              <a:rPr lang="it-IT" sz="2399" b="1" noProof="1">
                <a:latin typeface="Consolas" pitchFamily="49" charset="0"/>
              </a:rPr>
              <a:t>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399" b="1" noProof="1">
                <a:solidFill>
                  <a:schemeClr val="accent2"/>
                </a:solidFill>
                <a:latin typeface="Consolas" pitchFamily="49" charset="0"/>
              </a:rPr>
              <a:t>//</a:t>
            </a: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  <a:endParaRPr lang="it-IT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за изпъленение</a:t>
            </a:r>
            <a:endParaRPr lang="en-US" sz="2399" b="1" i="1" noProof="1">
              <a:solidFill>
                <a:schemeClr val="accent2"/>
              </a:solidFill>
              <a:latin typeface="Consolas" pitchFamily="49" charset="0"/>
            </a:endParaRP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else if (...) </a:t>
            </a:r>
          </a:p>
          <a:p>
            <a:pPr defTabSz="1218072" eaLnBrk="0" latinLnBrk="1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solidFill>
                  <a:schemeClr val="accent2"/>
                </a:solidFill>
                <a:latin typeface="Consolas" pitchFamily="49" charset="0"/>
              </a:rPr>
              <a:t>// </a:t>
            </a:r>
            <a:r>
              <a:rPr lang="bg-BG" sz="2399" b="1" i="1" noProof="1">
                <a:solidFill>
                  <a:schemeClr val="accent2"/>
                </a:solidFill>
                <a:latin typeface="Consolas" pitchFamily="49" charset="0"/>
              </a:rPr>
              <a:t>код за изпълнение</a:t>
            </a:r>
          </a:p>
        </p:txBody>
      </p:sp>
      <p:pic>
        <p:nvPicPr>
          <p:cNvPr id="1030" name="Picture 6" descr="Image result for true or false png">
            <a:extLst>
              <a:ext uri="{FF2B5EF4-FFF2-40B4-BE49-F238E27FC236}">
                <a16:creationId xmlns:a16="http://schemas.microsoft.com/office/drawing/2014/main" id="{15520DB1-CF14-4760-B61B-E61C58DC7C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clrChange>
              <a:clrFrom>
                <a:srgbClr val="000000">
                  <a:alpha val="0"/>
                </a:srgbClr>
              </a:clrFrom>
              <a:clrTo>
                <a:srgbClr val="000000">
                  <a:alpha val="0"/>
                </a:srgbClr>
              </a:clrTo>
            </a:clrChange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77273">
            <a:off x="7569427" y="3267585"/>
            <a:ext cx="3690082" cy="67750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lide Number">
            <a:extLst>
              <a:ext uri="{FF2B5EF4-FFF2-40B4-BE49-F238E27FC236}">
                <a16:creationId xmlns:a16="http://schemas.microsoft.com/office/drawing/2014/main" id="{61C2B5D6-FD7F-4B0A-95BD-64509DF4BB2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1152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Серия от проверки – пример</a:t>
            </a:r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B61C6294-5C29-463F-A68A-55B7810D8EC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50203" y="2413971"/>
            <a:ext cx="6609776" cy="398425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int a = 7;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if (a &gt; 4)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4");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if (a &gt; 5)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Console.WriteLine("Bigger than 5");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else </a:t>
            </a:r>
          </a:p>
          <a:p>
            <a:pPr defTabSz="1218072" eaLnBrk="0" latinLnBrk="1" hangingPunct="0">
              <a:lnSpc>
                <a:spcPct val="110000"/>
              </a:lnSpc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it-IT" sz="2399" b="1" noProof="1">
                <a:latin typeface="Consolas" pitchFamily="49" charset="0"/>
              </a:rPr>
              <a:t>  Console.WriteLine("Equal to 7"); </a:t>
            </a:r>
          </a:p>
        </p:txBody>
      </p:sp>
      <p:sp>
        <p:nvSpPr>
          <p:cNvPr id="15" name="AutoShape 7">
            <a:extLst>
              <a:ext uri="{FF2B5EF4-FFF2-40B4-BE49-F238E27FC236}">
                <a16:creationId xmlns:a16="http://schemas.microsoft.com/office/drawing/2014/main" id="{B8828551-2E72-4E18-8EDC-1743E152F8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18240" y="3973029"/>
            <a:ext cx="2891272" cy="1531935"/>
          </a:xfrm>
          <a:prstGeom prst="wedgeRoundRectCallout">
            <a:avLst>
              <a:gd name="adj1" fmla="val -68579"/>
              <a:gd name="adj2" fmla="val -40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Извежда на конзолата само</a:t>
            </a:r>
            <a:r>
              <a:rPr lang="en-US" sz="2800" b="1" dirty="0">
                <a:solidFill>
                  <a:srgbClr val="FFFFFF"/>
                </a:solidFill>
              </a:rPr>
              <a:t> "Bigger than 4"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633335E-CBA7-4C8A-9C1F-785990DA99B5}"/>
              </a:ext>
            </a:extLst>
          </p:cNvPr>
          <p:cNvSpPr/>
          <p:nvPr/>
        </p:nvSpPr>
        <p:spPr>
          <a:xfrm>
            <a:off x="1642161" y="1048776"/>
            <a:ext cx="10395893" cy="12000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457063" indent="-457063">
              <a:buFont typeface="Wingdings" panose="05000000000000000000" pitchFamily="2" charset="2"/>
              <a:buChar char="§"/>
            </a:pPr>
            <a:r>
              <a:rPr lang="bg-BG" sz="3599" dirty="0"/>
              <a:t>Програмата проверява първото условие,</a:t>
            </a:r>
            <a:r>
              <a:rPr lang="en-US" sz="3599" dirty="0"/>
              <a:t> </a:t>
            </a:r>
            <a:r>
              <a:rPr lang="bg-BG" sz="3599" dirty="0"/>
              <a:t>установява</a:t>
            </a:r>
            <a:r>
              <a:rPr lang="en-US" sz="3599" dirty="0"/>
              <a:t>, </a:t>
            </a:r>
            <a:r>
              <a:rPr lang="bg-BG" sz="3599" dirty="0"/>
              <a:t>че е вярно, и приключва</a:t>
            </a:r>
            <a:endParaRPr lang="en-US" sz="3599" dirty="0"/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6098F024-11B6-4B08-91A6-3D2A0A7FD159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02675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3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500" fill="hold"/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1" uiExpand="1" build="allAtOnce" animBg="1"/>
      <p:bldP spid="15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Текстово поле 2">
            <a:extLst>
              <a:ext uri="{FF2B5EF4-FFF2-40B4-BE49-F238E27FC236}">
                <a16:creationId xmlns:a16="http://schemas.microsoft.com/office/drawing/2014/main" id="{88E6813F-1702-433C-8C2D-C791882189F1}"/>
              </a:ext>
            </a:extLst>
          </p:cNvPr>
          <p:cNvSpPr txBox="1"/>
          <p:nvPr/>
        </p:nvSpPr>
        <p:spPr>
          <a:xfrm>
            <a:off x="4991389" y="1600678"/>
            <a:ext cx="2209225" cy="20615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switch()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case: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…</a:t>
            </a:r>
          </a:p>
          <a:p>
            <a:r>
              <a:rPr lang="en-US" sz="3199" b="1" dirty="0">
                <a:solidFill>
                  <a:schemeClr val="bg2"/>
                </a:solidFill>
                <a:latin typeface="Consolas" panose="020B0609020204030204" pitchFamily="49" charset="0"/>
              </a:rPr>
              <a:t>default: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57939DD-2211-D65D-AB11-13296A4E63D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381001" y="5630916"/>
            <a:ext cx="11430000" cy="768084"/>
          </a:xfrm>
        </p:spPr>
        <p:txBody>
          <a:bodyPr/>
          <a:lstStyle/>
          <a:p>
            <a:r>
              <a:rPr lang="bg-BG" dirty="0"/>
              <a:t>Серия от проверки за една и съща входна стойност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D16925FE-74C9-458C-8AA8-5B0C5942121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49825"/>
            <a:ext cx="10961783" cy="768084"/>
          </a:xfrm>
        </p:spPr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</a:p>
        </p:txBody>
      </p:sp>
    </p:spTree>
    <p:extLst>
      <p:ext uri="{BB962C8B-B14F-4D97-AF65-F5344CB8AC3E}">
        <p14:creationId xmlns:p14="http://schemas.microsoft.com/office/powerpoint/2010/main" val="7674870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Работи като поредица</a:t>
            </a:r>
            <a:r>
              <a:rPr lang="en-US" sz="3199" dirty="0"/>
              <a:t> </a:t>
            </a:r>
            <a:r>
              <a:rPr lang="en-US" sz="3199" b="1" dirty="0">
                <a:solidFill>
                  <a:schemeClr val="bg1"/>
                </a:solidFill>
                <a:latin typeface="Consolas" panose="020B0609020204030204" pitchFamily="49" charset="0"/>
              </a:rPr>
              <a:t>if/else if/else if</a:t>
            </a:r>
            <a:r>
              <a:rPr lang="en-US" sz="3199" b="1" dirty="0">
                <a:latin typeface="Consolas" panose="020B0609020204030204" pitchFamily="49" charset="0"/>
              </a:rPr>
              <a:t>…</a:t>
            </a:r>
            <a:endParaRPr lang="en-US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Условна конструкция </a:t>
            </a:r>
            <a:r>
              <a:rPr lang="en-GB" dirty="0"/>
              <a:t>switch-case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4261512" y="1861772"/>
            <a:ext cx="3351927" cy="465237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(...)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…: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...</a:t>
            </a:r>
            <a:r>
              <a:rPr lang="en-US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: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default::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5F087A44-4E2D-4316-8D05-DB28D7C2E5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04861" y="1844824"/>
            <a:ext cx="2569651" cy="1396062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Условието в </a:t>
            </a:r>
            <a:r>
              <a:rPr lang="en-US" sz="2800" b="1" dirty="0">
                <a:solidFill>
                  <a:srgbClr val="FFFFFF"/>
                </a:solidFill>
              </a:rPr>
              <a:t>switch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case</a:t>
            </a:r>
            <a:r>
              <a:rPr lang="bg-BG" sz="2800" b="1" dirty="0">
                <a:solidFill>
                  <a:srgbClr val="FFFFFF"/>
                </a:solidFill>
              </a:rPr>
              <a:t>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стойност</a:t>
            </a:r>
          </a:p>
        </p:txBody>
      </p:sp>
      <p:sp>
        <p:nvSpPr>
          <p:cNvPr id="11" name="AutoShape 7">
            <a:extLst>
              <a:ext uri="{FF2B5EF4-FFF2-40B4-BE49-F238E27FC236}">
                <a16:creationId xmlns:a16="http://schemas.microsoft.com/office/drawing/2014/main" id="{9B7F0EE0-F803-4F0A-A1B6-5CBA9EA919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9526" y="3088526"/>
            <a:ext cx="3543818" cy="1396062"/>
          </a:xfrm>
          <a:prstGeom prst="wedgeRoundRectCallout">
            <a:avLst>
              <a:gd name="adj1" fmla="val 59107"/>
              <a:gd name="adj2" fmla="val -3106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Изброяване на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условия</a:t>
            </a:r>
            <a:r>
              <a:rPr lang="bg-BG" sz="2800" b="1" dirty="0">
                <a:solidFill>
                  <a:srgbClr val="FFFFFF"/>
                </a:solidFill>
              </a:rPr>
              <a:t> </a:t>
            </a:r>
            <a:r>
              <a:rPr lang="en-US" sz="2800" b="1" dirty="0">
                <a:solidFill>
                  <a:srgbClr val="FFFFFF"/>
                </a:solidFill>
              </a:rPr>
              <a:t>(</a:t>
            </a:r>
            <a:r>
              <a:rPr lang="bg-BG" sz="2800" b="1" dirty="0">
                <a:solidFill>
                  <a:srgbClr val="FFFFFF"/>
                </a:solidFill>
              </a:rPr>
              <a:t>стойности</a:t>
            </a:r>
            <a:r>
              <a:rPr lang="en-US" sz="2800" b="1" dirty="0">
                <a:solidFill>
                  <a:srgbClr val="FFFFFF"/>
                </a:solidFill>
              </a:rPr>
              <a:t>)</a:t>
            </a:r>
            <a:r>
              <a:rPr lang="bg-BG" sz="2800" b="1" dirty="0">
                <a:solidFill>
                  <a:srgbClr val="FFFFFF"/>
                </a:solidFill>
              </a:rPr>
              <a:t> за проверката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4082C5-4D7C-40B5-8738-A16F89CDCEC7}"/>
              </a:ext>
            </a:extLst>
          </p:cNvPr>
          <p:cNvSpPr/>
          <p:nvPr/>
        </p:nvSpPr>
        <p:spPr>
          <a:xfrm>
            <a:off x="4829593" y="2633862"/>
            <a:ext cx="1723489" cy="2305391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4" name="AutoShape 7">
            <a:extLst>
              <a:ext uri="{FF2B5EF4-FFF2-40B4-BE49-F238E27FC236}">
                <a16:creationId xmlns:a16="http://schemas.microsoft.com/office/drawing/2014/main" id="{6A527F12-4001-44AE-A55D-8045150151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27743" y="4726114"/>
            <a:ext cx="4496215" cy="1396063"/>
          </a:xfrm>
          <a:prstGeom prst="wedgeRoundRectCallout">
            <a:avLst>
              <a:gd name="adj1" fmla="val -56361"/>
              <a:gd name="adj2" fmla="val -17237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Код, който ще се изпълни, ако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няма съвпадение </a:t>
            </a:r>
            <a:r>
              <a:rPr lang="bg-BG" sz="2800" b="1" dirty="0">
                <a:solidFill>
                  <a:srgbClr val="FFFFFF"/>
                </a:solidFill>
              </a:rPr>
              <a:t>с нито един случай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8C62871-31FE-417D-BEF7-57C3F190C2F9}"/>
              </a:ext>
            </a:extLst>
          </p:cNvPr>
          <p:cNvSpPr/>
          <p:nvPr/>
        </p:nvSpPr>
        <p:spPr>
          <a:xfrm>
            <a:off x="4829593" y="4939254"/>
            <a:ext cx="1723489" cy="1130959"/>
          </a:xfrm>
          <a:prstGeom prst="rect">
            <a:avLst/>
          </a:prstGeom>
          <a:noFill/>
          <a:ln w="5080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2" name="Slide Number">
            <a:extLst>
              <a:ext uri="{FF2B5EF4-FFF2-40B4-BE49-F238E27FC236}">
                <a16:creationId xmlns:a16="http://schemas.microsoft.com/office/drawing/2014/main" id="{F7989528-F523-47F9-AB96-43096B570CA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9844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3876" grpId="0" animBg="1"/>
      <p:bldP spid="9" grpId="0" animBg="1"/>
      <p:bldP spid="11" grpId="0" animBg="1"/>
      <p:bldP spid="7" grpId="0" animBg="1"/>
      <p:bldP spid="14" grpId="0" animBg="1"/>
      <p:bldP spid="15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1940" y="1196707"/>
            <a:ext cx="11815018" cy="5527326"/>
          </a:xfrm>
        </p:spPr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Чете </a:t>
            </a:r>
            <a:r>
              <a:rPr lang="bg-BG" b="1" dirty="0">
                <a:solidFill>
                  <a:schemeClr val="bg1"/>
                </a:solidFill>
              </a:rPr>
              <a:t>цяло число</a:t>
            </a:r>
            <a:r>
              <a:rPr lang="bg-BG" dirty="0"/>
              <a:t>, въведено от потребителя</a:t>
            </a:r>
            <a:endParaRPr lang="en-US" dirty="0"/>
          </a:p>
          <a:p>
            <a:pPr lvl="1"/>
            <a:r>
              <a:rPr lang="bg-BG" dirty="0"/>
              <a:t>Отпечатва на конзолата </a:t>
            </a:r>
            <a:r>
              <a:rPr lang="bg-BG" b="1" dirty="0">
                <a:solidFill>
                  <a:schemeClr val="bg1"/>
                </a:solidFill>
              </a:rPr>
              <a:t>деня от седмицата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с текст </a:t>
            </a:r>
            <a:r>
              <a:rPr lang="en-US" dirty="0"/>
              <a:t>(</a:t>
            </a:r>
            <a:r>
              <a:rPr lang="bg-BG" dirty="0"/>
              <a:t>на английски</a:t>
            </a:r>
            <a:r>
              <a:rPr lang="en-US" dirty="0"/>
              <a:t>) </a:t>
            </a:r>
            <a:r>
              <a:rPr lang="bg-BG" dirty="0"/>
              <a:t>според въведеното число</a:t>
            </a:r>
            <a:r>
              <a:rPr lang="en-US" dirty="0"/>
              <a:t> [1…7] </a:t>
            </a:r>
            <a:endParaRPr lang="bg-BG" dirty="0"/>
          </a:p>
          <a:p>
            <a:pPr lvl="1"/>
            <a:r>
              <a:rPr lang="bg-BG" dirty="0"/>
              <a:t>Отпечатва на конзолата </a:t>
            </a:r>
            <a:r>
              <a:rPr lang="en-US" dirty="0"/>
              <a:t>"</a:t>
            </a:r>
            <a:r>
              <a:rPr lang="en-US" b="1" dirty="0">
                <a:solidFill>
                  <a:schemeClr val="bg1"/>
                </a:solidFill>
              </a:rPr>
              <a:t>Error</a:t>
            </a:r>
            <a:r>
              <a:rPr lang="en-US" dirty="0"/>
              <a:t>"</a:t>
            </a:r>
            <a:r>
              <a:rPr lang="bg-BG" dirty="0"/>
              <a:t>, ако числото не е в диапазона </a:t>
            </a:r>
          </a:p>
          <a:p>
            <a:r>
              <a:rPr lang="bg-BG" dirty="0"/>
              <a:t>Примерен вход и изход</a:t>
            </a:r>
            <a:r>
              <a:rPr lang="en-US" dirty="0"/>
              <a:t>:</a:t>
            </a:r>
            <a:endParaRPr lang="bg-BG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1944" y="101617"/>
            <a:ext cx="9713064" cy="882424"/>
          </a:xfrm>
        </p:spPr>
        <p:txBody>
          <a:bodyPr/>
          <a:lstStyle/>
          <a:p>
            <a:r>
              <a:rPr lang="bg-BG" dirty="0"/>
              <a:t>Задача: Ден от седмицата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2799298" y="5523184"/>
            <a:ext cx="2578233" cy="547198"/>
            <a:chOff x="1444113" y="4670269"/>
            <a:chExt cx="2578905" cy="547341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441412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Monday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44113" y="4670269"/>
              <a:ext cx="435734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bg-BG" sz="2799" b="1" dirty="0">
                  <a:latin typeface="Consolas" panose="020B0609020204030204" pitchFamily="49" charset="0"/>
                  <a:ea typeface="Calibri" panose="020F0502020204030204" pitchFamily="34" charset="0"/>
                  <a:cs typeface="Arial" panose="020B0604020202020204" pitchFamily="34" charset="0"/>
                </a:rPr>
                <a:t>1</a:t>
              </a:r>
              <a:endParaRPr lang="it-IT" sz="2799" b="1" noProof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077277" y="4826043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11000" y="5499000"/>
            <a:ext cx="2873030" cy="571383"/>
            <a:chOff x="1438962" y="5661344"/>
            <a:chExt cx="2873778" cy="571532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60140" y="5661344"/>
              <a:ext cx="1752600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eaLnBrk="0" hangingPunct="0">
                <a:lnSpc>
                  <a:spcPct val="110000"/>
                </a:lnSpc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dirty="0">
                  <a:latin typeface="Consolas" panose="020B0609020204030204" pitchFamily="49" charset="0"/>
                </a:rPr>
                <a:t>Thursday</a:t>
              </a:r>
              <a:endParaRPr lang="bg-BG" sz="2799" b="1" dirty="0"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38962" y="5685535"/>
              <a:ext cx="403103" cy="547341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>
                <a:lnSpc>
                  <a:spcPct val="115000"/>
                </a:lnSpc>
                <a:spcBef>
                  <a:spcPts val="400"/>
                </a:spcBef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4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047653" y="5841309"/>
              <a:ext cx="306899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C7D6A2D-9A0A-4951-89B8-23D2E4189F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137273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bg-BG" dirty="0"/>
              <a:t>Решение: Ден от седмицата</a:t>
            </a:r>
          </a:p>
        </p:txBody>
      </p:sp>
      <p:sp>
        <p:nvSpPr>
          <p:cNvPr id="463876" name="Rectangle 4"/>
          <p:cNvSpPr>
            <a:spLocks noChangeArrowheads="1"/>
          </p:cNvSpPr>
          <p:nvPr/>
        </p:nvSpPr>
        <p:spPr bwMode="auto">
          <a:xfrm>
            <a:off x="2289974" y="1276625"/>
            <a:ext cx="7535873" cy="5032375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day = int.Parse(Console.ReadLine());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 (day)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1: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Console.WriteLine("Monday");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2: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Console.WriteLine("Tuesday");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 TODO: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Проверете останалите дни</a:t>
            </a:r>
            <a:endParaRPr lang="en-US" sz="2599" b="1" i="1" noProof="1">
              <a:solidFill>
                <a:schemeClr val="accent2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7: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Console.WriteLine("Sunday");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default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Console.WriteLine("Error"); break;</a:t>
            </a:r>
          </a:p>
          <a:p>
            <a:pPr indent="-457063"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DADAC500-72BD-4050-A356-0DD717730C03}"/>
              </a:ext>
            </a:extLst>
          </p:cNvPr>
          <p:cNvSpPr/>
          <p:nvPr/>
        </p:nvSpPr>
        <p:spPr>
          <a:xfrm>
            <a:off x="346647" y="6372464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/>
                </a:solidFill>
                <a:hlinkClick r:id="rId2"/>
              </a:rPr>
              <a:t>https://judge.softuni.org/Contests/Practice/Index/3895#6</a:t>
            </a:r>
            <a:endParaRPr lang="en-US" sz="1999" u="sng" dirty="0">
              <a:solidFill>
                <a:schemeClr val="bg1"/>
              </a:solidFill>
            </a:endParaRP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A521CCC-801F-42C4-9928-0B67C704A12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411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90" name="Rectangle 6"/>
          <p:cNvSpPr>
            <a:spLocks noGrp="1" noChangeArrowheads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999" dirty="0"/>
              <a:t>Чрез</a:t>
            </a:r>
            <a:r>
              <a:rPr lang="en-US" sz="2999" dirty="0"/>
              <a:t> 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switch-case</a:t>
            </a:r>
            <a:r>
              <a:rPr lang="en-US" sz="2999" dirty="0"/>
              <a:t>, </a:t>
            </a:r>
            <a:r>
              <a:rPr lang="bg-BG" sz="2999" dirty="0"/>
              <a:t>можем да изпълняваме един и същ код за </a:t>
            </a:r>
            <a:br>
              <a:rPr lang="en-US" sz="2999" dirty="0"/>
            </a:br>
            <a:r>
              <a:rPr lang="bg-BG" sz="2999" dirty="0"/>
              <a:t>множество условия</a:t>
            </a:r>
          </a:p>
        </p:txBody>
      </p:sp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Множество случаи в </a:t>
            </a:r>
            <a:r>
              <a:rPr lang="en-US" dirty="0"/>
              <a:t>switch-case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4229586" y="1797110"/>
            <a:ext cx="3732828" cy="4908010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(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)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{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case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cas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е </a:t>
            </a:r>
            <a:r>
              <a:rPr lang="bg-BG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...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:</a:t>
            </a: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bg-BG" sz="2599" b="1" noProof="1">
              <a:solidFill>
                <a:srgbClr val="FBEEDC"/>
              </a:solidFill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chemeClr val="tx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default: 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//</a:t>
            </a:r>
            <a:r>
              <a:rPr lang="en-US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i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код</a:t>
            </a:r>
            <a:r>
              <a:rPr lang="bg-BG" sz="2599" b="1" noProof="1">
                <a:solidFill>
                  <a:schemeClr val="accent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	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break;</a:t>
            </a:r>
          </a:p>
          <a:p>
            <a:pPr indent="-457063"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1205253-2512-4E82-BA6F-ED4AD5682650}"/>
              </a:ext>
            </a:extLst>
          </p:cNvPr>
          <p:cNvSpPr/>
          <p:nvPr/>
        </p:nvSpPr>
        <p:spPr>
          <a:xfrm>
            <a:off x="4572397" y="2755365"/>
            <a:ext cx="2133044" cy="2133044"/>
          </a:xfrm>
          <a:prstGeom prst="rect">
            <a:avLst/>
          </a:prstGeom>
          <a:noFill/>
          <a:ln w="57150">
            <a:solidFill>
              <a:srgbClr val="FFA72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 dirty="0"/>
          </a:p>
        </p:txBody>
      </p:sp>
      <p:sp>
        <p:nvSpPr>
          <p:cNvPr id="10" name="AutoShape 7">
            <a:extLst>
              <a:ext uri="{FF2B5EF4-FFF2-40B4-BE49-F238E27FC236}">
                <a16:creationId xmlns:a16="http://schemas.microsoft.com/office/drawing/2014/main" id="{859B7537-8D30-497C-BB83-B491D90A0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03259" y="3220866"/>
            <a:ext cx="4387355" cy="1479008"/>
          </a:xfrm>
          <a:prstGeom prst="wedgeRoundRectCallout">
            <a:avLst>
              <a:gd name="adj1" fmla="val -60215"/>
              <a:gd name="adj2" fmla="val -26835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Кодът ще се изпълни, ако някое от трите условия в серията е </a:t>
            </a:r>
            <a:r>
              <a:rPr lang="bg-BG" sz="28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вярно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55AF09DB-B265-441B-9927-3D1DA759846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71814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10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3875" name="Rectangle 3"/>
          <p:cNvSpPr>
            <a:spLocks noGrp="1" noChangeArrowheads="1"/>
          </p:cNvSpPr>
          <p:nvPr>
            <p:ph type="body" sz="quarter" idx="10"/>
          </p:nvPr>
        </p:nvSpPr>
        <p:spPr>
          <a:xfrm>
            <a:off x="193480" y="1268436"/>
            <a:ext cx="11801748" cy="5568904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199" dirty="0"/>
              <a:t>Напишете програма, която: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Чете ден от седмицата (</a:t>
            </a:r>
            <a:r>
              <a:rPr lang="bg-BG" sz="2999" b="1" dirty="0">
                <a:solidFill>
                  <a:schemeClr val="bg1"/>
                </a:solidFill>
              </a:rPr>
              <a:t>текст</a:t>
            </a:r>
            <a:r>
              <a:rPr lang="bg-BG" sz="2999" dirty="0"/>
              <a:t>)</a:t>
            </a:r>
            <a:r>
              <a:rPr lang="en-GB" sz="2999" dirty="0"/>
              <a:t> - </a:t>
            </a:r>
            <a:r>
              <a:rPr lang="bg-BG" sz="2999" dirty="0"/>
              <a:t>въведен от потребителя</a:t>
            </a:r>
            <a:endParaRPr lang="en-US" sz="2999" dirty="0"/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работен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</a:rPr>
              <a:t>Working day</a:t>
            </a:r>
            <a:r>
              <a:rPr lang="en-US" sz="2999" dirty="0"/>
              <a:t>"</a:t>
            </a:r>
          </a:p>
          <a:p>
            <a:pPr lvl="1">
              <a:lnSpc>
                <a:spcPct val="100000"/>
              </a:lnSpc>
            </a:pPr>
            <a:r>
              <a:rPr lang="bg-BG" sz="2999" dirty="0"/>
              <a:t>Ако денят е почивен</a:t>
            </a:r>
            <a:r>
              <a:rPr lang="en-GB" sz="2999" dirty="0"/>
              <a:t> - </a:t>
            </a:r>
            <a:r>
              <a:rPr lang="bg-BG" sz="2999" dirty="0"/>
              <a:t>отпечатва на конзолата </a:t>
            </a:r>
            <a:r>
              <a:rPr lang="en-GB" sz="2999" dirty="0"/>
              <a:t>"</a:t>
            </a:r>
            <a:r>
              <a:rPr lang="en-GB" sz="2999" b="1" dirty="0">
                <a:solidFill>
                  <a:schemeClr val="bg1"/>
                </a:solidFill>
              </a:rPr>
              <a:t>Weekend</a:t>
            </a:r>
            <a:r>
              <a:rPr lang="en-GB" sz="2999" dirty="0"/>
              <a:t>"</a:t>
            </a:r>
            <a:endParaRPr lang="bg-BG" sz="2999" dirty="0"/>
          </a:p>
          <a:p>
            <a:pPr lvl="1">
              <a:lnSpc>
                <a:spcPct val="100000"/>
              </a:lnSpc>
            </a:pPr>
            <a:r>
              <a:rPr lang="en-GB" sz="2999" dirty="0"/>
              <a:t>A</a:t>
            </a:r>
            <a:r>
              <a:rPr lang="bg-BG" sz="2999" dirty="0"/>
              <a:t>ко се въведе текст различен от ден от седмицата</a:t>
            </a:r>
            <a:r>
              <a:rPr lang="en-GB" sz="2999" dirty="0"/>
              <a:t> - o</a:t>
            </a:r>
            <a:r>
              <a:rPr lang="bg-BG" sz="2999" dirty="0"/>
              <a:t>тпечатва на конзолата </a:t>
            </a:r>
            <a:r>
              <a:rPr lang="en-US" sz="2999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Error</a:t>
            </a:r>
            <a:r>
              <a:rPr lang="en-US" sz="2999" dirty="0"/>
              <a:t>"</a:t>
            </a:r>
            <a:endParaRPr lang="bg-BG" sz="2999" dirty="0"/>
          </a:p>
          <a:p>
            <a:pPr>
              <a:lnSpc>
                <a:spcPct val="100000"/>
              </a:lnSpc>
            </a:pPr>
            <a:r>
              <a:rPr lang="bg-BG" sz="3199" dirty="0"/>
              <a:t>Примерен вход и изход</a:t>
            </a:r>
            <a:r>
              <a:rPr lang="en-US" sz="3199" dirty="0"/>
              <a:t>:</a:t>
            </a:r>
            <a:endParaRPr lang="bg-BG" sz="3199" dirty="0"/>
          </a:p>
        </p:txBody>
      </p:sp>
      <p:sp>
        <p:nvSpPr>
          <p:cNvPr id="4638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Задача: Почивен или работен ден</a:t>
            </a:r>
            <a:endParaRPr lang="bg-BG" dirty="0">
              <a:latin typeface="Consolas" pitchFamily="49" charset="0"/>
              <a:cs typeface="Consolas" pitchFamily="49" charset="0"/>
            </a:endParaRP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D6457FBA-C6A3-4663-BCA8-13803EF0C2E0}"/>
              </a:ext>
            </a:extLst>
          </p:cNvPr>
          <p:cNvGrpSpPr/>
          <p:nvPr/>
        </p:nvGrpSpPr>
        <p:grpSpPr>
          <a:xfrm>
            <a:off x="1101000" y="5724000"/>
            <a:ext cx="4812352" cy="560831"/>
            <a:chOff x="1377621" y="4649440"/>
            <a:chExt cx="2395572" cy="560977"/>
          </a:xfrm>
        </p:grpSpPr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3EB42989-7416-427F-AAB4-62437175F30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581606" y="4670269"/>
              <a:ext cx="119158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Working day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2BCED7B-B963-40CF-8EFD-ABB585F5756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377621" y="4649440"/>
              <a:ext cx="843921" cy="560977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latin typeface="Consolas" panose="020B0609020204030204" pitchFamily="49" charset="0"/>
                  <a:cs typeface="Arial" panose="020B0604020202020204" pitchFamily="34" charset="0"/>
                </a:rPr>
                <a:t>Monday</a:t>
              </a:r>
              <a:endParaRPr lang="it-IT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9" name="Right Arrow 7">
              <a:extLst>
                <a:ext uri="{FF2B5EF4-FFF2-40B4-BE49-F238E27FC236}">
                  <a16:creationId xmlns:a16="http://schemas.microsoft.com/office/drawing/2014/main" id="{06DF8F33-BAC3-486E-BDA0-0082CD82057E}"/>
                </a:ext>
              </a:extLst>
            </p:cNvPr>
            <p:cNvSpPr/>
            <p:nvPr/>
          </p:nvSpPr>
          <p:spPr>
            <a:xfrm>
              <a:off x="2269764" y="4826043"/>
              <a:ext cx="263620" cy="228600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3199" dirty="0">
                <a:solidFill>
                  <a:srgbClr val="FFA000"/>
                </a:solidFill>
                <a:latin typeface="Calibri"/>
              </a:endParaRPr>
            </a:p>
          </p:txBody>
        </p: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752BAF22-D187-42C4-8EDF-0DD863615DA4}"/>
              </a:ext>
            </a:extLst>
          </p:cNvPr>
          <p:cNvGrpSpPr/>
          <p:nvPr/>
        </p:nvGrpSpPr>
        <p:grpSpPr>
          <a:xfrm>
            <a:off x="6485607" y="5724000"/>
            <a:ext cx="4581533" cy="560831"/>
            <a:chOff x="1493111" y="5657514"/>
            <a:chExt cx="2266336" cy="560977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2A57AF4B-2F12-48A3-A961-811B93CB2AAB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644110" y="5657514"/>
              <a:ext cx="1115337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spAutoFit/>
            </a:bodyPr>
            <a:lstStyle/>
            <a:p>
              <a:pPr algn="ctr" defTabSz="914126" eaLnBrk="0" hangingPunct="0">
                <a:lnSpc>
                  <a:spcPct val="110000"/>
                </a:lnSpc>
                <a:buClr>
                  <a:srgbClr val="67748E">
                    <a:lumMod val="40000"/>
                    <a:lumOff val="60000"/>
                  </a:srgbClr>
                </a:buClr>
                <a:buSzPct val="70000"/>
                <a:defRPr/>
              </a:pPr>
              <a:r>
                <a:rPr lang="en-US" sz="2799" b="1" dirty="0">
                  <a:solidFill>
                    <a:srgbClr val="234465"/>
                  </a:solidFill>
                  <a:latin typeface="Consolas" panose="020B0609020204030204" pitchFamily="49" charset="0"/>
                </a:rPr>
                <a:t>Weekend</a:t>
              </a:r>
              <a:endParaRPr lang="bg-BG" sz="2799" b="1" dirty="0">
                <a:solidFill>
                  <a:srgbClr val="234465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4EA7C465-2064-468E-B146-AE8387E1B4C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93111" y="5678343"/>
              <a:ext cx="771853" cy="540148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 anchor="ctr">
              <a:noAutofit/>
            </a:bodyPr>
            <a:lstStyle/>
            <a:p>
              <a:pPr algn="ctr" defTabSz="914126">
                <a:lnSpc>
                  <a:spcPct val="115000"/>
                </a:lnSpc>
                <a:spcBef>
                  <a:spcPts val="400"/>
                </a:spcBef>
                <a:defRPr/>
              </a:pPr>
              <a:r>
                <a:rPr lang="en-US" sz="2799" b="1" noProof="1">
                  <a:solidFill>
                    <a:srgbClr val="234465"/>
                  </a:solidFill>
                  <a:latin typeface="Consolas" panose="020B0609020204030204" pitchFamily="49" charset="0"/>
                  <a:cs typeface="Arial" panose="020B0604020202020204" pitchFamily="34" charset="0"/>
                </a:rPr>
                <a:t>Sunday</a:t>
              </a:r>
              <a:endParaRPr lang="it-IT" sz="27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2" name="Right Arrow 7">
              <a:extLst>
                <a:ext uri="{FF2B5EF4-FFF2-40B4-BE49-F238E27FC236}">
                  <a16:creationId xmlns:a16="http://schemas.microsoft.com/office/drawing/2014/main" id="{B2D39940-DDE1-48EA-8B5B-4FC71BC332F0}"/>
                </a:ext>
              </a:extLst>
            </p:cNvPr>
            <p:cNvSpPr/>
            <p:nvPr/>
          </p:nvSpPr>
          <p:spPr>
            <a:xfrm>
              <a:off x="2316232" y="5841308"/>
              <a:ext cx="260576" cy="241664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defTabSz="914126">
                <a:defRPr/>
              </a:pPr>
              <a:endParaRPr lang="en-US" sz="2799" dirty="0">
                <a:solidFill>
                  <a:srgbClr val="FFA000"/>
                </a:solidFill>
                <a:latin typeface="Calibri"/>
              </a:endParaRPr>
            </a:p>
          </p:txBody>
        </p:sp>
      </p:grpSp>
      <p:sp>
        <p:nvSpPr>
          <p:cNvPr id="14" name="Slide Number">
            <a:extLst>
              <a:ext uri="{FF2B5EF4-FFF2-40B4-BE49-F238E27FC236}">
                <a16:creationId xmlns:a16="http://schemas.microsoft.com/office/drawing/2014/main" id="{3B7D62D1-33EE-4D24-8BAA-350326E66C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716954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387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83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Решение: Почивен или работен ден</a:t>
            </a:r>
            <a:endParaRPr lang="bg-BG" dirty="0">
              <a:latin typeface="Consolas" panose="020B0609020204030204" pitchFamily="49" charset="0"/>
            </a:endParaRPr>
          </a:p>
        </p:txBody>
      </p:sp>
      <p:sp>
        <p:nvSpPr>
          <p:cNvPr id="528389" name="Rectangle 5"/>
          <p:cNvSpPr>
            <a:spLocks noChangeArrowheads="1"/>
          </p:cNvSpPr>
          <p:nvPr/>
        </p:nvSpPr>
        <p:spPr bwMode="auto">
          <a:xfrm>
            <a:off x="3081786" y="1134598"/>
            <a:ext cx="6163395" cy="5250262"/>
          </a:xfrm>
          <a:prstGeom prst="rect">
            <a:avLst/>
          </a:prstGeom>
          <a:solidFill>
            <a:schemeClr val="accent5">
              <a:lumMod val="40000"/>
              <a:lumOff val="60000"/>
              <a:alpha val="2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solidFill>
                  <a:srgbClr val="234465"/>
                </a:solidFill>
                <a:latin typeface="Consolas" pitchFamily="49" charset="0"/>
                <a:cs typeface="Consolas" pitchFamily="49" charset="0"/>
              </a:rPr>
              <a:t>switch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199" b="1" noProof="1">
                <a:latin typeface="Consolas" pitchFamily="49" charset="0"/>
                <a:cs typeface="Consolas" pitchFamily="49" charset="0"/>
              </a:rPr>
              <a:t>(day)</a:t>
            </a:r>
            <a:r>
              <a:rPr lang="bg-BG" sz="2199" b="1" noProof="1">
                <a:solidFill>
                  <a:srgbClr val="FFA000"/>
                </a:solidFill>
                <a:latin typeface="Consolas" pitchFamily="49" charset="0"/>
                <a:cs typeface="Consolas" pitchFamily="49" charset="0"/>
              </a:rPr>
              <a:t> </a:t>
            </a:r>
            <a:endParaRPr lang="en-US" sz="2199" b="1" noProof="1">
              <a:solidFill>
                <a:srgbClr val="FFA000"/>
              </a:solidFill>
              <a:latin typeface="Consolas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itchFamily="49" charset="0"/>
                <a:cs typeface="Consolas" pitchFamily="49" charset="0"/>
              </a:rPr>
              <a:t>{</a:t>
            </a:r>
            <a:r>
              <a:rPr lang="en-US" sz="2199" b="1" noProof="1">
                <a:solidFill>
                  <a:srgbClr val="FBEEDC"/>
                </a:solidFill>
                <a:latin typeface="Consolas" pitchFamily="49" charset="0"/>
                <a:cs typeface="Consolas" pitchFamily="49" charset="0"/>
              </a:rPr>
              <a:t> 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Monday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Tuesday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en-US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2199" b="1" dirty="0">
                <a:solidFill>
                  <a:schemeClr val="accent2"/>
                </a:solidFill>
                <a:latin typeface="Consolas" panose="020B0609020204030204" pitchFamily="49" charset="0"/>
              </a:rPr>
              <a:t>: Добавете останалите дни</a:t>
            </a:r>
            <a:endParaRPr lang="bg-BG" sz="2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("Working day");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Saturday</a:t>
            </a:r>
            <a:r>
              <a:rPr lang="en-US" sz="2199" b="1" dirty="0">
                <a:latin typeface="Consolas" panose="020B0609020204030204" pitchFamily="49" charset="0"/>
              </a:rPr>
              <a:t>":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case "</a:t>
            </a:r>
            <a:r>
              <a:rPr lang="en-US" sz="2199" b="1" dirty="0">
                <a:solidFill>
                  <a:schemeClr val="bg1"/>
                </a:solidFill>
                <a:latin typeface="Consolas" panose="020B0609020204030204" pitchFamily="49" charset="0"/>
              </a:rPr>
              <a:t>Sunday</a:t>
            </a:r>
            <a:r>
              <a:rPr lang="en-US" sz="2199" b="1" dirty="0">
                <a:latin typeface="Consolas" panose="020B0609020204030204" pitchFamily="49" charset="0"/>
              </a:rPr>
              <a:t>":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("Weekend");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</a:t>
            </a:r>
            <a:r>
              <a:rPr lang="bg-BG" sz="2199" b="1" dirty="0">
                <a:latin typeface="Consolas" panose="020B0609020204030204" pitchFamily="49" charset="0"/>
              </a:rPr>
              <a:t>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</a:p>
          <a:p>
            <a:r>
              <a:rPr lang="en-US" sz="2199" b="1" dirty="0">
                <a:latin typeface="Consolas" panose="020B0609020204030204" pitchFamily="49" charset="0"/>
              </a:rPr>
              <a:t>   default: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noProof="1">
                <a:latin typeface="Consolas" panose="020B0609020204030204" pitchFamily="49" charset="0"/>
              </a:rPr>
              <a:t>     </a:t>
            </a:r>
            <a:r>
              <a:rPr lang="en-US" sz="2199" b="1" noProof="1">
                <a:latin typeface="Consolas" panose="020B0609020204030204" pitchFamily="49" charset="0"/>
              </a:rPr>
              <a:t>Console.WriteLine</a:t>
            </a:r>
            <a:r>
              <a:rPr lang="en-US" sz="2199" b="1" dirty="0">
                <a:latin typeface="Consolas" panose="020B0609020204030204" pitchFamily="49" charset="0"/>
              </a:rPr>
              <a:t>("Error"); </a:t>
            </a:r>
            <a:endParaRPr lang="bg-BG" sz="2199" b="1" dirty="0">
              <a:latin typeface="Consolas" panose="020B0609020204030204" pitchFamily="49" charset="0"/>
            </a:endParaRPr>
          </a:p>
          <a:p>
            <a:r>
              <a:rPr lang="bg-BG" sz="2199" b="1" dirty="0">
                <a:latin typeface="Consolas" panose="020B0609020204030204" pitchFamily="49" charset="0"/>
              </a:rPr>
              <a:t>     </a:t>
            </a:r>
            <a:r>
              <a:rPr lang="en-US" sz="2199" b="1" dirty="0">
                <a:latin typeface="Consolas" panose="020B0609020204030204" pitchFamily="49" charset="0"/>
              </a:rPr>
              <a:t>break;</a:t>
            </a:r>
            <a:endParaRPr lang="en-US" sz="2199" b="1" noProof="1">
              <a:latin typeface="Consolas" panose="020B0609020204030204" pitchFamily="49" charset="0"/>
              <a:cs typeface="Consolas" pitchFamily="49" charset="0"/>
            </a:endParaRPr>
          </a:p>
          <a:p>
            <a:pPr indent="-457063" defTabSz="914126" eaLnBrk="0" hangingPunct="0">
              <a:lnSpc>
                <a:spcPct val="110000"/>
              </a:lnSpc>
              <a:buClr>
                <a:srgbClr val="67748E">
                  <a:lumMod val="40000"/>
                  <a:lumOff val="60000"/>
                </a:srgbClr>
              </a:buClr>
              <a:buSzPct val="70000"/>
              <a:defRPr/>
            </a:pPr>
            <a:r>
              <a:rPr lang="en-US" sz="2199" b="1" noProof="1">
                <a:latin typeface="Consolas" panose="020B0609020204030204" pitchFamily="49" charset="0"/>
                <a:cs typeface="Consolas" pitchFamily="49" charset="0"/>
              </a:rPr>
              <a:t>}</a:t>
            </a:r>
            <a:endParaRPr lang="bg-BG" sz="21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6" name="Rectangle 6">
            <a:extLst>
              <a:ext uri="{FF2B5EF4-FFF2-40B4-BE49-F238E27FC236}">
                <a16:creationId xmlns:a16="http://schemas.microsoft.com/office/drawing/2014/main" id="{569AAF95-68B3-4A04-AB68-54BBB692D7F9}"/>
              </a:ext>
            </a:extLst>
          </p:cNvPr>
          <p:cNvSpPr/>
          <p:nvPr/>
        </p:nvSpPr>
        <p:spPr>
          <a:xfrm>
            <a:off x="346649" y="6413370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>
                    <a:lumMod val="60000"/>
                    <a:lumOff val="40000"/>
                  </a:schemeClr>
                </a:solidFill>
                <a:hlinkClick r:id="rId2"/>
              </a:rPr>
              <a:t>https://judge.softuni.org/Contests/Practice/Index/3895#7</a:t>
            </a:r>
            <a:endParaRPr lang="en-US" sz="1999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11575B46-2D10-4745-AE66-DCD2492B458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584982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38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E8B16A68-00FB-42E5-A129-006C168C797A}"/>
              </a:ext>
            </a:extLst>
          </p:cNvPr>
          <p:cNvSpPr txBox="1">
            <a:spLocks/>
          </p:cNvSpPr>
          <p:nvPr/>
        </p:nvSpPr>
        <p:spPr>
          <a:xfrm>
            <a:off x="4574063" y="1532550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6595" dirty="0">
                <a:solidFill>
                  <a:schemeClr val="bg2"/>
                </a:solidFill>
              </a:rPr>
              <a:t>==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62C45C7-13CB-45AD-91CB-273D9326DB0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89108"/>
            <a:ext cx="10961783" cy="844892"/>
          </a:xfrm>
        </p:spPr>
        <p:txBody>
          <a:bodyPr/>
          <a:lstStyle/>
          <a:p>
            <a:r>
              <a:rPr lang="bg-BG" dirty="0"/>
              <a:t>Оператори за сравнение</a:t>
            </a:r>
          </a:p>
        </p:txBody>
      </p:sp>
    </p:spTree>
    <p:extLst>
      <p:ext uri="{BB962C8B-B14F-4D97-AF65-F5344CB8AC3E}">
        <p14:creationId xmlns:p14="http://schemas.microsoft.com/office/powerpoint/2010/main" val="33509774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dirty="0"/>
              <a:t>Напишете програма, която:</a:t>
            </a:r>
          </a:p>
          <a:p>
            <a:pPr lvl="1"/>
            <a:r>
              <a:rPr lang="bg-BG" dirty="0"/>
              <a:t>Проверява дали въведеният вход от потребителя е </a:t>
            </a:r>
            <a:r>
              <a:rPr lang="bg-BG" b="1" dirty="0">
                <a:solidFill>
                  <a:schemeClr val="bg1"/>
                </a:solidFill>
              </a:rPr>
              <a:t>плод или зеленчук</a:t>
            </a:r>
            <a:r>
              <a:rPr lang="en-US" dirty="0"/>
              <a:t> </a:t>
            </a:r>
            <a:r>
              <a:rPr lang="bg-BG" dirty="0"/>
              <a:t>измежду изброените:</a:t>
            </a:r>
          </a:p>
          <a:p>
            <a:pPr lvl="2"/>
            <a:r>
              <a:rPr lang="bg-BG" dirty="0"/>
              <a:t>Плодове:</a:t>
            </a:r>
            <a:r>
              <a:rPr lang="en-US" dirty="0"/>
              <a:t> banana, apple, kiwi, cherry, lemon, grapes</a:t>
            </a:r>
            <a:endParaRPr lang="bg-BG" dirty="0"/>
          </a:p>
          <a:p>
            <a:pPr lvl="2"/>
            <a:r>
              <a:rPr lang="bg-BG" dirty="0"/>
              <a:t>Зеленчуци:</a:t>
            </a:r>
            <a:r>
              <a:rPr lang="en-US" dirty="0"/>
              <a:t> tomato, cucumber, pepper, carrot</a:t>
            </a:r>
            <a:endParaRPr lang="bg-BG" dirty="0"/>
          </a:p>
          <a:p>
            <a:pPr lvl="1"/>
            <a:r>
              <a:rPr lang="bg-BG" dirty="0"/>
              <a:t>Извежда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vegetable</a:t>
            </a:r>
            <a:r>
              <a:rPr lang="en-US" dirty="0"/>
              <a:t>"</a:t>
            </a:r>
            <a:r>
              <a:rPr lang="bg-BG" dirty="0"/>
              <a:t>,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fruit</a:t>
            </a:r>
            <a:r>
              <a:rPr lang="en-US" dirty="0"/>
              <a:t>"</a:t>
            </a:r>
            <a:r>
              <a:rPr lang="bg-BG" dirty="0"/>
              <a:t> или </a:t>
            </a:r>
            <a:r>
              <a:rPr lang="en-US" dirty="0"/>
              <a:t>"</a:t>
            </a:r>
            <a:r>
              <a:rPr lang="en-US" sz="2999" b="1" dirty="0">
                <a:solidFill>
                  <a:schemeClr val="bg1"/>
                </a:solidFill>
                <a:latin typeface="Consolas" panose="020B0609020204030204" pitchFamily="49" charset="0"/>
              </a:rPr>
              <a:t>unknown</a:t>
            </a:r>
            <a:r>
              <a:rPr lang="en-US" dirty="0"/>
              <a:t>"</a:t>
            </a:r>
            <a:endParaRPr lang="bg-BG" dirty="0"/>
          </a:p>
          <a:p>
            <a:pPr>
              <a:spcBef>
                <a:spcPts val="1000"/>
              </a:spcBef>
            </a:pPr>
            <a:r>
              <a:rPr lang="bg-BG" sz="3199" dirty="0"/>
              <a:t>Примерен вход и изход:</a:t>
            </a:r>
            <a:endParaRPr lang="en-US" sz="3199" dirty="0"/>
          </a:p>
          <a:p>
            <a:pPr>
              <a:spcBef>
                <a:spcPts val="1000"/>
              </a:spcBef>
            </a:pPr>
            <a:endParaRPr lang="en-US" sz="3199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Задача: Плод или зеленчук</a:t>
            </a:r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40A3664-8F42-4A5B-A3E3-2F97B74E55EA}"/>
              </a:ext>
            </a:extLst>
          </p:cNvPr>
          <p:cNvGrpSpPr/>
          <p:nvPr/>
        </p:nvGrpSpPr>
        <p:grpSpPr>
          <a:xfrm>
            <a:off x="426000" y="5947058"/>
            <a:ext cx="2942797" cy="523084"/>
            <a:chOff x="295936" y="5821489"/>
            <a:chExt cx="2943564" cy="523220"/>
          </a:xfrm>
        </p:grpSpPr>
        <p:sp>
          <p:nvSpPr>
            <p:cNvPr id="7" name="Rectangle 6"/>
            <p:cNvSpPr>
              <a:spLocks noChangeArrowheads="1"/>
            </p:cNvSpPr>
            <p:nvPr/>
          </p:nvSpPr>
          <p:spPr bwMode="auto">
            <a:xfrm>
              <a:off x="295936" y="5821489"/>
              <a:ext cx="1216992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lemon</a:t>
              </a:r>
            </a:p>
          </p:txBody>
        </p:sp>
        <p:sp>
          <p:nvSpPr>
            <p:cNvPr id="8" name="Rectangle 7"/>
            <p:cNvSpPr>
              <a:spLocks noChangeArrowheads="1"/>
            </p:cNvSpPr>
            <p:nvPr/>
          </p:nvSpPr>
          <p:spPr bwMode="auto">
            <a:xfrm>
              <a:off x="2022509" y="5827589"/>
              <a:ext cx="1216991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fruit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5" name="Right Arrow 4"/>
            <p:cNvSpPr/>
            <p:nvPr/>
          </p:nvSpPr>
          <p:spPr>
            <a:xfrm>
              <a:off x="1613724" y="5935311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10" name="Group 9">
            <a:extLst>
              <a:ext uri="{FF2B5EF4-FFF2-40B4-BE49-F238E27FC236}">
                <a16:creationId xmlns:a16="http://schemas.microsoft.com/office/drawing/2014/main" id="{3BD95250-9A00-4081-B64B-717246F123A3}"/>
              </a:ext>
            </a:extLst>
          </p:cNvPr>
          <p:cNvGrpSpPr/>
          <p:nvPr/>
        </p:nvGrpSpPr>
        <p:grpSpPr>
          <a:xfrm>
            <a:off x="8270420" y="5881535"/>
            <a:ext cx="3457318" cy="523084"/>
            <a:chOff x="8418549" y="5766487"/>
            <a:chExt cx="3458219" cy="523220"/>
          </a:xfrm>
        </p:grpSpPr>
        <p:sp>
          <p:nvSpPr>
            <p:cNvPr id="12" name="Rectangle 11"/>
            <p:cNvSpPr>
              <a:spLocks noChangeArrowheads="1"/>
            </p:cNvSpPr>
            <p:nvPr/>
          </p:nvSpPr>
          <p:spPr bwMode="auto">
            <a:xfrm>
              <a:off x="8418549" y="5766487"/>
              <a:ext cx="107378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java</a:t>
              </a:r>
            </a:p>
          </p:txBody>
        </p:sp>
        <p:sp>
          <p:nvSpPr>
            <p:cNvPr id="13" name="Rectangle 12"/>
            <p:cNvSpPr>
              <a:spLocks noChangeArrowheads="1"/>
            </p:cNvSpPr>
            <p:nvPr/>
          </p:nvSpPr>
          <p:spPr bwMode="auto">
            <a:xfrm>
              <a:off x="10200318" y="5766487"/>
              <a:ext cx="167645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unknown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4" name="Right Arrow 13"/>
            <p:cNvSpPr/>
            <p:nvPr/>
          </p:nvSpPr>
          <p:spPr>
            <a:xfrm>
              <a:off x="9693926" y="5904985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grpSp>
        <p:nvGrpSpPr>
          <p:cNvPr id="9" name="Group 8">
            <a:extLst>
              <a:ext uri="{FF2B5EF4-FFF2-40B4-BE49-F238E27FC236}">
                <a16:creationId xmlns:a16="http://schemas.microsoft.com/office/drawing/2014/main" id="{7FF7E426-3EAC-4699-94CF-78A98E44862A}"/>
              </a:ext>
            </a:extLst>
          </p:cNvPr>
          <p:cNvGrpSpPr/>
          <p:nvPr/>
        </p:nvGrpSpPr>
        <p:grpSpPr>
          <a:xfrm>
            <a:off x="3752923" y="5913900"/>
            <a:ext cx="4098468" cy="540062"/>
            <a:chOff x="3899876" y="5781875"/>
            <a:chExt cx="4099536" cy="540203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87D93EDC-5198-4A24-88D3-2E8E097B20E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99876" y="5798858"/>
              <a:ext cx="1456935" cy="523220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sp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carrot</a:t>
              </a:r>
            </a:p>
          </p:txBody>
        </p:sp>
        <p:sp>
          <p:nvSpPr>
            <p:cNvPr id="17" name="Rectangle 16">
              <a:extLst>
                <a:ext uri="{FF2B5EF4-FFF2-40B4-BE49-F238E27FC236}">
                  <a16:creationId xmlns:a16="http://schemas.microsoft.com/office/drawing/2014/main" id="{384C1E7F-74D3-4010-98FC-1F6B51D100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984892" y="5781875"/>
              <a:ext cx="2014520" cy="492443"/>
            </a:xfrm>
            <a:prstGeom prst="rect">
              <a:avLst/>
            </a:prstGeom>
            <a:solidFill>
              <a:schemeClr val="accent5">
                <a:lumMod val="40000"/>
                <a:lumOff val="60000"/>
                <a:alpha val="20000"/>
              </a:schemeClr>
            </a:solidFill>
            <a:ln w="12700">
              <a:solidFill>
                <a:schemeClr val="accent5">
                  <a:lumMod val="60000"/>
                  <a:lumOff val="40000"/>
                </a:schemeClr>
              </a:solidFill>
            </a:ln>
          </p:spPr>
          <p:txBody>
            <a:bodyPr wrap="square">
              <a:noAutofit/>
            </a:bodyPr>
            <a:lstStyle/>
            <a:p>
              <a:pPr eaLnBrk="0" hangingPunct="0">
                <a:buClr>
                  <a:schemeClr val="accent5">
                    <a:lumMod val="40000"/>
                    <a:lumOff val="60000"/>
                  </a:schemeClr>
                </a:buClr>
                <a:buSzPct val="70000"/>
              </a:pPr>
              <a:r>
                <a:rPr lang="en-US" sz="2799" b="1" noProof="1">
                  <a:latin typeface="Consolas" pitchFamily="49" charset="0"/>
                  <a:cs typeface="Consolas" pitchFamily="49" charset="0"/>
                </a:rPr>
                <a:t>vegetable</a:t>
              </a:r>
              <a:endParaRPr lang="bg-BG" sz="2799" b="1" noProof="1">
                <a:latin typeface="Consolas" pitchFamily="49" charset="0"/>
                <a:cs typeface="Consolas" pitchFamily="49" charset="0"/>
              </a:endParaRPr>
            </a:p>
          </p:txBody>
        </p:sp>
        <p:sp>
          <p:nvSpPr>
            <p:cNvPr id="18" name="Right Arrow 4">
              <a:extLst>
                <a:ext uri="{FF2B5EF4-FFF2-40B4-BE49-F238E27FC236}">
                  <a16:creationId xmlns:a16="http://schemas.microsoft.com/office/drawing/2014/main" id="{964B6846-110F-4D21-9ED4-BE49DC94953A}"/>
                </a:ext>
              </a:extLst>
            </p:cNvPr>
            <p:cNvSpPr/>
            <p:nvPr/>
          </p:nvSpPr>
          <p:spPr>
            <a:xfrm>
              <a:off x="5522899" y="5937357"/>
              <a:ext cx="304800" cy="246222"/>
            </a:xfrm>
            <a:prstGeom prst="rightArrow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2799" dirty="0"/>
            </a:p>
          </p:txBody>
        </p:sp>
      </p:grpSp>
      <p:sp>
        <p:nvSpPr>
          <p:cNvPr id="19" name="Slide Number">
            <a:extLst>
              <a:ext uri="{FF2B5EF4-FFF2-40B4-BE49-F238E27FC236}">
                <a16:creationId xmlns:a16="http://schemas.microsoft.com/office/drawing/2014/main" id="{6216600A-8359-48E5-92EB-C75E8F44625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51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Решение: Плод или зеленчук</a:t>
            </a:r>
            <a:endParaRPr lang="en-US" dirty="0"/>
          </a:p>
        </p:txBody>
      </p:sp>
      <p:sp>
        <p:nvSpPr>
          <p:cNvPr id="5" name="Rectangle 5"/>
          <p:cNvSpPr>
            <a:spLocks noChangeArrowheads="1"/>
          </p:cNvSpPr>
          <p:nvPr/>
        </p:nvSpPr>
        <p:spPr bwMode="auto">
          <a:xfrm>
            <a:off x="2856845" y="1221860"/>
            <a:ext cx="6478313" cy="501470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999" b="1" noProof="1">
                <a:latin typeface="Consolas" panose="020B0609020204030204" pitchFamily="49" charset="0"/>
              </a:rPr>
              <a:t>switch (food)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{</a:t>
            </a:r>
          </a:p>
          <a:p>
            <a:r>
              <a:rPr lang="bg-BG" sz="1999" b="1" noProof="1">
                <a:latin typeface="Consolas" panose="020B0609020204030204" pitchFamily="49" charset="0"/>
              </a:rPr>
              <a:t>   </a:t>
            </a:r>
            <a:r>
              <a:rPr lang="en-US" sz="1999" b="1" noProof="1">
                <a:latin typeface="Consolas" panose="020B0609020204030204" pitchFamily="49" charset="0"/>
              </a:rPr>
              <a:t>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banana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O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Добавете всички плодове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grapes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</a:t>
            </a:r>
            <a:r>
              <a:rPr lang="bg-BG" sz="1999" b="1" noProof="1">
                <a:latin typeface="Consolas" panose="020B0609020204030204" pitchFamily="49" charset="0"/>
              </a:rPr>
              <a:t>  </a:t>
            </a:r>
            <a:r>
              <a:rPr lang="en-US" sz="1999" b="1" noProof="1">
                <a:latin typeface="Consolas" panose="020B0609020204030204" pitchFamily="49" charset="0"/>
              </a:rPr>
              <a:t>Console.WriteLine("fruit");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tomato</a:t>
            </a:r>
            <a:r>
              <a:rPr lang="en-US" sz="1999" b="1" noProof="1">
                <a:latin typeface="Consolas" panose="020B0609020204030204" pitchFamily="49" charset="0"/>
              </a:rPr>
              <a:t>"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</a:t>
            </a:r>
            <a:r>
              <a:rPr lang="en-US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// TODO</a:t>
            </a:r>
            <a:r>
              <a:rPr lang="bg-BG" sz="1999" b="1" i="1" noProof="1">
                <a:solidFill>
                  <a:schemeClr val="accent2"/>
                </a:solidFill>
                <a:latin typeface="Consolas" panose="020B0609020204030204" pitchFamily="49" charset="0"/>
              </a:rPr>
              <a:t>: Добавете всички зеленчуци</a:t>
            </a:r>
            <a:endParaRPr lang="en-US" sz="1999" b="1" i="1" noProof="1">
              <a:solidFill>
                <a:schemeClr val="accent2"/>
              </a:solidFill>
              <a:latin typeface="Consolas" panose="020B0609020204030204" pitchFamily="49" charset="0"/>
            </a:endParaRPr>
          </a:p>
          <a:p>
            <a:r>
              <a:rPr lang="en-US" sz="1999" b="1" noProof="1">
                <a:latin typeface="Consolas" panose="020B0609020204030204" pitchFamily="49" charset="0"/>
              </a:rPr>
              <a:t>   case "</a:t>
            </a:r>
            <a:r>
              <a:rPr lang="en-US" sz="1999" b="1" noProof="1">
                <a:solidFill>
                  <a:schemeClr val="bg1"/>
                </a:solidFill>
                <a:latin typeface="Consolas" panose="020B0609020204030204" pitchFamily="49" charset="0"/>
              </a:rPr>
              <a:t>carrot</a:t>
            </a:r>
            <a:r>
              <a:rPr lang="en-US" sz="1999" b="1" noProof="1">
                <a:latin typeface="Consolas" panose="020B0609020204030204" pitchFamily="49" charset="0"/>
              </a:rPr>
              <a:t>":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Console.WriteLine("vegetable");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default: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Console.WriteLine("unknown");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      break;</a:t>
            </a:r>
          </a:p>
          <a:p>
            <a:r>
              <a:rPr lang="en-US" sz="1999" b="1" noProof="1">
                <a:latin typeface="Consolas" panose="020B0609020204030204" pitchFamily="49" charset="0"/>
              </a:rPr>
              <a:t>}</a:t>
            </a:r>
            <a:endParaRPr lang="en-US" sz="1999" b="1" noProof="1">
              <a:latin typeface="Consolas" pitchFamily="49" charset="0"/>
              <a:cs typeface="Consolas" pitchFamily="49" charset="0"/>
            </a:endParaRPr>
          </a:p>
        </p:txBody>
      </p:sp>
      <p:sp>
        <p:nvSpPr>
          <p:cNvPr id="8" name="Rectangle 6">
            <a:extLst>
              <a:ext uri="{FF2B5EF4-FFF2-40B4-BE49-F238E27FC236}">
                <a16:creationId xmlns:a16="http://schemas.microsoft.com/office/drawing/2014/main" id="{5613A2B0-2D54-4D4A-80D0-9CA617AE7646}"/>
              </a:ext>
            </a:extLst>
          </p:cNvPr>
          <p:cNvSpPr/>
          <p:nvPr/>
        </p:nvSpPr>
        <p:spPr>
          <a:xfrm>
            <a:off x="346649" y="6381288"/>
            <a:ext cx="11498705" cy="400006"/>
          </a:xfrm>
          <a:prstGeom prst="rect">
            <a:avLst/>
          </a:prstGeom>
        </p:spPr>
        <p:txBody>
          <a:bodyPr wrap="square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bg-BG" sz="1999" dirty="0"/>
              <a:t>Тествайте</a:t>
            </a:r>
            <a:r>
              <a:rPr lang="bg-BG" sz="1999" dirty="0">
                <a:solidFill>
                  <a:prstClr val="white"/>
                </a:solidFill>
              </a:rPr>
              <a:t> </a:t>
            </a:r>
            <a:r>
              <a:rPr lang="bg-BG" sz="1999" dirty="0"/>
              <a:t>решението си в </a:t>
            </a:r>
            <a:r>
              <a:rPr lang="en-US" sz="1999" dirty="0"/>
              <a:t>Judge: </a:t>
            </a:r>
            <a:r>
              <a:rPr lang="en-US" sz="1999" u="sng" dirty="0">
                <a:solidFill>
                  <a:schemeClr val="bg1">
                    <a:lumMod val="60000"/>
                    <a:lumOff val="40000"/>
                  </a:schemeClr>
                </a:solidFill>
                <a:hlinkClick r:id="rId3"/>
              </a:rPr>
              <a:t>https://judge.softuni.org/Contests/Practice/Index/3895#8</a:t>
            </a:r>
            <a:endParaRPr lang="en-US" sz="1999" u="sng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94524FCA-91C0-418C-8961-8126671A859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632546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67C65D0E-6366-4D88-BE15-FEC1EAD929E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55750" y="1449000"/>
            <a:ext cx="5083676" cy="2498756"/>
          </a:xfrm>
          <a:prstGeom prst="rect">
            <a:avLst/>
          </a:prstGeom>
        </p:spPr>
      </p:pic>
      <p:sp>
        <p:nvSpPr>
          <p:cNvPr id="3" name="Subtitle 2">
            <a:extLst>
              <a:ext uri="{FF2B5EF4-FFF2-40B4-BE49-F238E27FC236}">
                <a16:creationId xmlns:a16="http://schemas.microsoft.com/office/drawing/2014/main" id="{8EC4C7F7-44F9-3F42-C2E2-6A5142CAFCE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If-else </a:t>
            </a:r>
            <a:r>
              <a:rPr lang="bg-BG" dirty="0"/>
              <a:t>проверка в тялото на друга </a:t>
            </a:r>
            <a:r>
              <a:rPr lang="en-US" dirty="0"/>
              <a:t>if-else </a:t>
            </a:r>
            <a:r>
              <a:rPr lang="bg-BG" dirty="0"/>
              <a:t>проверка</a:t>
            </a:r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44BAE503-9AA3-4C44-B280-DA43F672257E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Вложени условни конструкции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69010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0406" y="1126734"/>
            <a:ext cx="11818096" cy="552876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bg-BG" sz="3100" dirty="0"/>
              <a:t>В тялото на </a:t>
            </a:r>
            <a:r>
              <a:rPr lang="en-US" sz="3100" b="1" dirty="0">
                <a:latin typeface="Consolas" panose="020B0609020204030204" pitchFamily="49" charset="0"/>
              </a:rPr>
              <a:t>if-else</a:t>
            </a:r>
            <a:r>
              <a:rPr lang="en-US" sz="3100" dirty="0"/>
              <a:t> </a:t>
            </a:r>
            <a:r>
              <a:rPr lang="bg-BG" sz="3100" dirty="0"/>
              <a:t>може да има друг </a:t>
            </a:r>
            <a:r>
              <a:rPr lang="en-US" sz="3100" b="1" dirty="0">
                <a:latin typeface="Consolas" panose="020B0609020204030204" pitchFamily="49" charset="0"/>
              </a:rPr>
              <a:t>if-else</a:t>
            </a:r>
            <a:r>
              <a:rPr lang="en-US" sz="3100" dirty="0"/>
              <a:t>:</a:t>
            </a:r>
          </a:p>
          <a:p>
            <a:pPr>
              <a:lnSpc>
                <a:spcPct val="110000"/>
              </a:lnSpc>
            </a:pPr>
            <a:endParaRPr lang="bg-BG" sz="3100" dirty="0"/>
          </a:p>
          <a:p>
            <a:pPr>
              <a:lnSpc>
                <a:spcPct val="110000"/>
              </a:lnSpc>
            </a:pPr>
            <a:endParaRPr lang="bg-BG" sz="3100" dirty="0"/>
          </a:p>
          <a:p>
            <a:pPr lvl="2">
              <a:lnSpc>
                <a:spcPct val="110000"/>
              </a:lnSpc>
            </a:pPr>
            <a:endParaRPr lang="en-US" sz="31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Вложени условни конструкции</a:t>
            </a:r>
            <a:r>
              <a:rPr lang="en-US" sz="2800" dirty="0"/>
              <a:t> </a:t>
            </a:r>
            <a:endParaRPr lang="en-US" sz="3200" dirty="0"/>
          </a:p>
        </p:txBody>
      </p:sp>
      <p:sp>
        <p:nvSpPr>
          <p:cNvPr id="14" name="Rectangle 5">
            <a:extLst>
              <a:ext uri="{FF2B5EF4-FFF2-40B4-BE49-F238E27FC236}">
                <a16:creationId xmlns:a16="http://schemas.microsoft.com/office/drawing/2014/main" id="{9499704D-414D-43C6-B7E0-80D135275361}"/>
              </a:ext>
            </a:extLst>
          </p:cNvPr>
          <p:cNvSpPr>
            <a:spLocks noChangeArrowheads="1"/>
          </p:cNvSpPr>
          <p:nvPr/>
        </p:nvSpPr>
        <p:spPr bwMode="auto">
          <a:xfrm>
            <a:off x="984313" y="1899000"/>
            <a:ext cx="10223377" cy="4378122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int a = 5, b = 7;</a:t>
            </a:r>
            <a:endParaRPr lang="bg-BG" sz="2599" b="1" noProof="1">
              <a:solidFill>
                <a:schemeClr val="bg1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(a &gt; 0)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{</a:t>
            </a:r>
            <a:endParaRPr lang="bg-BG" sz="2599" b="1" noProof="1">
              <a:latin typeface="Consolas" pitchFamily="49" charset="0"/>
              <a:cs typeface="Consolas" pitchFamily="49" charset="0"/>
            </a:endParaRP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Console.WriteLine("a is positive");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if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(b &gt; 0)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Console.WriteLine("b is also a positive");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5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else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 </a:t>
            </a:r>
            <a:r>
              <a:rPr lang="bg-BG" sz="25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599" b="1" noProof="1">
                <a:latin typeface="Consolas" pitchFamily="49" charset="0"/>
                <a:cs typeface="Consolas" pitchFamily="49" charset="0"/>
              </a:rPr>
              <a:t>     Console.WriteLine("b is zero or negative");</a:t>
            </a:r>
          </a:p>
          <a:p>
            <a:pPr eaLnBrk="0" hangingPunct="0">
              <a:lnSpc>
                <a:spcPct val="12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EF94B746-A587-49E5-A9BD-2305406835FF}"/>
              </a:ext>
            </a:extLst>
          </p:cNvPr>
          <p:cNvSpPr/>
          <p:nvPr/>
        </p:nvSpPr>
        <p:spPr>
          <a:xfrm>
            <a:off x="1641000" y="3834000"/>
            <a:ext cx="8865000" cy="1948594"/>
          </a:xfrm>
          <a:prstGeom prst="rect">
            <a:avLst/>
          </a:prstGeom>
          <a:noFill/>
          <a:ln w="5715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60949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121898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82848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243797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304746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3656960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4266453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4875947" algn="l" defTabSz="1218987" rtl="0" eaLnBrk="1" latinLnBrk="0" hangingPunct="1">
              <a:defRPr sz="2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US" sz="2799" dirty="0">
              <a:solidFill>
                <a:schemeClr val="tx1"/>
              </a:solidFill>
            </a:endParaRPr>
          </a:p>
        </p:txBody>
      </p:sp>
      <p:sp>
        <p:nvSpPr>
          <p:cNvPr id="16" name="AutoShape 7">
            <a:extLst>
              <a:ext uri="{FF2B5EF4-FFF2-40B4-BE49-F238E27FC236}">
                <a16:creationId xmlns:a16="http://schemas.microsoft.com/office/drawing/2014/main" id="{718AAAED-B166-416D-B57D-98183816BB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96000" y="5982741"/>
            <a:ext cx="4508134" cy="524259"/>
          </a:xfrm>
          <a:prstGeom prst="wedgeRoundRectCallout">
            <a:avLst>
              <a:gd name="adj1" fmla="val -59811"/>
              <a:gd name="adj2" fmla="val -57464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Вложена </a:t>
            </a:r>
            <a:r>
              <a:rPr lang="en-US" sz="2800" b="1" dirty="0">
                <a:solidFill>
                  <a:srgbClr val="FFFFFF"/>
                </a:solidFill>
              </a:rPr>
              <a:t>if</a:t>
            </a:r>
            <a:r>
              <a:rPr lang="bg-BG" sz="2800" b="1" dirty="0">
                <a:solidFill>
                  <a:srgbClr val="FFFFFF"/>
                </a:solidFill>
              </a:rPr>
              <a:t> конструкция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9B30055A-616E-4888-ACAF-B4CBF84579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705577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5" grpId="0" animBg="1"/>
      <p:bldP spid="16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…</a:t>
            </a:r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r>
              <a:rPr lang="en-GB" dirty="0"/>
              <a:t>…</a:t>
            </a:r>
            <a:endParaRPr lang="en-US" dirty="0"/>
          </a:p>
          <a:p>
            <a:pPr lvl="0"/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Какво научихме днес?</a:t>
            </a:r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30149"/>
            <a:ext cx="11800593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 dirty="0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373AC257-A0F4-4265-8C0F-3CB5C237A93D}"/>
              </a:ext>
            </a:extLst>
          </p:cNvPr>
          <p:cNvSpPr txBox="1">
            <a:spLocks/>
          </p:cNvSpPr>
          <p:nvPr/>
        </p:nvSpPr>
        <p:spPr>
          <a:xfrm>
            <a:off x="772665" y="1640302"/>
            <a:ext cx="11053929" cy="4804768"/>
          </a:xfrm>
          <a:prstGeom prst="rect">
            <a:avLst/>
          </a:prstGeom>
        </p:spPr>
        <p:txBody>
          <a:bodyPr vert="horz" lIns="107972" tIns="35991" rIns="107972" bIns="35991" rtlCol="0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atinLnBrk="0"/>
            <a:r>
              <a:rPr lang="bg-BG" sz="3400" dirty="0">
                <a:solidFill>
                  <a:schemeClr val="bg2"/>
                </a:solidFill>
              </a:rPr>
              <a:t>Логически изрази и проверки:</a:t>
            </a:r>
            <a:endParaRPr lang="en-US" sz="3400" dirty="0">
              <a:solidFill>
                <a:schemeClr val="bg2"/>
              </a:solidFill>
            </a:endParaRPr>
          </a:p>
          <a:p>
            <a:pPr lvl="1" latinLnBrk="0"/>
            <a:r>
              <a:rPr lang="en-US" sz="3200" dirty="0">
                <a:solidFill>
                  <a:schemeClr val="bg2"/>
                </a:solidFill>
              </a:rPr>
              <a:t>a</a:t>
            </a:r>
            <a:r>
              <a:rPr lang="bg-BG" sz="3200" dirty="0">
                <a:solidFill>
                  <a:schemeClr val="bg2"/>
                </a:solidFill>
              </a:rPr>
              <a:t> &lt; </a:t>
            </a:r>
            <a:r>
              <a:rPr lang="en-US" sz="3200" dirty="0">
                <a:solidFill>
                  <a:schemeClr val="bg2"/>
                </a:solidFill>
              </a:rPr>
              <a:t>b;     a == 5;      a &gt;= b</a:t>
            </a:r>
            <a:endParaRPr lang="bg-BG" sz="3200" dirty="0">
              <a:solidFill>
                <a:schemeClr val="bg2"/>
              </a:solidFill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Конструкции за проверка на условие в </a:t>
            </a:r>
            <a:r>
              <a:rPr lang="en-US" sz="3400" dirty="0">
                <a:solidFill>
                  <a:schemeClr val="bg2"/>
                </a:solidFill>
              </a:rPr>
              <a:t>C#:</a:t>
            </a:r>
          </a:p>
          <a:p>
            <a:pPr lvl="1" latinLnBrk="0">
              <a:buClr>
                <a:schemeClr val="bg2"/>
              </a:buClr>
            </a:pP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r>
              <a:rPr lang="en-US" sz="3200" dirty="0">
                <a:solidFill>
                  <a:schemeClr val="bg2"/>
                </a:solidFill>
              </a:rPr>
              <a:t> </a:t>
            </a:r>
            <a:r>
              <a:rPr lang="bg-BG" sz="3200" dirty="0">
                <a:solidFill>
                  <a:schemeClr val="bg2"/>
                </a:solidFill>
              </a:rPr>
              <a:t>и </a:t>
            </a:r>
            <a:r>
              <a:rPr lang="en-US" sz="32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if-else</a:t>
            </a:r>
            <a:endParaRPr lang="bg-BG" sz="32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Серии от проверки</a:t>
            </a:r>
            <a:r>
              <a:rPr lang="en-US" sz="3400" dirty="0">
                <a:solidFill>
                  <a:schemeClr val="bg2"/>
                </a:solidFill>
              </a:rPr>
              <a:t>: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else</a:t>
            </a:r>
            <a:r>
              <a:rPr lang="bg-BG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itchFamily="49" charset="0"/>
              </a:rPr>
              <a:t>if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itchFamily="49" charset="0"/>
            </a:endParaRPr>
          </a:p>
          <a:p>
            <a:pPr latinLnBrk="0"/>
            <a:r>
              <a:rPr lang="bg-BG" sz="3400" dirty="0">
                <a:solidFill>
                  <a:schemeClr val="bg2"/>
                </a:solidFill>
              </a:rPr>
              <a:t>Условната конструкция </a:t>
            </a: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switch-case</a:t>
            </a:r>
          </a:p>
          <a:p>
            <a:pPr latinLnBrk="0">
              <a:buClr>
                <a:schemeClr val="bg2"/>
              </a:buClr>
            </a:pPr>
            <a:r>
              <a:rPr lang="en-US" sz="3400" b="1" dirty="0">
                <a:solidFill>
                  <a:schemeClr val="bg1">
                    <a:lumMod val="60000"/>
                    <a:lumOff val="40000"/>
                  </a:schemeClr>
                </a:solidFill>
                <a:latin typeface="Consolas" panose="020B0609020204030204" pitchFamily="49" charset="0"/>
              </a:rPr>
              <a:t>if-else</a:t>
            </a:r>
            <a:r>
              <a:rPr lang="en-US" sz="3400" dirty="0">
                <a:solidFill>
                  <a:schemeClr val="bg2"/>
                </a:solidFill>
              </a:rPr>
              <a:t> </a:t>
            </a:r>
            <a:r>
              <a:rPr lang="bg-BG" sz="3400" dirty="0">
                <a:solidFill>
                  <a:schemeClr val="bg2"/>
                </a:solidFill>
              </a:rPr>
              <a:t>конструкциите могат да се влагат</a:t>
            </a:r>
            <a:endParaRPr lang="bg-BG" sz="3400" b="1" dirty="0">
              <a:solidFill>
                <a:schemeClr val="bg1">
                  <a:lumMod val="60000"/>
                  <a:lumOff val="40000"/>
                </a:schemeClr>
              </a:solidFill>
              <a:latin typeface="Consolas" panose="020B0609020204030204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78B4BDF5-8C0F-4609-8156-F36C0B6836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81149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8800" dirty="0">
                <a:solidFill>
                  <a:srgbClr val="234465"/>
                </a:solidFill>
              </a:rPr>
              <a:t>Въпроси</a:t>
            </a:r>
            <a:r>
              <a:rPr lang="en-US" sz="8800" dirty="0">
                <a:solidFill>
                  <a:srgbClr val="234465"/>
                </a:solidFill>
              </a:rPr>
              <a:t>?</a:t>
            </a:r>
            <a:endParaRPr lang="en-US" sz="8800" dirty="0"/>
          </a:p>
        </p:txBody>
      </p:sp>
    </p:spTree>
    <p:extLst>
      <p:ext uri="{BB962C8B-B14F-4D97-AF65-F5344CB8AC3E}">
        <p14:creationId xmlns:p14="http://schemas.microsoft.com/office/powerpoint/2010/main" val="365802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 dirty="0"/>
              <a:t>Този курс</a:t>
            </a:r>
            <a:r>
              <a:rPr lang="en-US" dirty="0"/>
              <a:t> (</a:t>
            </a:r>
            <a:r>
              <a:rPr lang="bg-BG" dirty="0"/>
              <a:t>презентации, примери, демонстрационен код, упражнения, домашни, видео и други активи</a:t>
            </a:r>
            <a:r>
              <a:rPr lang="en-US" dirty="0"/>
              <a:t>) </a:t>
            </a:r>
            <a:r>
              <a:rPr lang="bg-BG" dirty="0"/>
              <a:t>представлява</a:t>
            </a:r>
            <a:r>
              <a:rPr lang="en-US" dirty="0"/>
              <a:t> </a:t>
            </a:r>
            <a:r>
              <a:rPr lang="bg-BG" b="1" dirty="0"/>
              <a:t>защитено авторско съдържание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bg-BG" dirty="0"/>
              <a:t>Нерегламентирано копиране</a:t>
            </a:r>
            <a:r>
              <a:rPr lang="en-US" dirty="0"/>
              <a:t>,</a:t>
            </a:r>
            <a:r>
              <a:rPr lang="bg-BG" dirty="0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СофтУни</a:t>
            </a:r>
            <a:r>
              <a:rPr lang="en-US" dirty="0"/>
              <a:t> – </a:t>
            </a:r>
            <a:r>
              <a:rPr lang="en-US" dirty="0">
                <a:hlinkClick r:id="rId3"/>
              </a:rPr>
              <a:t>https://softuni.org</a:t>
            </a:r>
            <a:endParaRPr lang="en-US" dirty="0"/>
          </a:p>
          <a:p>
            <a:pPr>
              <a:lnSpc>
                <a:spcPct val="120000"/>
              </a:lnSpc>
            </a:pPr>
            <a:r>
              <a:rPr lang="en-US" dirty="0"/>
              <a:t>© </a:t>
            </a:r>
            <a:r>
              <a:rPr lang="bg-BG" dirty="0"/>
              <a:t>Софтуерен университет</a:t>
            </a:r>
            <a:r>
              <a:rPr lang="en-US" dirty="0"/>
              <a:t> – </a:t>
            </a:r>
            <a:r>
              <a:rPr lang="en-US" dirty="0">
                <a:hlinkClick r:id="rId4"/>
              </a:rPr>
              <a:t>https://softuni.bg</a:t>
            </a:r>
            <a:endParaRPr lang="bg-BG" dirty="0"/>
          </a:p>
          <a:p>
            <a:pPr>
              <a:lnSpc>
                <a:spcPct val="120000"/>
              </a:lnSpc>
            </a:pPr>
            <a:endParaRPr lang="bg-BG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64A12DD2-2224-475B-B82C-4CCCB5DE2C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646633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Body"/>
          <p:cNvSpPr>
            <a:spLocks noGrp="1"/>
          </p:cNvSpPr>
          <p:nvPr>
            <p:ph idx="4294967295"/>
          </p:nvPr>
        </p:nvSpPr>
        <p:spPr>
          <a:xfrm>
            <a:off x="190404" y="1179000"/>
            <a:ext cx="9865596" cy="54900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 </a:t>
            </a:r>
            <a:r>
              <a:rPr lang="en-US" sz="3200" dirty="0"/>
              <a:t>– </a:t>
            </a:r>
            <a:r>
              <a:rPr lang="bg-BG" sz="3200" dirty="0"/>
              <a:t>качествено образование, професия и работа за софтуерни инженери</a:t>
            </a:r>
            <a:endParaRPr lang="en-US" sz="3200" dirty="0"/>
          </a:p>
          <a:p>
            <a:pPr lvl="1"/>
            <a:r>
              <a:rPr lang="en-US" sz="3000" noProof="1">
                <a:hlinkClick r:id="rId3"/>
              </a:rPr>
              <a:t>softuni.bg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Фондация "Софтуерен университет"</a:t>
            </a:r>
          </a:p>
          <a:p>
            <a:pPr lvl="1"/>
            <a:r>
              <a:rPr lang="en-US" sz="3000" noProof="1">
                <a:hlinkClick r:id="rId4"/>
              </a:rPr>
              <a:t>softuni.foundation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Софтуерен университет</a:t>
            </a:r>
            <a:r>
              <a:rPr lang="en-US" sz="3200" dirty="0"/>
              <a:t> @ Facebook</a:t>
            </a:r>
          </a:p>
          <a:p>
            <a:pPr lvl="1"/>
            <a:r>
              <a:rPr lang="en-US" sz="3000" noProof="1">
                <a:hlinkClick r:id="rId5"/>
              </a:rPr>
              <a:t>facebook.com/SoftwareUniversity</a:t>
            </a:r>
            <a:endParaRPr lang="en-US" sz="3000" noProof="1"/>
          </a:p>
          <a:p>
            <a:pPr>
              <a:lnSpc>
                <a:spcPct val="100000"/>
              </a:lnSpc>
            </a:pPr>
            <a:r>
              <a:rPr lang="bg-BG" sz="3200" dirty="0"/>
              <a:t>Дискусионни форуми на СофтУни</a:t>
            </a:r>
            <a:endParaRPr lang="en-US" sz="3200" dirty="0"/>
          </a:p>
          <a:p>
            <a:pPr lvl="1"/>
            <a:r>
              <a:rPr lang="en-US" sz="3000" dirty="0">
                <a:hlinkClick r:id="rId6"/>
              </a:rPr>
              <a:t>forum.softuni.bg</a:t>
            </a:r>
            <a:endParaRPr lang="en-US" sz="3000" noProof="1"/>
          </a:p>
        </p:txBody>
      </p:sp>
      <p:sp>
        <p:nvSpPr>
          <p:cNvPr id="3" name="Slide Title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Обучения</a:t>
            </a:r>
            <a:r>
              <a:rPr lang="en-US" dirty="0"/>
              <a:t>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dirty="0"/>
              <a:t>Софтуерен университет (СофтУни</a:t>
            </a:r>
            <a:r>
              <a:rPr lang="en-US" dirty="0"/>
              <a:t>)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AB23F4C1-803B-4F52-9DFF-90317B17CFC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37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49139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Оператори за сравнение</a:t>
            </a:r>
            <a:endParaRPr lang="en-US" dirty="0"/>
          </a:p>
        </p:txBody>
      </p:sp>
      <p:graphicFrame>
        <p:nvGraphicFramePr>
          <p:cNvPr id="5" name="Group 134"/>
          <p:cNvGraphicFramePr>
            <a:graphicFrameLocks noGrp="1"/>
          </p:cNvGraphicFramePr>
          <p:nvPr>
            <p:ph idx="4294967295"/>
            <p:extLst>
              <p:ext uri="{D42A27DB-BD31-4B8C-83A1-F6EECF244321}">
                <p14:modId xmlns:p14="http://schemas.microsoft.com/office/powerpoint/2010/main" val="1292609788"/>
              </p:ext>
            </p:extLst>
          </p:nvPr>
        </p:nvGraphicFramePr>
        <p:xfrm>
          <a:off x="2271997" y="1314552"/>
          <a:ext cx="9501097" cy="4875531"/>
        </p:xfrm>
        <a:graphic>
          <a:graphicData uri="http://schemas.openxmlformats.org/drawingml/2006/table">
            <a:tbl>
              <a:tblPr/>
              <a:tblGrid>
                <a:gridCol w="36773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566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67053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847161"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Оператор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Означение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</a:pPr>
                      <a:r>
                        <a:rPr kumimoji="1" lang="bg-BG" sz="2800" b="1" i="0" u="none" strike="noStrike" kern="1200" cap="none" normalizeH="0" baseline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Работи за</a:t>
                      </a:r>
                      <a:endParaRPr kumimoji="1" lang="en-US" sz="2800" b="1" i="0" u="none" strike="noStrike" kern="1200" cap="none" normalizeH="0" baseline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5">
                        <a:lumMod val="60000"/>
                        <a:lumOff val="40000"/>
                        <a:alpha val="5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56155">
                <a:tc>
                  <a:txBody>
                    <a:bodyPr/>
                    <a:lstStyle/>
                    <a:p>
                      <a:pPr marL="282575" marR="0" lvl="0" indent="-282575" algn="l" defTabSz="914400" rtl="0" eaLnBrk="0" fontAlgn="base" latinLnBrk="0" hangingPunct="0">
                        <a:lnSpc>
                          <a:spcPts val="380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  <a:buClr>
                          <a:srgbClr val="46A6BD">
                            <a:lumMod val="40000"/>
                            <a:lumOff val="60000"/>
                          </a:srgbClr>
                        </a:buClr>
                        <a:buSzPct val="70000"/>
                        <a:buFont typeface="Wingdings 2" pitchFamily="18" charset="2"/>
                        <a:buNone/>
                        <a:tabLst>
                          <a:tab pos="282575" algn="l"/>
                        </a:tabLst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Равенство</a:t>
                      </a:r>
                      <a:endParaRPr lang="en-US" sz="2800" b="0" kern="1200" noProof="0" dirty="0">
                        <a:solidFill>
                          <a:schemeClr val="tx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==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rowSpan="6"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bg-BG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числа, дати, други сравними типове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Различно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!=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По-голямо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&gt;=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654443">
                <a:tc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bg-BG" sz="2800" b="0" kern="1200" noProof="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По-малко или равно</a:t>
                      </a:r>
                    </a:p>
                  </a:txBody>
                  <a:tcPr marL="142689" marR="142689" marT="45708" marB="45708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uLnTx/>
                          <a:uFillTx/>
                          <a:latin typeface="Consolas" pitchFamily="49" charset="0"/>
                          <a:ea typeface="+mn-ea"/>
                          <a:cs typeface="Consolas" pitchFamily="49" charset="0"/>
                        </a:rPr>
                        <a:t>&lt;=</a:t>
                      </a: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689" marR="142689" marT="45708" marB="45708" anchor="ctr" horzOverflow="overflow">
                    <a:lnL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l" defTabSz="914400" rtl="0" eaLnBrk="0" fontAlgn="base" latinLnBrk="0" hangingPunct="0">
                        <a:lnSpc>
                          <a:spcPct val="95000"/>
                        </a:lnSpc>
                        <a:spcBef>
                          <a:spcPct val="40000"/>
                        </a:spcBef>
                        <a:spcAft>
                          <a:spcPct val="0"/>
                        </a:spcAft>
                        <a:buClr>
                          <a:schemeClr val="tx1"/>
                        </a:buClr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schemeClr val="tx2">
                            <a:lumMod val="75000"/>
                          </a:schemeClr>
                        </a:solidFill>
                        <a:effectLst>
                          <a:outerShdw blurRad="38100" dist="38100" dir="2700000" algn="tl">
                            <a:srgbClr val="000000">
                              <a:alpha val="43137"/>
                            </a:srgbClr>
                          </a:outerShdw>
                        </a:effectLst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142726" marR="142726" anchor="ctr" horzOverflow="overflow">
                    <a:lnL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accent5">
                          <a:lumMod val="20000"/>
                          <a:lumOff val="8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7" name="Slide Number">
            <a:extLst>
              <a:ext uri="{FF2B5EF4-FFF2-40B4-BE49-F238E27FC236}">
                <a16:creationId xmlns:a16="http://schemas.microsoft.com/office/drawing/2014/main" id="{6EF870F0-F6F3-4547-B542-CB6483E79A96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265666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/>
              <a:t>Сравняване на стойности (1)</a:t>
            </a:r>
          </a:p>
        </p:txBody>
      </p:sp>
      <p:pic>
        <p:nvPicPr>
          <p:cNvPr id="14" name="Picture 2" descr="Ð ÐµÐ·ÑÐ»ÑÐ°Ñ Ñ Ð¸Ð·Ð¾Ð±ÑÐ°Ð¶ÐµÐ½Ð¸Ðµ Ð·Ð° true or false">
            <a:extLst>
              <a:ext uri="{FF2B5EF4-FFF2-40B4-BE49-F238E27FC236}">
                <a16:creationId xmlns:a16="http://schemas.microsoft.com/office/drawing/2014/main" id="{A731ED7A-0F0B-4E0A-86DE-15AF92E8E3E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20694" y="3429001"/>
            <a:ext cx="3047206" cy="22854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Slide Number">
            <a:extLst>
              <a:ext uri="{FF2B5EF4-FFF2-40B4-BE49-F238E27FC236}">
                <a16:creationId xmlns:a16="http://schemas.microsoft.com/office/drawing/2014/main" id="{6A5D077C-E5AF-4C1D-A017-9B9356988C8B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9360419A-F876-43DB-8A13-4F493312E117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В програмирането </a:t>
            </a:r>
            <a:r>
              <a:rPr lang="bg-BG" sz="3599" dirty="0"/>
              <a:t>можем</a:t>
            </a:r>
            <a:r>
              <a:rPr lang="en-US" sz="3599" dirty="0"/>
              <a:t> да сравняваме стойности</a:t>
            </a:r>
          </a:p>
          <a:p>
            <a:pPr marL="1066099" lvl="1" indent="-457063"/>
            <a:r>
              <a:rPr lang="en-US" sz="3399" dirty="0"/>
              <a:t>Резултатът от логическите изрази е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true</a:t>
            </a:r>
            <a:r>
              <a:rPr lang="en-US" sz="3399" dirty="0"/>
              <a:t> или </a:t>
            </a:r>
            <a:r>
              <a:rPr lang="en-US" sz="3399" b="1" dirty="0">
                <a:solidFill>
                  <a:schemeClr val="bg1"/>
                </a:solidFill>
                <a:latin typeface="Consolas" panose="020B0609020204030204" pitchFamily="49" charset="0"/>
              </a:rPr>
              <a:t>false</a:t>
            </a:r>
          </a:p>
        </p:txBody>
      </p:sp>
      <p:sp>
        <p:nvSpPr>
          <p:cNvPr id="24" name="Text Placeholder 12">
            <a:extLst>
              <a:ext uri="{FF2B5EF4-FFF2-40B4-BE49-F238E27FC236}">
                <a16:creationId xmlns:a16="http://schemas.microsoft.com/office/drawing/2014/main" id="{CFC53F4A-CEC3-48C6-9F8D-330C6736AB37}"/>
              </a:ext>
            </a:extLst>
          </p:cNvPr>
          <p:cNvSpPr txBox="1">
            <a:spLocks/>
          </p:cNvSpPr>
          <p:nvPr/>
        </p:nvSpPr>
        <p:spPr>
          <a:xfrm>
            <a:off x="876000" y="2676886"/>
            <a:ext cx="7214695" cy="389091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a = 5;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int b = 10;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b);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0);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&gt; 100);    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 a);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Console.WriteLine(a &lt;= 5); </a:t>
            </a:r>
          </a:p>
          <a:p>
            <a:pPr eaLnBrk="0" hangingPunct="0">
              <a:lnSpc>
                <a:spcPct val="100000"/>
              </a:lnSpc>
              <a:spcAft>
                <a:spcPts val="8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400" dirty="0"/>
              <a:t>Console.WriteLine(b == 2 * a); 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97C50AD-1F1D-4A98-B6B2-88B08D062A7F}"/>
              </a:ext>
            </a:extLst>
          </p:cNvPr>
          <p:cNvSpPr txBox="1"/>
          <p:nvPr/>
        </p:nvSpPr>
        <p:spPr>
          <a:xfrm>
            <a:off x="6271435" y="3653921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bg1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</a:t>
            </a:r>
            <a:r>
              <a:rPr lang="en-US" noProof="1">
                <a:solidFill>
                  <a:schemeClr val="accent2"/>
                </a:solidFill>
              </a:rPr>
              <a:t>true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9DA7808-0FEF-4865-A3D0-B8AAACC438D2}"/>
              </a:ext>
            </a:extLst>
          </p:cNvPr>
          <p:cNvSpPr txBox="1"/>
          <p:nvPr/>
        </p:nvSpPr>
        <p:spPr>
          <a:xfrm>
            <a:off x="6271434" y="4115586"/>
            <a:ext cx="163319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75881A1D-3553-42A6-9C19-1C06BB283849}"/>
              </a:ext>
            </a:extLst>
          </p:cNvPr>
          <p:cNvSpPr txBox="1"/>
          <p:nvPr/>
        </p:nvSpPr>
        <p:spPr>
          <a:xfrm>
            <a:off x="6258358" y="5144068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0E1AA29-1A71-4C85-A803-9E18B36AFB2E}"/>
              </a:ext>
            </a:extLst>
          </p:cNvPr>
          <p:cNvSpPr txBox="1"/>
          <p:nvPr/>
        </p:nvSpPr>
        <p:spPr>
          <a:xfrm>
            <a:off x="6270917" y="4619306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BB75A65-2BDF-4460-B668-BB7D7B986018}"/>
              </a:ext>
            </a:extLst>
          </p:cNvPr>
          <p:cNvSpPr txBox="1"/>
          <p:nvPr/>
        </p:nvSpPr>
        <p:spPr>
          <a:xfrm>
            <a:off x="6258358" y="5583670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49E8481-BE2B-4942-9059-F8C81C88B338}"/>
              </a:ext>
            </a:extLst>
          </p:cNvPr>
          <p:cNvSpPr txBox="1"/>
          <p:nvPr/>
        </p:nvSpPr>
        <p:spPr>
          <a:xfrm>
            <a:off x="6263445" y="6045335"/>
            <a:ext cx="18197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pPr>
              <a:lnSpc>
                <a:spcPct val="100000"/>
              </a:lnSpc>
            </a:pPr>
            <a:r>
              <a:rPr lang="en-US" i="0" noProof="1">
                <a:solidFill>
                  <a:schemeClr val="accent2"/>
                </a:solidFill>
              </a:rPr>
              <a:t>// true</a:t>
            </a:r>
          </a:p>
        </p:txBody>
      </p:sp>
    </p:spTree>
    <p:extLst>
      <p:ext uri="{BB962C8B-B14F-4D97-AF65-F5344CB8AC3E}">
        <p14:creationId xmlns:p14="http://schemas.microsoft.com/office/powerpoint/2010/main" val="11963036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uiExpand="1" build="allAtOnce" animBg="1"/>
      <p:bldP spid="16" grpId="0"/>
      <p:bldP spid="17" grpId="0"/>
      <p:bldP spid="18" grpId="0"/>
      <p:bldP spid="19" grpId="0"/>
      <p:bldP spid="20" grpId="0"/>
      <p:bldP spid="21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Placeholder 5">
            <a:extLst>
              <a:ext uri="{FF2B5EF4-FFF2-40B4-BE49-F238E27FC236}">
                <a16:creationId xmlns:a16="http://schemas.microsoft.com/office/drawing/2014/main" id="{556526B1-2F88-444F-AF08-C1F3AA28099A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>
            <a:normAutofit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/>
            <a:r>
              <a:rPr lang="en-US" sz="3599" dirty="0"/>
              <a:t>Сравняване на текст чрез оператор за равенство (</a:t>
            </a:r>
            <a:r>
              <a:rPr lang="en-US" sz="3599" b="1" dirty="0">
                <a:solidFill>
                  <a:schemeClr val="bg1"/>
                </a:solidFill>
              </a:rPr>
              <a:t>==</a:t>
            </a:r>
            <a:r>
              <a:rPr lang="en-US" sz="3599" dirty="0"/>
              <a:t>) </a:t>
            </a:r>
          </a:p>
        </p:txBody>
      </p:sp>
      <p:sp>
        <p:nvSpPr>
          <p:cNvPr id="18" name="Text Placeholder 6">
            <a:extLst>
              <a:ext uri="{FF2B5EF4-FFF2-40B4-BE49-F238E27FC236}">
                <a16:creationId xmlns:a16="http://schemas.microsoft.com/office/drawing/2014/main" id="{80A65DF2-3B30-4BCA-BC81-F29D678AC7A1}"/>
              </a:ext>
            </a:extLst>
          </p:cNvPr>
          <p:cNvSpPr txBox="1">
            <a:spLocks/>
          </p:cNvSpPr>
          <p:nvPr/>
        </p:nvSpPr>
        <p:spPr>
          <a:xfrm>
            <a:off x="837983" y="4411947"/>
            <a:ext cx="6937486" cy="194730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75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>
                    <a:lumMod val="75000"/>
                  </a:schemeClr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a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string b = </a:t>
            </a:r>
            <a:r>
              <a:rPr lang="en-US" sz="2799" dirty="0">
                <a:solidFill>
                  <a:schemeClr val="bg1"/>
                </a:solidFill>
              </a:rPr>
              <a:t>Console.ReadLine(); </a:t>
            </a:r>
          </a:p>
          <a:p>
            <a: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dirty="0">
                <a:solidFill>
                  <a:schemeClr val="tx1"/>
                </a:solidFill>
              </a:rPr>
              <a:t>Console.WriteLine(a </a:t>
            </a:r>
            <a:r>
              <a:rPr lang="en-US" sz="2799" dirty="0">
                <a:solidFill>
                  <a:schemeClr val="bg1"/>
                </a:solidFill>
              </a:rPr>
              <a:t>==</a:t>
            </a:r>
            <a:r>
              <a:rPr lang="en-US" sz="2799" dirty="0">
                <a:solidFill>
                  <a:schemeClr val="tx1"/>
                </a:solidFill>
              </a:rPr>
              <a:t> b);</a:t>
            </a:r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B1FBC75C-E618-44FC-90CC-E3EB17D3A040}"/>
              </a:ext>
            </a:extLst>
          </p:cNvPr>
          <p:cNvSpPr txBox="1">
            <a:spLocks/>
          </p:cNvSpPr>
          <p:nvPr/>
        </p:nvSpPr>
        <p:spPr>
          <a:xfrm>
            <a:off x="837983" y="2162299"/>
            <a:ext cx="6937486" cy="161355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a = "Examplе";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string b = a;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dirty="0"/>
              <a:t>Console.WriteLine(a </a:t>
            </a:r>
            <a:r>
              <a:rPr lang="en-GB" sz="2799" dirty="0">
                <a:solidFill>
                  <a:schemeClr val="bg1"/>
                </a:solidFill>
              </a:rPr>
              <a:t>==</a:t>
            </a:r>
            <a:r>
              <a:rPr lang="en-GB" sz="2799" dirty="0"/>
              <a:t> b);</a:t>
            </a:r>
          </a:p>
        </p:txBody>
      </p:sp>
      <p:sp>
        <p:nvSpPr>
          <p:cNvPr id="20" name="Title 3">
            <a:extLst>
              <a:ext uri="{FF2B5EF4-FFF2-40B4-BE49-F238E27FC236}">
                <a16:creationId xmlns:a16="http://schemas.microsoft.com/office/drawing/2014/main" id="{761FA74A-9490-47EF-98EA-82A1E8549A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noProof="1"/>
              <a:t>Сравняване на стойности (2) </a:t>
            </a:r>
          </a:p>
        </p:txBody>
      </p:sp>
      <p:sp>
        <p:nvSpPr>
          <p:cNvPr id="21" name="Текстово поле 10">
            <a:extLst>
              <a:ext uri="{FF2B5EF4-FFF2-40B4-BE49-F238E27FC236}">
                <a16:creationId xmlns:a16="http://schemas.microsoft.com/office/drawing/2014/main" id="{1468B05A-A017-4F4F-80D6-E48143C1316B}"/>
              </a:ext>
            </a:extLst>
          </p:cNvPr>
          <p:cNvSpPr txBox="1"/>
          <p:nvPr/>
        </p:nvSpPr>
        <p:spPr>
          <a:xfrm>
            <a:off x="5936962" y="3166977"/>
            <a:ext cx="1838507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/>
              <a:t> </a:t>
            </a:r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2" name="Текстово поле 12">
            <a:extLst>
              <a:ext uri="{FF2B5EF4-FFF2-40B4-BE49-F238E27FC236}">
                <a16:creationId xmlns:a16="http://schemas.microsoft.com/office/drawing/2014/main" id="{E7096311-35FD-4606-997C-4ADA879D0EE9}"/>
              </a:ext>
            </a:extLst>
          </p:cNvPr>
          <p:cNvSpPr txBox="1"/>
          <p:nvPr/>
        </p:nvSpPr>
        <p:spPr>
          <a:xfrm>
            <a:off x="6094414" y="5801380"/>
            <a:ext cx="1846288" cy="5240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eaLnBrk="0" hangingPunct="0">
              <a:lnSpc>
                <a:spcPct val="110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  <a:defRPr sz="2400" b="1" i="1">
                <a:solidFill>
                  <a:schemeClr val="accent4"/>
                </a:solidFill>
                <a:latin typeface="Consolas" pitchFamily="49" charset="0"/>
                <a:cs typeface="Consolas" pitchFamily="49" charset="0"/>
              </a:defRPr>
            </a:lvl1pPr>
            <a:lvl2pPr marL="609493" defTabSz="1218987">
              <a:defRPr sz="2400"/>
            </a:lvl2pPr>
            <a:lvl3pPr marL="1218987" defTabSz="1218987">
              <a:defRPr sz="2400"/>
            </a:lvl3pPr>
            <a:lvl4pPr marL="1828480" defTabSz="1218987">
              <a:defRPr sz="2400"/>
            </a:lvl4pPr>
            <a:lvl5pPr marL="2437973" defTabSz="1218987">
              <a:defRPr sz="2400"/>
            </a:lvl5pPr>
            <a:lvl6pPr marL="3047467" defTabSz="1218987">
              <a:defRPr sz="2400"/>
            </a:lvl6pPr>
            <a:lvl7pPr marL="3656960" defTabSz="1218987">
              <a:defRPr sz="2400"/>
            </a:lvl7pPr>
            <a:lvl8pPr marL="4266453" defTabSz="1218987">
              <a:defRPr sz="2400"/>
            </a:lvl8pPr>
            <a:lvl9pPr marL="4875947" defTabSz="1218987">
              <a:defRPr sz="2400"/>
            </a:lvl9pPr>
          </a:lstStyle>
          <a:p>
            <a:r>
              <a:rPr lang="en-US" sz="2699" i="0" noProof="1">
                <a:solidFill>
                  <a:schemeClr val="accent2"/>
                </a:solidFill>
              </a:rPr>
              <a:t>// </a:t>
            </a:r>
            <a:r>
              <a:rPr lang="en-US" sz="2699" noProof="1">
                <a:solidFill>
                  <a:schemeClr val="accent2"/>
                </a:solidFill>
              </a:rPr>
              <a:t>true</a:t>
            </a:r>
            <a:endParaRPr lang="en-US" sz="2699" dirty="0">
              <a:solidFill>
                <a:schemeClr val="accent2"/>
              </a:solidFill>
            </a:endParaRPr>
          </a:p>
        </p:txBody>
      </p:sp>
      <p:sp>
        <p:nvSpPr>
          <p:cNvPr id="23" name="AutoShape 7">
            <a:extLst>
              <a:ext uri="{FF2B5EF4-FFF2-40B4-BE49-F238E27FC236}">
                <a16:creationId xmlns:a16="http://schemas.microsoft.com/office/drawing/2014/main" id="{18A181FD-DDA3-4F4C-9C39-F57DA0F71E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91000" y="4252866"/>
            <a:ext cx="3150076" cy="1055333"/>
          </a:xfrm>
          <a:prstGeom prst="wedgeRoundRectCallout">
            <a:avLst>
              <a:gd name="adj1" fmla="val -67013"/>
              <a:gd name="adj2" fmla="val 53543"/>
              <a:gd name="adj3" fmla="val 16667"/>
            </a:avLst>
          </a:prstGeom>
          <a:solidFill>
            <a:schemeClr val="tx2">
              <a:alpha val="80000"/>
            </a:schemeClr>
          </a:solidFill>
          <a:ln w="19050">
            <a:solidFill>
              <a:schemeClr val="tx1">
                <a:lumMod val="50000"/>
                <a:alpha val="8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800" b="1" dirty="0">
                <a:solidFill>
                  <a:srgbClr val="FFFFFF"/>
                </a:solidFill>
              </a:rPr>
              <a:t>Въвеждане на еднаква стойност</a:t>
            </a:r>
          </a:p>
        </p:txBody>
      </p:sp>
      <p:sp>
        <p:nvSpPr>
          <p:cNvPr id="24" name="Slide Number">
            <a:extLst>
              <a:ext uri="{FF2B5EF4-FFF2-40B4-BE49-F238E27FC236}">
                <a16:creationId xmlns:a16="http://schemas.microsoft.com/office/drawing/2014/main" id="{DD173CDC-BF1E-4064-AED9-DDDB3F121A95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51290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21" grpId="0"/>
      <p:bldP spid="22" grpId="0"/>
      <p:bldP spid="23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 Placeholder 3">
            <a:extLst>
              <a:ext uri="{FF2B5EF4-FFF2-40B4-BE49-F238E27FC236}">
                <a16:creationId xmlns:a16="http://schemas.microsoft.com/office/drawing/2014/main" id="{F54C5E6C-C10D-457F-BE66-8225099BDE04}"/>
              </a:ext>
            </a:extLst>
          </p:cNvPr>
          <p:cNvSpPr txBox="1">
            <a:spLocks/>
          </p:cNvSpPr>
          <p:nvPr/>
        </p:nvSpPr>
        <p:spPr>
          <a:xfrm>
            <a:off x="190353" y="1196124"/>
            <a:ext cx="11815018" cy="5561125"/>
          </a:xfrm>
          <a:prstGeom prst="rect">
            <a:avLst/>
          </a:prstGeom>
        </p:spPr>
        <p:txBody>
          <a:bodyPr/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063" indent="-457063">
              <a:buClr>
                <a:srgbClr val="234465"/>
              </a:buClr>
            </a:pPr>
            <a:r>
              <a:rPr lang="en-US" b="1" dirty="0">
                <a:solidFill>
                  <a:schemeClr val="bg1"/>
                </a:solidFill>
              </a:rPr>
              <a:t>bool</a:t>
            </a:r>
            <a:r>
              <a:rPr lang="en-US" dirty="0"/>
              <a:t> – </a:t>
            </a:r>
            <a:r>
              <a:rPr lang="en-US" dirty="0">
                <a:solidFill>
                  <a:srgbClr val="234465"/>
                </a:solidFill>
              </a:rPr>
              <a:t>ключова</a:t>
            </a:r>
            <a:r>
              <a:rPr lang="en-US" dirty="0"/>
              <a:t> дума, с която се инициализира булева променлива </a:t>
            </a:r>
          </a:p>
          <a:p>
            <a:pPr marL="457063" indent="-457063"/>
            <a:r>
              <a:rPr lang="bg-BG" dirty="0"/>
              <a:t>Има</a:t>
            </a:r>
            <a:r>
              <a:rPr lang="en-US" dirty="0"/>
              <a:t> </a:t>
            </a:r>
            <a:r>
              <a:rPr lang="bg-BG" dirty="0"/>
              <a:t>само</a:t>
            </a:r>
            <a:r>
              <a:rPr lang="en-US" dirty="0"/>
              <a:t> </a:t>
            </a:r>
            <a:r>
              <a:rPr lang="bg-BG" dirty="0"/>
              <a:t>следните</a:t>
            </a:r>
            <a:r>
              <a:rPr lang="en-US" dirty="0"/>
              <a:t> </a:t>
            </a:r>
            <a:r>
              <a:rPr lang="bg-BG" dirty="0"/>
              <a:t>две</a:t>
            </a:r>
            <a:r>
              <a:rPr lang="en-US" dirty="0"/>
              <a:t> </a:t>
            </a:r>
            <a:r>
              <a:rPr lang="bg-BG" dirty="0"/>
              <a:t>стойности:</a:t>
            </a:r>
            <a:r>
              <a:rPr lang="en-US" dirty="0"/>
              <a:t> </a:t>
            </a:r>
            <a:r>
              <a:rPr lang="en-US" b="1" dirty="0">
                <a:solidFill>
                  <a:schemeClr val="bg1"/>
                </a:solidFill>
              </a:rPr>
              <a:t>true </a:t>
            </a:r>
            <a:r>
              <a:rPr lang="en-US" dirty="0"/>
              <a:t>(вярно) или </a:t>
            </a:r>
            <a:r>
              <a:rPr lang="en-US" b="1" dirty="0">
                <a:solidFill>
                  <a:schemeClr val="bg1"/>
                </a:solidFill>
              </a:rPr>
              <a:t>false </a:t>
            </a:r>
            <a:r>
              <a:rPr lang="en-US" dirty="0"/>
              <a:t>(грешно)</a:t>
            </a:r>
          </a:p>
          <a:p>
            <a:pPr marL="457063" indent="-457063"/>
            <a:endParaRPr lang="en-US" dirty="0"/>
          </a:p>
          <a:p>
            <a:pPr marL="457063" indent="-457063"/>
            <a:r>
              <a:rPr lang="en-US" dirty="0"/>
              <a:t>Може да се създаде и с условие, което се свежда до </a:t>
            </a:r>
            <a:r>
              <a:rPr lang="en-US" b="1" dirty="0">
                <a:solidFill>
                  <a:schemeClr val="bg1"/>
                </a:solidFill>
              </a:rPr>
              <a:t>true</a:t>
            </a:r>
            <a:r>
              <a:rPr lang="en-US" dirty="0"/>
              <a:t> или </a:t>
            </a:r>
            <a:r>
              <a:rPr lang="en-US" b="1" dirty="0">
                <a:solidFill>
                  <a:schemeClr val="bg1"/>
                </a:solidFill>
              </a:rPr>
              <a:t>false</a:t>
            </a:r>
          </a:p>
          <a:p>
            <a:pPr marL="457063" indent="-457063"/>
            <a:endParaRPr lang="en-US" dirty="0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F63DAD8-8B6B-4A87-96DB-ADC08F2E4B64}"/>
              </a:ext>
            </a:extLst>
          </p:cNvPr>
          <p:cNvSpPr txBox="1">
            <a:spLocks/>
          </p:cNvSpPr>
          <p:nvPr/>
        </p:nvSpPr>
        <p:spPr>
          <a:xfrm>
            <a:off x="3576971" y="3429000"/>
            <a:ext cx="5034882" cy="665861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 marL="360363" indent="-360363" algn="l" defTabSz="1218438" rtl="0" eaLnBrk="1" latinLnBrk="0" hangingPunct="1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800" b="1" kern="1200" smtClean="0">
                <a:solidFill>
                  <a:schemeClr val="tx1"/>
                </a:solidFill>
                <a:latin typeface="Consolas" pitchFamily="49" charset="0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31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9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798" kern="120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lang="en-US"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/>
            <a:r>
              <a:rPr lang="en-GB" sz="2799" dirty="0"/>
              <a:t>bool isValid = </a:t>
            </a:r>
            <a:r>
              <a:rPr lang="en-GB" sz="2799" dirty="0">
                <a:solidFill>
                  <a:schemeClr val="bg1"/>
                </a:solidFill>
              </a:rPr>
              <a:t>true</a:t>
            </a:r>
            <a:r>
              <a:rPr lang="en-GB" sz="2799" dirty="0"/>
              <a:t>;</a:t>
            </a:r>
          </a:p>
        </p:txBody>
      </p:sp>
      <p:sp>
        <p:nvSpPr>
          <p:cNvPr id="15" name="Title 4">
            <a:extLst>
              <a:ext uri="{FF2B5EF4-FFF2-40B4-BE49-F238E27FC236}">
                <a16:creationId xmlns:a16="http://schemas.microsoft.com/office/drawing/2014/main" id="{A3EA4C2A-7184-4546-B067-FE13C1D5B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355" y="100750"/>
            <a:ext cx="9792489" cy="882654"/>
          </a:xfrm>
        </p:spPr>
        <p:txBody>
          <a:bodyPr/>
          <a:lstStyle/>
          <a:p>
            <a:r>
              <a:rPr lang="en-US" dirty="0"/>
              <a:t>Булева променлива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EBADC8A-913D-4878-B82D-5C3CB174B566}"/>
              </a:ext>
            </a:extLst>
          </p:cNvPr>
          <p:cNvSpPr txBox="1">
            <a:spLocks/>
          </p:cNvSpPr>
          <p:nvPr/>
        </p:nvSpPr>
        <p:spPr>
          <a:xfrm>
            <a:off x="3576970" y="5498461"/>
            <a:ext cx="5034883" cy="649597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CC15D463-1224-4CD6-9340-4F38491A17C4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35321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6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4D9B8C65-2A63-4099-BA36-0CBA2AF2E4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Булева променлива – пример</a:t>
            </a:r>
            <a:endParaRPr lang="en-US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39614F69-938A-41FA-8005-2EF85862EFEF}"/>
              </a:ext>
            </a:extLst>
          </p:cNvPr>
          <p:cNvSpPr txBox="1">
            <a:spLocks/>
          </p:cNvSpPr>
          <p:nvPr/>
        </p:nvSpPr>
        <p:spPr>
          <a:xfrm>
            <a:off x="2032060" y="1874776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true</a:t>
            </a:r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D81DD4FD-0608-4F7E-BA94-B4D8004BF12D}"/>
              </a:ext>
            </a:extLst>
          </p:cNvPr>
          <p:cNvSpPr txBox="1">
            <a:spLocks/>
          </p:cNvSpPr>
          <p:nvPr/>
        </p:nvSpPr>
        <p:spPr>
          <a:xfrm>
            <a:off x="2032060" y="4103825"/>
            <a:ext cx="8127883" cy="15542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marL="0" indent="0" algn="l" defTabSz="1218438" rtl="0" eaLnBrk="1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pitchFamily="2" charset="2"/>
              <a:buNone/>
              <a:defRPr lang="en-US" sz="2398" b="1" kern="1200" noProof="1" smtClean="0">
                <a:solidFill>
                  <a:schemeClr val="tx1"/>
                </a:solidFill>
                <a:effectLst/>
                <a:latin typeface="Consolas" pitchFamily="49" charset="0"/>
                <a:ea typeface="+mn-ea"/>
                <a:cs typeface="Consolas" pitchFamily="49" charset="0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799" dirty="0"/>
              <a:t>int a = -5;</a:t>
            </a:r>
            <a:endParaRPr lang="bg-BG" sz="2799" dirty="0"/>
          </a:p>
          <a:p>
            <a:r>
              <a:rPr lang="en-US" sz="2799" dirty="0"/>
              <a:t>bool isPositive = </a:t>
            </a:r>
            <a:r>
              <a:rPr lang="en-US" sz="2799" dirty="0">
                <a:solidFill>
                  <a:schemeClr val="bg1"/>
                </a:solidFill>
              </a:rPr>
              <a:t>a &gt; 0</a:t>
            </a:r>
            <a:r>
              <a:rPr lang="en-US" sz="2799" dirty="0"/>
              <a:t>;</a:t>
            </a:r>
          </a:p>
          <a:p>
            <a:r>
              <a:rPr lang="en-US" sz="2799" dirty="0"/>
              <a:t>Console.WriteLine(isPositive); </a:t>
            </a:r>
            <a:r>
              <a:rPr lang="en-US" sz="2799" i="1" dirty="0">
                <a:solidFill>
                  <a:schemeClr val="accent2"/>
                </a:solidFill>
              </a:rPr>
              <a:t>// false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0D0B727D-EB78-4DF4-B08C-487ABA1B45B1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90960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09699F-2EB2-4F5B-A087-0A267A26966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09112" y="1600679"/>
            <a:ext cx="2973779" cy="1928311"/>
          </a:xfrm>
          <a:prstGeom prst="rect">
            <a:avLst/>
          </a:prstGeom>
        </p:spPr>
      </p:pic>
      <p:sp>
        <p:nvSpPr>
          <p:cNvPr id="4" name="Title 3">
            <a:extLst>
              <a:ext uri="{FF2B5EF4-FFF2-40B4-BE49-F238E27FC236}">
                <a16:creationId xmlns:a16="http://schemas.microsoft.com/office/drawing/2014/main" id="{A4A91321-777F-4D35-97D4-D70E34D74E00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Прости проверки</a:t>
            </a:r>
          </a:p>
        </p:txBody>
      </p:sp>
    </p:spTree>
    <p:extLst>
      <p:ext uri="{BB962C8B-B14F-4D97-AF65-F5344CB8AC3E}">
        <p14:creationId xmlns:p14="http://schemas.microsoft.com/office/powerpoint/2010/main" val="3044196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 advTm="5000"/>
    </mc:Choice>
    <mc:Fallback xmlns="">
      <p:transition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Control xmlns="http://schemas.microsoft.com/VisualStudio/2011/storyboarding/control">
  <Id Name="78547a60-fe77-40a2-a8c9-bde463256757" Revision="1" Stencil="System.MyShapes" StencilVersion="1.0"/>
</Control>
</file>

<file path=customXml/itemProps1.xml><?xml version="1.0" encoding="utf-8"?>
<ds:datastoreItem xmlns:ds="http://schemas.openxmlformats.org/officeDocument/2006/customXml" ds:itemID="{9AB75BA2-BE16-45C9-AE8C-B0BC0AD6DEAB}">
  <ds:schemaRefs>
    <ds:schemaRef ds:uri="http://schemas.microsoft.com/VisualStudio/2011/storyboarding/control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3703</TotalTime>
  <Words>2032</Words>
  <Application>Microsoft Macintosh PowerPoint</Application>
  <PresentationFormat>Widescreen</PresentationFormat>
  <Paragraphs>404</Paragraphs>
  <Slides>37</Slides>
  <Notes>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3" baseType="lpstr">
      <vt:lpstr>Arial</vt:lpstr>
      <vt:lpstr>Calibri</vt:lpstr>
      <vt:lpstr>Consolas</vt:lpstr>
      <vt:lpstr>Wingdings</vt:lpstr>
      <vt:lpstr>Wingdings 2</vt:lpstr>
      <vt:lpstr>SoftUni</vt:lpstr>
      <vt:lpstr>Условни конструкции</vt:lpstr>
      <vt:lpstr>Съдържание</vt:lpstr>
      <vt:lpstr>Оператори за сравнение</vt:lpstr>
      <vt:lpstr>Оператори за сравнение</vt:lpstr>
      <vt:lpstr>Сравняване на стойности (1)</vt:lpstr>
      <vt:lpstr>Сравняване на стойности (2) </vt:lpstr>
      <vt:lpstr>Булева променлива</vt:lpstr>
      <vt:lpstr>Булева променлива – пример</vt:lpstr>
      <vt:lpstr>Прости проверки</vt:lpstr>
      <vt:lpstr>Прости проверки</vt:lpstr>
      <vt:lpstr>Задача: Отлична оценка</vt:lpstr>
      <vt:lpstr>PowerPoint Presentation</vt:lpstr>
      <vt:lpstr>Прости проверки – If-else</vt:lpstr>
      <vt:lpstr>Блок от код (1)</vt:lpstr>
      <vt:lpstr>Блок от код (2)</vt:lpstr>
      <vt:lpstr>Задача: По-голямото число</vt:lpstr>
      <vt:lpstr>PowerPoint Presentation</vt:lpstr>
      <vt:lpstr>Задача: Четно или нечетно число</vt:lpstr>
      <vt:lpstr>Решение: Четно или нечетно</vt:lpstr>
      <vt:lpstr>Серии от проверки</vt:lpstr>
      <vt:lpstr>Серии от проверки</vt:lpstr>
      <vt:lpstr>Серия от проверки – пример</vt:lpstr>
      <vt:lpstr>Условна конструкция switch-case</vt:lpstr>
      <vt:lpstr>Условна конструкция switch-case</vt:lpstr>
      <vt:lpstr>Задача: Ден от седмицата</vt:lpstr>
      <vt:lpstr>Решение: Ден от седмицата</vt:lpstr>
      <vt:lpstr>Множество случаи в switch-case</vt:lpstr>
      <vt:lpstr>Задача: Почивен или работен ден</vt:lpstr>
      <vt:lpstr>Решение: Почивен или работен ден</vt:lpstr>
      <vt:lpstr>Задача: Плод или зеленчук</vt:lpstr>
      <vt:lpstr>Решение: Плод или зеленчук</vt:lpstr>
      <vt:lpstr>Вложени условни конструкции</vt:lpstr>
      <vt:lpstr>Вложени условни конструкции </vt:lpstr>
      <vt:lpstr>Какво научихме днес?</vt:lpstr>
      <vt:lpstr>Въпроси?</vt:lpstr>
      <vt:lpstr>Лиценз</vt:lpstr>
      <vt:lpstr>Обучения в Софтуерен университет (СофтУни)</vt:lpstr>
    </vt:vector>
  </TitlesOfParts>
  <Manager/>
  <Company>SoftUni – https://softuni.org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Прости проверки</dc:title>
  <dc:subject>Модул 1 - ООП</dc:subject>
  <dc:creator>Software University</dc:creator>
  <cp:keywords>Sofware University; SoftUni; programming; coding; software development; education; training; course; курс; програмиране; кодене; кодиране; СофтУни</cp:keywords>
  <dc:description>© SoftUni – https://softuni.org_x000d_
© Software University – https://softuni.bg_x000d_
_x000d_
Copyrighted document. Unauthorized copy, reproduction or use is not permitted.</dc:description>
  <cp:lastModifiedBy>Drinka</cp:lastModifiedBy>
  <cp:revision>185</cp:revision>
  <dcterms:created xsi:type="dcterms:W3CDTF">2018-05-23T13:08:44Z</dcterms:created>
  <dcterms:modified xsi:type="dcterms:W3CDTF">2023-05-17T10:04:00Z</dcterms:modified>
  <cp:category>computer programming;programming;C#;програмиране;кодиране</cp:category>
</cp:coreProperties>
</file>