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2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31" r:id="rId16"/>
    <p:sldId id="524" r:id="rId17"/>
    <p:sldId id="527" r:id="rId18"/>
    <p:sldId id="528" r:id="rId19"/>
    <p:sldId id="533" r:id="rId20"/>
    <p:sldId id="534" r:id="rId21"/>
    <p:sldId id="535" r:id="rId22"/>
    <p:sldId id="548" r:id="rId23"/>
    <p:sldId id="536" r:id="rId24"/>
    <p:sldId id="544" r:id="rId25"/>
    <p:sldId id="545" r:id="rId26"/>
    <p:sldId id="546" r:id="rId27"/>
    <p:sldId id="547" r:id="rId28"/>
    <p:sldId id="549" r:id="rId29"/>
    <p:sldId id="538" r:id="rId30"/>
    <p:sldId id="539" r:id="rId31"/>
    <p:sldId id="540" r:id="rId32"/>
    <p:sldId id="343" r:id="rId33"/>
    <p:sldId id="550" r:id="rId34"/>
    <p:sldId id="55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F6D7A7B-71D9-402C-B2CE-82D170B2C95A}">
          <p14:sldIdLst>
            <p14:sldId id="627"/>
            <p14:sldId id="298"/>
          </p14:sldIdLst>
        </p14:section>
        <p14:section name="Обекти и класове" id="{1D049578-79BA-4867-8DBF-AAC4B9474B10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F457CC23-676F-4D43-B1C8-BA5129A332AC}">
          <p14:sldIdLst>
            <p14:sldId id="519"/>
            <p14:sldId id="520"/>
            <p14:sldId id="521"/>
            <p14:sldId id="522"/>
            <p14:sldId id="523"/>
            <p14:sldId id="529"/>
            <p14:sldId id="531"/>
            <p14:sldId id="524"/>
            <p14:sldId id="527"/>
            <p14:sldId id="528"/>
          </p14:sldIdLst>
        </p14:section>
        <p14:section name="Полета и свойства" id="{300EB49A-CB24-458B-9707-785823F2C8C0}">
          <p14:sldIdLst>
            <p14:sldId id="533"/>
            <p14:sldId id="534"/>
            <p14:sldId id="535"/>
            <p14:sldId id="548"/>
            <p14:sldId id="536"/>
          </p14:sldIdLst>
        </p14:section>
        <p14:section name="Конструктори" id="{4CCA7DA5-F8FB-4E3F-A03B-E73295D95AA0}">
          <p14:sldIdLst>
            <p14:sldId id="544"/>
            <p14:sldId id="545"/>
            <p14:sldId id="546"/>
            <p14:sldId id="547"/>
            <p14:sldId id="549"/>
          </p14:sldIdLst>
        </p14:section>
        <p14:section name="Методи" id="{90994A4B-EFBF-4F34-AF6A-CB3DB9547360}">
          <p14:sldIdLst>
            <p14:sldId id="538"/>
            <p14:sldId id="539"/>
            <p14:sldId id="540"/>
          </p14:sldIdLst>
        </p14:section>
        <p14:section name="Обобщение" id="{254F5F04-0CEA-4BA9-BF27-2C9A6E9A8930}">
          <p14:sldIdLst>
            <p14:sldId id="343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1F1E00-FDD0-7428-1A8E-440B3EE6E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49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766A47-AC83-1865-98D3-744C9338C7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9996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61234F-DA30-74C2-59D8-3C332AA8B2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4153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43735-70BA-3722-FE44-937E387B8C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9789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F576C3-D1B3-371A-6AEE-A7F5D0312D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5612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9E7F81E-09F8-1B0C-A289-2953E82A3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606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75D2BF4-D16F-8007-FAE3-1803755398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6213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31514C-E014-2195-4665-AB5D631CD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129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761427-7280-D96C-E032-355542FA6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5478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CD89167-F1F2-383E-8CA4-DF57A120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8116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47B083-2812-0F9F-3AD4-E87DF3D58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074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733C646-2247-DBF7-B190-C2E06E0965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8455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8A57024-5E52-0C8B-2CD3-B701A3789D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1281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3C1FA15-F170-240B-E530-AE84C8332F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9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0071B7-F528-BE55-65DA-BA894A6DB4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45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DA0DEE5-A24A-F56A-62E9-44586708E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495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69C177-C9BF-82CA-7386-18D38AB37E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835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554505C-44CE-4496-5591-CA30EDC134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28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03E3A7-CEBD-3DDE-ED14-76D7C2C94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197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0432E0D-2214-68DA-E210-C3CD42024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588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E1AF229-21B1-C466-04AA-AF1F611C49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47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2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 descr="https://miro.medium.com/max/630/0*sJcCz-q5pIZbgmsK.png">
            <a:extLst>
              <a:ext uri="{FF2B5EF4-FFF2-40B4-BE49-F238E27FC236}">
                <a16:creationId xmlns:a16="http://schemas.microsoft.com/office/drawing/2014/main" id="{F4DABAB0-653F-1C88-401A-B1F47EEB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6" y="2576912"/>
            <a:ext cx="3465000" cy="2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D9597F7-7B10-374B-8FE5-48E587959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Полета, свойства, конструктори, методи</a:t>
            </a:r>
          </a:p>
        </p:txBody>
      </p:sp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F51778-2290-5786-A856-5E1406EC1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отделен файл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B2DFA23-EF13-C114-BC90-F926DCB82B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ACCF04F-0989-06E9-F5F8-48E20896E2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89D9B4-4222-92F4-85CA-D10E9C04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3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Color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 </a:t>
            </a:r>
            <a:r>
              <a:rPr lang="en-US"/>
              <a:t>Rectangle (</a:t>
            </a:r>
            <a:r>
              <a:rPr lang="bg-BG"/>
              <a:t>правоъгълник) – пример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481725"/>
            <a:ext cx="10512503" cy="4007275"/>
            <a:chOff x="838380" y="1952550"/>
            <a:chExt cx="10515241" cy="400831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329686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string Color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1A3DA4E0-FFB6-E65E-A9D6-B70628310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24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 метод в клас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public string Color { get; set; }</a:t>
            </a:r>
            <a:endParaRPr lang="en-US" sz="2799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59796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Методите дефинират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действия</a:t>
            </a:r>
            <a:r>
              <a:rPr lang="bg-BG" sz="2399" b="1" dirty="0">
                <a:solidFill>
                  <a:schemeClr val="bg2"/>
                </a:solidFill>
              </a:rPr>
              <a:t>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0A515C-4229-E42D-6CE1-766318E3A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686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/>
              <a:t>Един клас може да има </a:t>
            </a:r>
            <a:r>
              <a:rPr lang="bg-BG" b="1">
                <a:solidFill>
                  <a:schemeClr val="bg1"/>
                </a:solidFill>
              </a:rPr>
              <a:t>множество инстанции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/>
              <a:t>(</a:t>
            </a:r>
            <a:r>
              <a:rPr lang="bg-BG"/>
              <a:t>обекти</a:t>
            </a:r>
            <a:r>
              <a:rPr lang="en-US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обект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F556408-63C2-9C57-C7B4-3FBB40DC5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44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1" y="2918356"/>
            <a:ext cx="2129913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243F86-8F42-C5D9-A352-7DDD76DD1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 dirty="0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 dirty="0"/>
              <a:t> </a:t>
            </a:r>
            <a:r>
              <a:rPr lang="bg-BG" sz="3100" dirty="0"/>
              <a:t>(ООП) </a:t>
            </a:r>
            <a:r>
              <a:rPr lang="en-US" sz="3100" dirty="0"/>
              <a:t>==</a:t>
            </a:r>
            <a:r>
              <a:rPr lang="bg-BG" sz="3100" dirty="0"/>
              <a:t> концепция за моделиране на ситуации от реалния живот чрез </a:t>
            </a:r>
            <a:r>
              <a:rPr lang="bg-BG" sz="3100" b="1" dirty="0">
                <a:solidFill>
                  <a:schemeClr val="bg1"/>
                </a:solidFill>
              </a:rPr>
              <a:t>класове</a:t>
            </a:r>
            <a:r>
              <a:rPr lang="en-US" sz="3100" dirty="0"/>
              <a:t> </a:t>
            </a:r>
            <a:r>
              <a:rPr lang="bg-BG" sz="3100" dirty="0"/>
              <a:t>и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обекти</a:t>
            </a: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Обектно-ориентирано програмиране (ООП)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462F05-519A-5CCF-70CD-A4FF40AA7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75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DDA6D74-CD76-13CD-574D-243ACD544B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Съхраняване на данни в клас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4C9AB7F-97AD-9F8A-F3BF-6904275B7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0290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Полета и свойства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Конструктори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FF47EB-295E-D356-90E6-56F5863190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9231"/>
              <a:gd name="adj2" fmla="val -32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59641"/>
              <a:gd name="adj2" fmla="val 29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>
              <a:buClr>
                <a:schemeClr val="tx1"/>
              </a:buClr>
            </a:pPr>
            <a:r>
              <a:rPr lang="bg-BG" sz="3397" b="1" dirty="0">
                <a:solidFill>
                  <a:schemeClr val="bg1"/>
                </a:solidFill>
              </a:rPr>
              <a:t>Модификаторите</a:t>
            </a:r>
            <a:r>
              <a:rPr lang="bg-BG" sz="3397" dirty="0"/>
              <a:t> определят </a:t>
            </a:r>
            <a:r>
              <a:rPr lang="bg-BG" sz="3397" b="1" dirty="0">
                <a:solidFill>
                  <a:schemeClr val="bg1"/>
                </a:solidFill>
              </a:rPr>
              <a:t>достъпността</a:t>
            </a:r>
            <a:r>
              <a:rPr lang="bg-BG" sz="3397" dirty="0"/>
              <a:t> (видимостта)</a:t>
            </a:r>
            <a:endParaRPr lang="en-US" sz="3397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FEF413-BDC4-5625-4045-5296A56656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  public </a:t>
            </a:r>
            <a:r>
              <a:rPr lang="en-US" sz="280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98302" y="3934812"/>
            <a:ext cx="2369582" cy="919090"/>
          </a:xfrm>
          <a:prstGeom prst="wedgeRoundRectCallout">
            <a:avLst>
              <a:gd name="adj1" fmla="val 84686"/>
              <a:gd name="adj2" fmla="val -70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частно</a:t>
            </a:r>
            <a:r>
              <a:rPr lang="bg-BG" sz="2399" b="1" noProof="1">
                <a:solidFill>
                  <a:schemeClr val="bg2"/>
                </a:solidFill>
              </a:rPr>
              <a:t>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101768"/>
              <a:gd name="adj2" fmla="val 72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68093"/>
              <a:gd name="adj2" fmla="val -669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399" b="1" noProof="1">
                <a:solidFill>
                  <a:schemeClr val="bg2"/>
                </a:solidFill>
              </a:rPr>
              <a:t>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561080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BA5762-B403-E076-F765-7866BC0CE7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„квадрат“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36040" y="3950101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25814" y="2720016"/>
            <a:ext cx="7083698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3203229"/>
            <a:ext cx="3408564" cy="1728145"/>
            <a:chOff x="398960" y="3005693"/>
            <a:chExt cx="3409452" cy="1179636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Square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5"/>
              <a:ext cx="3409452" cy="786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-side:int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792116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https://judge.softuni.org/Contests/Practice/Index/3933#0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0406" y="1231289"/>
            <a:ext cx="11801748" cy="1152097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3600" noProof="1"/>
              <a:t>,</a:t>
            </a:r>
            <a:r>
              <a:rPr lang="en-US" sz="3600" b="1" noProof="1"/>
              <a:t> </a:t>
            </a:r>
            <a:r>
              <a:rPr lang="bg-BG" sz="3600" noProof="1"/>
              <a:t>който има частно поле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600" noProof="1"/>
              <a:t> </a:t>
            </a:r>
            <a:r>
              <a:rPr lang="bg-BG" sz="3600" noProof="1"/>
              <a:t>и </a:t>
            </a:r>
            <a:br>
              <a:rPr lang="en-US" sz="3600" noProof="1"/>
            </a:br>
            <a:r>
              <a:rPr lang="bg-BG" sz="3600" noProof="1"/>
              <a:t>публично свойство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600" noProof="1"/>
              <a:t>.</a:t>
            </a:r>
            <a:endParaRPr lang="en-US" sz="3397" dirty="0"/>
          </a:p>
          <a:p>
            <a:pPr marL="0" indent="0">
              <a:lnSpc>
                <a:spcPct val="100000"/>
              </a:lnSpc>
              <a:buNone/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722019-6E06-9F40-3CEC-A26A91519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4403416" y="3874379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193151" y="2492910"/>
            <a:ext cx="6202129" cy="3691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SideA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TODO: </a:t>
            </a:r>
            <a:r>
              <a:rPr lang="bg-BG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Добавете кода за другите 2 страни</a:t>
            </a:r>
            <a:endParaRPr lang="en-GB" sz="2399" noProof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849904" y="2820032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Triangle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-sideA:int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-sideB:int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-sideC:int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https://judge.softuni.org/Contests/Practice/Index/3933#1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71556" y="1322036"/>
            <a:ext cx="11964444" cy="882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dirty="0"/>
              <a:t>Създайте клас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000" noProof="1"/>
              <a:t>,</a:t>
            </a:r>
            <a:r>
              <a:rPr lang="en-US" sz="3000" b="1" noProof="1"/>
              <a:t> </a:t>
            </a:r>
            <a:r>
              <a:rPr lang="bg-BG" sz="3000" noProof="1"/>
              <a:t>който има частни полета за трите страни – </a:t>
            </a:r>
            <a:br>
              <a:rPr lang="en-US" sz="3000" noProof="1"/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sideA</a:t>
            </a:r>
            <a:r>
              <a:rPr lang="en-US" sz="3000" noProof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sideB</a:t>
            </a:r>
            <a:r>
              <a:rPr lang="en-US" sz="3000" noProof="1"/>
              <a:t> </a:t>
            </a:r>
            <a:r>
              <a:rPr lang="bg-BG" sz="3000" noProof="1"/>
              <a:t>и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sideC</a:t>
            </a:r>
            <a:r>
              <a:rPr lang="en-US" sz="3000" noProof="1"/>
              <a:t>, </a:t>
            </a:r>
            <a:r>
              <a:rPr lang="bg-BG" sz="3000" noProof="1"/>
              <a:t>и публични свойства за същите страни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A3A927-117D-8181-45E2-3A5AE5C46F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3852CA-DCBE-2B0D-390D-6C9E4CB9AF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BC9A533E-3FB8-B4C1-8BEC-207EFF3868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32286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public </a:t>
            </a:r>
            <a:r>
              <a:rPr lang="en-US" sz="2299">
                <a:solidFill>
                  <a:schemeClr val="bg1"/>
                </a:solidFill>
              </a:rPr>
              <a:t>Rectangle() </a:t>
            </a:r>
            <a:r>
              <a:rPr lang="en-US" sz="2299">
                <a:solidFill>
                  <a:schemeClr val="tx1"/>
                </a:solidFill>
              </a:rPr>
              <a:t>{</a:t>
            </a:r>
            <a:r>
              <a:rPr lang="bg-BG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>
                <a:solidFill>
                  <a:schemeClr val="tx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>
                <a:solidFill>
                  <a:schemeClr val="tx1"/>
                </a:solidFill>
              </a:rPr>
              <a:t> figure = </a:t>
            </a:r>
            <a:r>
              <a:rPr lang="en-US" sz="2299">
                <a:solidFill>
                  <a:schemeClr val="bg1"/>
                </a:solidFill>
              </a:rPr>
              <a:t>new</a:t>
            </a:r>
            <a:r>
              <a:rPr lang="en-US" sz="2299">
                <a:solidFill>
                  <a:schemeClr val="tx1"/>
                </a:solidFill>
              </a:rPr>
              <a:t> </a:t>
            </a:r>
            <a:r>
              <a:rPr lang="en-US" sz="2299">
                <a:solidFill>
                  <a:schemeClr val="bg1"/>
                </a:solidFill>
              </a:rPr>
              <a:t>Rectangle()</a:t>
            </a:r>
            <a:r>
              <a:rPr lang="en-US" sz="2299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bg1"/>
                </a:solidFill>
              </a:rPr>
              <a:t>  </a:t>
            </a:r>
            <a:r>
              <a:rPr lang="en-US" sz="2299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0D2BCB-8BCE-DEB5-4551-C9E7DC365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tx1"/>
                </a:solidFill>
              </a:rPr>
              <a:t>int Width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int Height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string Color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3D1DD4-6839-C63C-A24B-E1472A2A89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232C-D1C9-848B-4C7E-80F1AF96C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създаваме </a:t>
            </a:r>
            <a:r>
              <a:rPr lang="bg-BG" b="1" dirty="0"/>
              <a:t>обекти</a:t>
            </a:r>
            <a:r>
              <a:rPr lang="bg-BG" dirty="0"/>
              <a:t> от дефинирания клас:</a:t>
            </a:r>
            <a:endParaRPr lang="en-US" dirty="0"/>
          </a:p>
          <a:p>
            <a:endParaRPr lang="en-US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9EF9-8507-FB75-BAAA-D2EBCD2CC4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288955"/>
            <a:ext cx="10836275" cy="3075045"/>
          </a:xfrm>
        </p:spPr>
        <p:txBody>
          <a:bodyPr/>
          <a:lstStyle/>
          <a:p>
            <a:r>
              <a:rPr lang="en-US" noProof="1"/>
              <a:t>var r1 = new Rectangle(30, 20, "white");</a:t>
            </a:r>
          </a:p>
          <a:p>
            <a:r>
              <a:rPr lang="en-US" noProof="1"/>
              <a:t>var r2 = new Rectangle(15, 15, "green");</a:t>
            </a:r>
          </a:p>
          <a:p>
            <a:endParaRPr lang="en-US" noProof="1"/>
          </a:p>
          <a:p>
            <a:r>
              <a:rPr lang="en-US" noProof="1"/>
              <a:t>Console.WriteLine("r1 area: " + r1.Width * r1.Height);</a:t>
            </a:r>
          </a:p>
          <a:p>
            <a:r>
              <a:rPr lang="en-US" noProof="1"/>
              <a:t>Console.WriteLine("r2 area: " + r2.Width * r2.Height);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9ABE1-AD47-9550-B138-6DA250B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F762A6-26AA-2357-58E5-778D1B2A1C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„триъгълник“ с конструктор</a:t>
            </a:r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907824" y="2934000"/>
            <a:ext cx="8370000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Triangle(int sideA, int sideB, int sideC)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  this.SideA =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    // TODO: </a:t>
            </a:r>
            <a:r>
              <a:rPr lang="bg-BG" sz="2399" dirty="0">
                <a:solidFill>
                  <a:schemeClr val="accent2"/>
                </a:solidFill>
              </a:rPr>
              <a:t>добавете кода за другите 2 страни</a:t>
            </a:r>
            <a:endParaRPr lang="en-GB" sz="2399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https://judge.softuni.org/Contests/Practice/Index/3933#2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289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Използвайте класа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600" dirty="0"/>
              <a:t> </a:t>
            </a:r>
            <a:r>
              <a:rPr lang="bg-BG" sz="3600" dirty="0"/>
              <a:t>от предишната задача и </a:t>
            </a:r>
            <a:br>
              <a:rPr lang="en-US" sz="3600" dirty="0"/>
            </a:br>
            <a:r>
              <a:rPr lang="bg-BG" sz="3600" dirty="0"/>
              <a:t>добавете </a:t>
            </a:r>
            <a:r>
              <a:rPr lang="bg-BG" sz="3600" b="1" dirty="0">
                <a:solidFill>
                  <a:schemeClr val="bg1"/>
                </a:solidFill>
              </a:rPr>
              <a:t>конструктор</a:t>
            </a:r>
            <a:r>
              <a:rPr lang="bg-BG" sz="3600" dirty="0"/>
              <a:t>, който приема трите му страни</a:t>
            </a: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B38F9-003B-B4CA-E5C7-C2463A1EC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01C132C-1C0F-AE66-18C2-A24890073C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Методи, параметри и връщана стойност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7F186EEF-8A1C-F0CF-C6FA-628E058FA7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0554" y="4734000"/>
            <a:ext cx="11150891" cy="768084"/>
          </a:xfrm>
        </p:spPr>
        <p:txBody>
          <a:bodyPr/>
          <a:lstStyle/>
          <a:p>
            <a:r>
              <a:rPr lang="bg-BG" dirty="0"/>
              <a:t>Дефиниране на поведение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41500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3B11ED2-3D36-5396-6911-E4760F2C33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Какво е обект? Какво е клас?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8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176000" y="5296735"/>
            <a:ext cx="3511040" cy="1055298"/>
          </a:xfrm>
          <a:prstGeom prst="wedgeRoundRectCallout">
            <a:avLst>
              <a:gd name="adj1" fmla="val -55896"/>
              <a:gd name="adj2" fmla="val -68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224000"/>
            <a:ext cx="11801748" cy="5496620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D1D1D8-E159-BB59-E6EA-678491EF2E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  <a:r>
              <a:rPr lang="bg-BG" dirty="0"/>
              <a:t> с метод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7695" y="2966936"/>
            <a:ext cx="4396588" cy="2798077"/>
            <a:chOff x="-306388" y="2240208"/>
            <a:chExt cx="3137848" cy="2095622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2233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-sideA:int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-sideB:int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-sideC:int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896004"/>
              <a:ext cx="3137848" cy="43982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+CalcCircumference():int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Triangle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324914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200" dirty="0"/>
              <a:t>Към класа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GB" sz="3200" dirty="0"/>
              <a:t> </a:t>
            </a:r>
            <a:r>
              <a:rPr lang="bg-BG" sz="3200" dirty="0"/>
              <a:t>добавете метод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calcCircumference()</a:t>
            </a:r>
            <a:r>
              <a:rPr lang="en-GB" sz="3200" dirty="0"/>
              <a:t>, </a:t>
            </a:r>
            <a:r>
              <a:rPr lang="bg-BG" sz="3200" dirty="0"/>
              <a:t>който изчислява обиколката на триъгълника.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D698A3D-D382-1416-8321-0B0DA7E6A2D3}"/>
              </a:ext>
            </a:extLst>
          </p:cNvPr>
          <p:cNvSpPr txBox="1">
            <a:spLocks/>
          </p:cNvSpPr>
          <p:nvPr/>
        </p:nvSpPr>
        <p:spPr>
          <a:xfrm>
            <a:off x="5941827" y="3291713"/>
            <a:ext cx="5627849" cy="2138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int CalcCircumference()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return this.SideA </a:t>
            </a:r>
            <a:br>
              <a:rPr lang="en-GB" sz="2399" noProof="1">
                <a:solidFill>
                  <a:schemeClr val="tx1"/>
                </a:solidFill>
              </a:rPr>
            </a:br>
            <a:r>
              <a:rPr lang="en-GB" sz="2399" noProof="1">
                <a:solidFill>
                  <a:schemeClr val="tx1"/>
                </a:solidFill>
              </a:rPr>
              <a:t>   + this.SideB + this.SideC;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D58E8CBC-8A92-3384-8449-03A02832B767}"/>
              </a:ext>
            </a:extLst>
          </p:cNvPr>
          <p:cNvSpPr/>
          <p:nvPr/>
        </p:nvSpPr>
        <p:spPr>
          <a:xfrm>
            <a:off x="5065141" y="4128926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A7D01-3A19-300F-7229-63324B10D8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state)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D3240E-A84C-F241-53E5-C462F9978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1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A90A9FF-28F1-782D-9507-EC7B25461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09000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36000" y="5991712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228232"/>
              </p:ext>
            </p:extLst>
          </p:nvPr>
        </p:nvGraphicFramePr>
        <p:xfrm>
          <a:off x="2136001" y="3111984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30" y="4909156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740" y="3320076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71" y="4418365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70" y="3187994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847" y="2317149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Създаваме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обект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DFF9FC-6F4D-A07D-5452-2E758F0AB4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/>
              <a:t>В програмирането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класовете</a:t>
            </a:r>
            <a:r>
              <a:rPr lang="en-US" sz="3200"/>
              <a:t> </a:t>
            </a:r>
            <a:r>
              <a:rPr lang="bg-BG" sz="3200"/>
              <a:t>задават </a:t>
            </a:r>
            <a:r>
              <a:rPr lang="bg-BG" sz="3200" b="1">
                <a:solidFill>
                  <a:schemeClr val="bg1"/>
                </a:solidFill>
              </a:rPr>
              <a:t>структура</a:t>
            </a:r>
            <a:r>
              <a:rPr lang="en-US" sz="3200"/>
              <a:t> </a:t>
            </a:r>
            <a:r>
              <a:rPr lang="bg-BG" sz="3200"/>
              <a:t>на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обектите</a:t>
            </a:r>
            <a:endParaRPr lang="en-US" sz="3200" b="1">
              <a:solidFill>
                <a:schemeClr val="bg1"/>
              </a:solidFill>
            </a:endParaRPr>
          </a:p>
          <a:p>
            <a:pPr lvl="1"/>
            <a:r>
              <a:rPr lang="bg-BG" sz="3200"/>
              <a:t>Имат ролята на </a:t>
            </a:r>
            <a:r>
              <a:rPr lang="bg-BG" sz="3200" b="1">
                <a:solidFill>
                  <a:schemeClr val="bg1"/>
                </a:solidFill>
              </a:rPr>
              <a:t>шаблон</a:t>
            </a:r>
            <a:r>
              <a:rPr lang="bg-BG" sz="3200"/>
              <a:t> за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обекти</a:t>
            </a:r>
            <a:r>
              <a:rPr lang="en-US" sz="3200"/>
              <a:t> </a:t>
            </a:r>
            <a:r>
              <a:rPr lang="bg-BG" sz="3200"/>
              <a:t>от един и същ тип</a:t>
            </a:r>
            <a:endParaRPr lang="en-US" sz="3200"/>
          </a:p>
          <a:p>
            <a:r>
              <a:rPr lang="bg-BG" sz="3200"/>
              <a:t>Класовете дефинират</a:t>
            </a:r>
            <a:r>
              <a:rPr lang="en-US" sz="320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Данни</a:t>
            </a:r>
            <a:r>
              <a:rPr lang="en-US" sz="3200"/>
              <a:t> (</a:t>
            </a:r>
            <a:r>
              <a:rPr lang="bg-BG" sz="3200"/>
              <a:t>свойства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/>
              <a:t>,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>
                <a:solidFill>
                  <a:schemeClr val="bg1"/>
                </a:solidFill>
              </a:rPr>
              <a:t>Действия</a:t>
            </a:r>
            <a:r>
              <a:rPr lang="en-US" sz="3200"/>
              <a:t> (</a:t>
            </a:r>
            <a:r>
              <a:rPr lang="bg-BG" sz="3200"/>
              <a:t>методи</a:t>
            </a:r>
            <a:r>
              <a:rPr lang="en-US" sz="3200"/>
              <a:t>), </a:t>
            </a:r>
            <a:r>
              <a:rPr lang="bg-BG" sz="3200"/>
              <a:t>например</a:t>
            </a:r>
            <a:r>
              <a:rPr lang="en-US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/>
              <a:t>,</a:t>
            </a:r>
            <a:r>
              <a:rPr lang="en-US" sz="3200">
                <a:solidFill>
                  <a:schemeClr val="bg1"/>
                </a:solidFill>
              </a:rPr>
              <a:t> </a:t>
            </a:r>
            <a:br>
              <a:rPr lang="en-US" sz="320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>
              <a:solidFill>
                <a:schemeClr val="bg1"/>
              </a:solidFill>
            </a:endParaRPr>
          </a:p>
          <a:p>
            <a:endParaRPr lang="en-US" sz="32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AD4312-75AD-68B4-696F-3A79F652F1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F35EE53B-657B-D821-E60C-4B6361C02F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D1EB53-CE27-4C79-9ED0-5095FF3DF9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Обекти и класове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EBA3C68-6BF2-5FFA-0F28-C1B1C428A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1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13100DB-1762-4A7B-5867-B10DF84C78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13737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3857</TotalTime>
  <Words>2168</Words>
  <Application>Microsoft Macintosh PowerPoint</Application>
  <PresentationFormat>Widescreen</PresentationFormat>
  <Paragraphs>407</Paragraphs>
  <Slides>34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Примери: Обекти и класове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– пример</vt:lpstr>
      <vt:lpstr>Дефиниране на прост метод в клас</vt:lpstr>
      <vt:lpstr>Създаване на обект</vt:lpstr>
      <vt:lpstr>Разлика между класове и обекти</vt:lpstr>
      <vt:lpstr>Обектно-ориентирано програмиране (ООП)</vt:lpstr>
      <vt:lpstr>Полета и свойства</vt:lpstr>
      <vt:lpstr>Полета и модификатори</vt:lpstr>
      <vt:lpstr>Свойства</vt:lpstr>
      <vt:lpstr>Задача: Клас „квадрат“</vt:lpstr>
      <vt:lpstr>Задача: Клас "триъгълник"</vt:lpstr>
      <vt:lpstr>Конструктори</vt:lpstr>
      <vt:lpstr>Конструктори</vt:lpstr>
      <vt:lpstr>Първоначално състояние на обекта</vt:lpstr>
      <vt:lpstr>Извикване на конструктор</vt:lpstr>
      <vt:lpstr>Задача: Клас „триъгълник“ с конструктор</vt:lpstr>
      <vt:lpstr>Дефиниране на поведение на класа</vt:lpstr>
      <vt:lpstr>Методи</vt:lpstr>
      <vt:lpstr>Задача: Клас "триъгълник" с метод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BG-IT-Edu</dc:creator>
  <cp:keywords>C# Advanced; C#; Advanced;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127</cp:revision>
  <dcterms:created xsi:type="dcterms:W3CDTF">2018-05-23T13:08:44Z</dcterms:created>
  <dcterms:modified xsi:type="dcterms:W3CDTF">2023-10-02T09:05:26Z</dcterms:modified>
  <cp:category>programming;education;software engineering;software development</cp:category>
</cp:coreProperties>
</file>