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40"/>
  </p:notesMasterIdLst>
  <p:handoutMasterIdLst>
    <p:handoutMasterId r:id="rId41"/>
  </p:handoutMasterIdLst>
  <p:sldIdLst>
    <p:sldId id="402" r:id="rId2"/>
    <p:sldId id="491" r:id="rId3"/>
    <p:sldId id="571" r:id="rId4"/>
    <p:sldId id="468" r:id="rId5"/>
    <p:sldId id="572" r:id="rId6"/>
    <p:sldId id="470" r:id="rId7"/>
    <p:sldId id="575" r:id="rId8"/>
    <p:sldId id="471" r:id="rId9"/>
    <p:sldId id="576" r:id="rId10"/>
    <p:sldId id="536" r:id="rId11"/>
    <p:sldId id="546" r:id="rId12"/>
    <p:sldId id="577" r:id="rId13"/>
    <p:sldId id="473" r:id="rId14"/>
    <p:sldId id="578" r:id="rId15"/>
    <p:sldId id="477" r:id="rId16"/>
    <p:sldId id="548" r:id="rId17"/>
    <p:sldId id="567" r:id="rId18"/>
    <p:sldId id="549" r:id="rId19"/>
    <p:sldId id="568" r:id="rId20"/>
    <p:sldId id="550" r:id="rId21"/>
    <p:sldId id="570" r:id="rId22"/>
    <p:sldId id="535" r:id="rId23"/>
    <p:sldId id="579" r:id="rId24"/>
    <p:sldId id="479" r:id="rId25"/>
    <p:sldId id="551" r:id="rId26"/>
    <p:sldId id="552" r:id="rId27"/>
    <p:sldId id="553" r:id="rId28"/>
    <p:sldId id="554" r:id="rId29"/>
    <p:sldId id="555" r:id="rId30"/>
    <p:sldId id="556" r:id="rId31"/>
    <p:sldId id="559" r:id="rId32"/>
    <p:sldId id="560" r:id="rId33"/>
    <p:sldId id="561" r:id="rId34"/>
    <p:sldId id="562" r:id="rId35"/>
    <p:sldId id="563" r:id="rId36"/>
    <p:sldId id="349" r:id="rId37"/>
    <p:sldId id="573" r:id="rId38"/>
    <p:sldId id="574" r:id="rId3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Начало" id="{89869A69-6CD5-41F2-98B4-B8003C7F3993}">
          <p14:sldIdLst>
            <p14:sldId id="402"/>
            <p14:sldId id="491"/>
          </p14:sldIdLst>
        </p14:section>
        <p14:section name="Регулярен израз" id="{6242180B-BA8B-4B32-8A69-937E6FA546DF}">
          <p14:sldIdLst>
            <p14:sldId id="571"/>
            <p14:sldId id="468"/>
            <p14:sldId id="572"/>
            <p14:sldId id="470"/>
            <p14:sldId id="575"/>
            <p14:sldId id="471"/>
            <p14:sldId id="576"/>
            <p14:sldId id="536"/>
          </p14:sldIdLst>
        </p14:section>
        <p14:section name="Quantifier-и и групи" id="{9D4AFA2F-12AD-47EC-A46E-118A42FE28A3}">
          <p14:sldIdLst>
            <p14:sldId id="546"/>
            <p14:sldId id="577"/>
            <p14:sldId id="473"/>
            <p14:sldId id="578"/>
            <p14:sldId id="477"/>
            <p14:sldId id="548"/>
            <p14:sldId id="567"/>
            <p14:sldId id="549"/>
            <p14:sldId id="568"/>
            <p14:sldId id="550"/>
            <p14:sldId id="570"/>
          </p14:sldIdLst>
        </p14:section>
        <p14:section name="Обратни референции" id="{2FC7EE92-71ED-415B-9CEE-4531FF063618}">
          <p14:sldIdLst>
            <p14:sldId id="535"/>
            <p14:sldId id="579"/>
            <p14:sldId id="479"/>
            <p14:sldId id="551"/>
            <p14:sldId id="552"/>
            <p14:sldId id="553"/>
            <p14:sldId id="554"/>
            <p14:sldId id="555"/>
            <p14:sldId id="556"/>
            <p14:sldId id="559"/>
            <p14:sldId id="560"/>
            <p14:sldId id="561"/>
            <p14:sldId id="562"/>
            <p14:sldId id="563"/>
          </p14:sldIdLst>
        </p14:section>
        <p14:section name="Обобщение" id="{222D52D5-457B-425B-B0A1-4297E03B80A3}">
          <p14:sldIdLst>
            <p14:sldId id="349"/>
            <p14:sldId id="573"/>
            <p14:sldId id="574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15F7F4E7-0FB2-C7DA-A1CA-2B04D3D718DD}" v="261" dt="2023-02-09T18:32:45.841"/>
    <p1510:client id="{17C65F9E-712E-8C95-D37E-ED196ADFFC42}" v="332" dt="2023-02-15T20:50:48.879"/>
    <p1510:client id="{2B43FD71-6224-EA17-38C6-FC808A712E15}" v="644" dt="2023-02-02T20:22:34.163"/>
    <p1510:client id="{B27D90A8-4B51-0129-B5CC-68A7E17CD54E}" v="61" dt="2023-02-07T20:46:25.318"/>
    <p1510:client id="{C1947081-0DA1-A3B4-1681-C0D4F33ABC40}" v="112" dt="2023-02-08T19:37:08.891"/>
    <p1510:client id="{CB68C0B6-54F7-3853-F68E-D91CE9BF7059}" v="1068" dt="2023-02-06T16:00:21.987"/>
    <p1510:client id="{D9FBF6CD-C8B0-E3D3-A465-8A5C938EB64A}" v="29" dt="2023-02-14T18:51:51.294"/>
    <p1510:client id="{F0B3F74A-CEDF-DBEE-6AA7-25381B5806CB}" v="169" dt="2023-02-09T17:16:57.339"/>
  </p1510:revLst>
</p1510:revInfo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78" y="1128"/>
      </p:cViewPr>
      <p:guideLst>
        <p:guide orient="horz" pos="2184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>
        <p:scale>
          <a:sx n="1" d="2"/>
          <a:sy n="1" d="2"/>
        </p:scale>
        <p:origin x="0" y="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notesMaster" Target="notesMasters/notesMaster1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16.2.2023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47000"/>
            <a:ext cx="6443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en-US" sz="1100"/>
              <a:t>© SoftUni – </a:t>
            </a:r>
            <a:r>
              <a:rPr lang="en-US" sz="1100" u="sng">
                <a:hlinkClick r:id="rId2"/>
              </a:rPr>
              <a:t>https://softuni.org</a:t>
            </a:r>
            <a:r>
              <a:rPr lang="en-US" sz="1100"/>
              <a:t>. Copyrighted document. Unauthorized copy or reproduction is not permitted.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47000"/>
            <a:ext cx="412413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2/16/2023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2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DBA3BCA5-48EE-4F91-9E22-AB79B2794DA2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85707265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>
                <a:solidFill>
                  <a:prstClr val="black"/>
                </a:solidFill>
              </a:rPr>
              <a:pPr/>
              <a:t>11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80D99698-98B2-40B6-B95F-E9484653BB1C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60317181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You can try also:</a:t>
            </a:r>
            <a:r>
              <a:rPr lang="en-GB" baseline="0"/>
              <a:t> 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33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2DAFC48F-E8F3-4544-9AC5-0DD32FB9B96A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46243843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1218987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GB"/>
              <a:t>You can try also:</a:t>
            </a:r>
            <a:r>
              <a:rPr lang="en-GB" baseline="0"/>
              <a:t> </a:t>
            </a:r>
            <a:r>
              <a:rPr lang="en-US" sz="1600" b="1">
                <a:solidFill>
                  <a:schemeClr val="tx2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anose="020B0609020204030204" pitchFamily="49" charset="0"/>
              </a:rPr>
              <a:t> @"&lt;a.*href=((?:.|\n)*?(?=&gt;))&gt;((?:.|\n)*?(?=&lt;))&lt;\/a&gt;"</a:t>
            </a:r>
          </a:p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35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F66055C1-F960-4070-B03F-32780A35BF7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1094409252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36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C1E5074E-FF59-4728-8F20-53B2A13FAB13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45013454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37</a:t>
            </a:fld>
            <a:endParaRPr lang="en-US"/>
          </a:p>
        </p:txBody>
      </p:sp>
      <p:sp>
        <p:nvSpPr>
          <p:cNvPr id="6" name="Footer Placeholder 7">
            <a:extLst>
              <a:ext uri="{FF2B5EF4-FFF2-40B4-BE49-F238E27FC236}">
                <a16:creationId xmlns:a16="http://schemas.microsoft.com/office/drawing/2014/main" id="{9CFE5E97-8D68-4134-8407-17031A0C4EE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93676303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38</a:t>
            </a:fld>
            <a:endParaRPr lang="en-US"/>
          </a:p>
        </p:txBody>
      </p:sp>
      <p:sp>
        <p:nvSpPr>
          <p:cNvPr id="7" name="Footer Placeholder 7">
            <a:extLst>
              <a:ext uri="{FF2B5EF4-FFF2-40B4-BE49-F238E27FC236}">
                <a16:creationId xmlns:a16="http://schemas.microsoft.com/office/drawing/2014/main" id="{6440DE1F-FF39-450B-9BB2-FD91A9B92021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47000"/>
            <a:ext cx="6488999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</a:p>
        </p:txBody>
      </p:sp>
    </p:spTree>
    <p:extLst>
      <p:ext uri="{BB962C8B-B14F-4D97-AF65-F5344CB8AC3E}">
        <p14:creationId xmlns:p14="http://schemas.microsoft.com/office/powerpoint/2010/main" val="276755042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Relationship Id="rId5" Type="http://schemas.openxmlformats.org/officeDocument/2006/relationships/image" Target="../media/image4.png"/><Relationship Id="rId4" Type="http://schemas.openxmlformats.org/officeDocument/2006/relationships/hyperlink" Target="https://softuni.org/" TargetMode="External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8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hyperlink" Target="https://softuni.org/" TargetMode="External"/><Relationship Id="rId1" Type="http://schemas.openxmlformats.org/officeDocument/2006/relationships/slideMaster" Target="../slideMasters/slideMaster1.xml"/><Relationship Id="rId6" Type="http://schemas.openxmlformats.org/officeDocument/2006/relationships/image" Target="../media/image12.png"/><Relationship Id="rId11" Type="http://schemas.openxmlformats.org/officeDocument/2006/relationships/image" Target="../media/image4.png"/><Relationship Id="rId5" Type="http://schemas.openxmlformats.org/officeDocument/2006/relationships/image" Target="../media/image11.png"/><Relationship Id="rId10" Type="http://schemas.openxmlformats.org/officeDocument/2006/relationships/image" Target="../media/image16.png"/><Relationship Id="rId4" Type="http://schemas.openxmlformats.org/officeDocument/2006/relationships/image" Target="../media/image10.png"/><Relationship Id="rId9" Type="http://schemas.openxmlformats.org/officeDocument/2006/relationships/image" Target="../media/image15.png"/></Relationships>
</file>

<file path=ppt/slideLayouts/_rels/slideLayout13.xml.rels><?xml version="1.0" encoding="UTF-8" standalone="yes"?>
<Relationships xmlns="http://schemas.openxmlformats.org/package/2006/relationships"><Relationship Id="rId8" Type="http://schemas.openxmlformats.org/officeDocument/2006/relationships/hyperlink" Target="https://softuni.bg/" TargetMode="External"/><Relationship Id="rId3" Type="http://schemas.openxmlformats.org/officeDocument/2006/relationships/image" Target="../media/image17.png"/><Relationship Id="rId7" Type="http://schemas.openxmlformats.org/officeDocument/2006/relationships/image" Target="../media/image19.png"/><Relationship Id="rId2" Type="http://schemas.openxmlformats.org/officeDocument/2006/relationships/hyperlink" Target="https://forum.softuni.bg/" TargetMode="External"/><Relationship Id="rId1" Type="http://schemas.openxmlformats.org/officeDocument/2006/relationships/slideMaster" Target="../slideMasters/slideMaster1.xml"/><Relationship Id="rId6" Type="http://schemas.openxmlformats.org/officeDocument/2006/relationships/hyperlink" Target="https://softuni.org/" TargetMode="External"/><Relationship Id="rId11" Type="http://schemas.openxmlformats.org/officeDocument/2006/relationships/image" Target="../media/image5.png"/><Relationship Id="rId5" Type="http://schemas.openxmlformats.org/officeDocument/2006/relationships/image" Target="../media/image18.png"/><Relationship Id="rId10" Type="http://schemas.openxmlformats.org/officeDocument/2006/relationships/hyperlink" Target="https://softuni.foundation/" TargetMode="External"/><Relationship Id="rId4" Type="http://schemas.openxmlformats.org/officeDocument/2006/relationships/hyperlink" Target="https://www.facebook.com/SoftwareUniversity" TargetMode="External"/><Relationship Id="rId9" Type="http://schemas.openxmlformats.org/officeDocument/2006/relationships/image" Target="../media/image20.png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Picture Logo SoftUni" descr="SoftUni logo">
            <a:extLst>
              <a:ext uri="{FF2B5EF4-FFF2-40B4-BE49-F238E27FC236}">
                <a16:creationId xmlns:a16="http://schemas.microsoft.com/office/drawing/2014/main" id="{C4D6B2A2-DFF0-4712-BFEC-6676BEC99FEC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24460" y="5184000"/>
            <a:ext cx="3751540" cy="1297655"/>
          </a:xfrm>
          <a:prstGeom prst="rect">
            <a:avLst/>
          </a:prstGeom>
        </p:spPr>
      </p:pic>
      <p:sp>
        <p:nvSpPr>
          <p:cNvPr id="31" name="Text Placeholder Company Site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8708505" y="6130863"/>
            <a:ext cx="2951518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7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Web Site</a:t>
            </a:r>
          </a:p>
        </p:txBody>
      </p:sp>
      <p:sp>
        <p:nvSpPr>
          <p:cNvPr id="30" name="Text Placeholder Company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8708505" y="5756628"/>
            <a:ext cx="2951518" cy="367080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r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998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Company Name</a:t>
            </a:r>
          </a:p>
        </p:txBody>
      </p:sp>
      <p:pic>
        <p:nvPicPr>
          <p:cNvPr id="35" name="Picture SoftUni Mascot" descr="SoftUni mascot">
            <a:extLst>
              <a:ext uri="{FF2B5EF4-FFF2-40B4-BE49-F238E27FC236}">
                <a16:creationId xmlns:a16="http://schemas.microsoft.com/office/drawing/2014/main" id="{951E7DA9-C5F0-43D9-B013-3BDF9EEF029D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 flipH="1">
            <a:off x="8848924" y="2609644"/>
            <a:ext cx="2788893" cy="3018284"/>
          </a:xfrm>
          <a:prstGeom prst="rect">
            <a:avLst/>
          </a:prstGeom>
        </p:spPr>
      </p:pic>
      <p:pic>
        <p:nvPicPr>
          <p:cNvPr id="22" name="Picture Logo Software University" descr="Software University logo">
            <a:hlinkClick r:id="rId4"/>
            <a:extLst>
              <a:ext uri="{FF2B5EF4-FFF2-40B4-BE49-F238E27FC236}">
                <a16:creationId xmlns:a16="http://schemas.microsoft.com/office/drawing/2014/main" id="{F2315EB3-3FE4-4D3B-921E-5F209CEC13CB}"/>
              </a:ext>
            </a:extLst>
          </p:cNvPr>
          <p:cNvPicPr>
            <a:picLocks noChangeAspect="1"/>
          </p:cNvPicPr>
          <p:nvPr userDrawn="1"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7944" y="5918567"/>
            <a:ext cx="1830305" cy="628159"/>
          </a:xfrm>
          <a:prstGeom prst="rect">
            <a:avLst/>
          </a:prstGeom>
        </p:spPr>
      </p:pic>
      <p:sp>
        <p:nvSpPr>
          <p:cNvPr id="40" name="Text Placeholder Author Position">
            <a:extLst>
              <a:ext uri="{FF2B5EF4-FFF2-40B4-BE49-F238E27FC236}">
                <a16:creationId xmlns:a16="http://schemas.microsoft.com/office/drawing/2014/main" id="{CD940256-851E-46C8-8BFB-A5ECA6C7DA07}"/>
              </a:ext>
            </a:extLst>
          </p:cNvPr>
          <p:cNvSpPr>
            <a:spLocks noGrp="1"/>
          </p:cNvSpPr>
          <p:nvPr>
            <p:ph type="body" sz="quarter" idx="20" hasCustomPrompt="1"/>
          </p:nvPr>
        </p:nvSpPr>
        <p:spPr bwMode="auto">
          <a:xfrm>
            <a:off x="553082" y="5344180"/>
            <a:ext cx="2980696" cy="444793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sp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3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Position</a:t>
            </a:r>
          </a:p>
        </p:txBody>
      </p:sp>
      <p:sp>
        <p:nvSpPr>
          <p:cNvPr id="36" name="Text Placeholder Author Name">
            <a:extLst>
              <a:ext uri="{FF2B5EF4-FFF2-40B4-BE49-F238E27FC236}">
                <a16:creationId xmlns:a16="http://schemas.microsoft.com/office/drawing/2014/main" id="{3B21F47B-DE1F-442D-A2B7-6866F8786704}"/>
              </a:ext>
            </a:extLst>
          </p:cNvPr>
          <p:cNvSpPr>
            <a:spLocks noGrp="1"/>
          </p:cNvSpPr>
          <p:nvPr>
            <p:ph type="body" sz="quarter" idx="19" hasCustomPrompt="1"/>
          </p:nvPr>
        </p:nvSpPr>
        <p:spPr bwMode="auto">
          <a:xfrm>
            <a:off x="553082" y="4851838"/>
            <a:ext cx="2980696" cy="454398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798" b="1" kern="1200" dirty="0" smtClean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/>
              <a:t>Author Name</a:t>
            </a: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553082" y="2740913"/>
            <a:ext cx="4642919" cy="193650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/>
              <a:t>Click icon to add picture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182" y="1258272"/>
            <a:ext cx="11083636" cy="1315728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598">
                <a:solidFill>
                  <a:schemeClr val="tx1"/>
                </a:solidFill>
              </a:defRPr>
            </a:lvl1pPr>
          </a:lstStyle>
          <a:p>
            <a:r>
              <a:rPr lang="en-US" noProof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182" y="321502"/>
            <a:ext cx="11083636" cy="882654"/>
          </a:xfrm>
        </p:spPr>
        <p:txBody>
          <a:bodyPr/>
          <a:lstStyle>
            <a:lvl1pPr algn="ctr" latinLnBrk="0">
              <a:defRPr sz="4798"/>
            </a:lvl1pPr>
          </a:lstStyle>
          <a:p>
            <a:r>
              <a:rPr lang="en-US" noProof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9701792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 Down" descr="Software University logo">
            <a:extLst>
              <a:ext uri="{FF2B5EF4-FFF2-40B4-BE49-F238E27FC236}">
                <a16:creationId xmlns:a16="http://schemas.microsoft.com/office/drawing/2014/main" id="{7028D2F0-1E67-414B-A93D-D3F8F131A13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6551" y="5206773"/>
            <a:ext cx="958900" cy="1184869"/>
          </a:xfrm>
          <a:prstGeom prst="rect">
            <a:avLst/>
          </a:prstGeom>
        </p:spPr>
      </p:pic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4" name="Logo Software University" descr="Software University logo">
            <a:extLst>
              <a:ext uri="{FF2B5EF4-FFF2-40B4-BE49-F238E27FC236}">
                <a16:creationId xmlns:a16="http://schemas.microsoft.com/office/drawing/2014/main" id="{19A67BB9-D880-4EAD-B90E-89C4219BFC0B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233CBB95-791E-4630-B3D9-FADFCE7BCF5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53" name="Rectangle Bottom Copyright">
            <a:extLst>
              <a:ext uri="{FF2B5EF4-FFF2-40B4-BE49-F238E27FC236}">
                <a16:creationId xmlns:a16="http://schemas.microsoft.com/office/drawing/2014/main" id="{B07FB7FB-DA6C-4F5D-B068-357F0FCE27D8}"/>
              </a:ext>
            </a:extLst>
          </p:cNvPr>
          <p:cNvSpPr/>
          <p:nvPr userDrawn="1"/>
        </p:nvSpPr>
        <p:spPr>
          <a:xfrm>
            <a:off x="111000" y="6454758"/>
            <a:ext cx="11970000" cy="258449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© SoftUni – </a:t>
            </a:r>
            <a:r>
              <a:rPr lang="en-US" sz="1600" u="sng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https://softuni.org</a:t>
            </a:r>
            <a:r>
              <a:rPr lang="en-US" sz="1600" noProof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. Copyrighted document. Unauthorized copy, reproduction or use is not permitted.</a:t>
            </a:r>
            <a:endParaRPr lang="en-US" sz="2400" noProof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pic>
        <p:nvPicPr>
          <p:cNvPr id="26" name="Picture SoftUni Mascot" descr="SoftUni mascot with open hand">
            <a:extLst>
              <a:ext uri="{FF2B5EF4-FFF2-40B4-BE49-F238E27FC236}">
                <a16:creationId xmlns:a16="http://schemas.microsoft.com/office/drawing/2014/main" id="{247CFF3C-C4FA-493D-8505-DF469F4D36A4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42586" y="2898830"/>
            <a:ext cx="2451608" cy="2959741"/>
          </a:xfrm>
          <a:prstGeom prst="rect">
            <a:avLst/>
          </a:prstGeom>
        </p:spPr>
      </p:pic>
      <p:grpSp>
        <p:nvGrpSpPr>
          <p:cNvPr id="2" name="Group SoftUni Brands">
            <a:extLst>
              <a:ext uri="{FF2B5EF4-FFF2-40B4-BE49-F238E27FC236}">
                <a16:creationId xmlns:a16="http://schemas.microsoft.com/office/drawing/2014/main" id="{418FAE34-C1F8-46C7-A4AE-F270D1E70F25}"/>
              </a:ext>
            </a:extLst>
          </p:cNvPr>
          <p:cNvGrpSpPr/>
          <p:nvPr userDrawn="1"/>
        </p:nvGrpSpPr>
        <p:grpSpPr>
          <a:xfrm>
            <a:off x="3332216" y="1702473"/>
            <a:ext cx="8314909" cy="3543782"/>
            <a:chOff x="3332216" y="1702473"/>
            <a:chExt cx="8314909" cy="3543782"/>
          </a:xfrm>
        </p:grpSpPr>
        <p:pic>
          <p:nvPicPr>
            <p:cNvPr id="24" name="Picture SoftUni Kids Logo" descr="SoftUni Kids logo">
              <a:extLst>
                <a:ext uri="{FF2B5EF4-FFF2-40B4-BE49-F238E27FC236}">
                  <a16:creationId xmlns:a16="http://schemas.microsoft.com/office/drawing/2014/main" id="{B0812936-74B6-4265-8C08-AEDC8C79870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0516883" y="3776294"/>
              <a:ext cx="1130242" cy="1389256"/>
            </a:xfrm>
            <a:prstGeom prst="rect">
              <a:avLst/>
            </a:prstGeom>
          </p:spPr>
        </p:pic>
        <p:pic>
          <p:nvPicPr>
            <p:cNvPr id="23" name="Picture SoftUni Foundation Logo" descr="SoftUni Foundation logo">
              <a:extLst>
                <a:ext uri="{FF2B5EF4-FFF2-40B4-BE49-F238E27FC236}">
                  <a16:creationId xmlns:a16="http://schemas.microsoft.com/office/drawing/2014/main" id="{6643F71A-2013-433A-8322-FBAAED3162D8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5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9053913" y="3788231"/>
              <a:ext cx="1166400" cy="1350756"/>
            </a:xfrm>
            <a:prstGeom prst="rect">
              <a:avLst/>
            </a:prstGeom>
          </p:spPr>
        </p:pic>
        <p:pic>
          <p:nvPicPr>
            <p:cNvPr id="22" name="Picture SoftUni Digital Logo" descr="SoftUni Digital logo">
              <a:extLst>
                <a:ext uri="{FF2B5EF4-FFF2-40B4-BE49-F238E27FC236}">
                  <a16:creationId xmlns:a16="http://schemas.microsoft.com/office/drawing/2014/main" id="{0A83D66F-855B-463B-920B-BF239B01A206}"/>
                </a:ext>
              </a:extLst>
            </p:cNvPr>
            <p:cNvPicPr>
              <a:picLocks noChangeAspect="1"/>
            </p:cNvPicPr>
            <p:nvPr userDrawn="1"/>
          </p:nvPicPr>
          <p:blipFill>
            <a:blip r:embed="rId6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657695" y="3789000"/>
              <a:ext cx="1084614" cy="1457255"/>
            </a:xfrm>
            <a:prstGeom prst="rect">
              <a:avLst/>
            </a:prstGeom>
          </p:spPr>
        </p:pic>
        <p:pic>
          <p:nvPicPr>
            <p:cNvPr id="21" name="Picture SoftUni Creative Logo" descr="SoftUni Creative logo">
              <a:extLst>
                <a:ext uri="{FF2B5EF4-FFF2-40B4-BE49-F238E27FC236}">
                  <a16:creationId xmlns:a16="http://schemas.microsoft.com/office/drawing/2014/main" id="{EA755AAE-BA08-481C-9224-0061170EE4B8}"/>
                </a:ext>
              </a:extLst>
            </p:cNvPr>
            <p:cNvPicPr>
              <a:picLocks noChangeAspect="1"/>
            </p:cNvPicPr>
            <p:nvPr/>
          </p:nvPicPr>
          <p:blipFill>
            <a:blip r:embed="rId7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173913" y="3776293"/>
              <a:ext cx="1166400" cy="1389257"/>
            </a:xfrm>
            <a:prstGeom prst="rect">
              <a:avLst/>
            </a:prstGeom>
          </p:spPr>
        </p:pic>
        <p:pic>
          <p:nvPicPr>
            <p:cNvPr id="20" name="Picture SoftUni Svetlina Logo" descr="SoftUni Svetlina logo">
              <a:extLst>
                <a:ext uri="{FF2B5EF4-FFF2-40B4-BE49-F238E27FC236}">
                  <a16:creationId xmlns:a16="http://schemas.microsoft.com/office/drawing/2014/main" id="{827D15FD-4C66-4B85-98E6-7826AA8F61C6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4735029" y="3776293"/>
              <a:ext cx="1166400" cy="1402229"/>
            </a:xfrm>
            <a:prstGeom prst="rect">
              <a:avLst/>
            </a:prstGeom>
          </p:spPr>
        </p:pic>
        <p:pic>
          <p:nvPicPr>
            <p:cNvPr id="25" name="Picture Software University Logo" descr="Software University logo">
              <a:extLst>
                <a:ext uri="{FF2B5EF4-FFF2-40B4-BE49-F238E27FC236}">
                  <a16:creationId xmlns:a16="http://schemas.microsoft.com/office/drawing/2014/main" id="{C74C190C-5856-41B9-8819-AE8DE0E10980}"/>
                </a:ext>
              </a:extLst>
            </p:cNvPr>
            <p:cNvPicPr>
              <a:picLocks noChangeAspect="1"/>
            </p:cNvPicPr>
            <p:nvPr/>
          </p:nvPicPr>
          <p:blipFill>
            <a:blip r:embed="rId9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332216" y="3776295"/>
              <a:ext cx="1164654" cy="1440000"/>
            </a:xfrm>
            <a:prstGeom prst="rect">
              <a:avLst/>
            </a:prstGeom>
          </p:spPr>
        </p:pic>
        <p:cxnSp>
          <p:nvCxnSpPr>
            <p:cNvPr id="33" name="Straight Connector 6">
              <a:extLst>
                <a:ext uri="{FF2B5EF4-FFF2-40B4-BE49-F238E27FC236}">
                  <a16:creationId xmlns:a16="http://schemas.microsoft.com/office/drawing/2014/main" id="{5C63D1E8-4A92-4691-8A24-A2FC7E8008E5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110771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Connector 5">
              <a:extLst>
                <a:ext uri="{FF2B5EF4-FFF2-40B4-BE49-F238E27FC236}">
                  <a16:creationId xmlns:a16="http://schemas.microsoft.com/office/drawing/2014/main" id="{6E91D320-3732-40B8-864D-142D0A277ED1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963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Straight Connector 4">
              <a:extLst>
                <a:ext uri="{FF2B5EF4-FFF2-40B4-BE49-F238E27FC236}">
                  <a16:creationId xmlns:a16="http://schemas.microsoft.com/office/drawing/2014/main" id="{299ABE09-E33C-46B7-A80D-7BF4A6956211}"/>
                </a:ext>
              </a:extLst>
            </p:cNvPr>
            <p:cNvCxnSpPr/>
            <p:nvPr userDrawn="1"/>
          </p:nvCxnSpPr>
          <p:spPr>
            <a:xfrm>
              <a:off x="819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Connector 3">
              <a:extLst>
                <a:ext uri="{FF2B5EF4-FFF2-40B4-BE49-F238E27FC236}">
                  <a16:creationId xmlns:a16="http://schemas.microsoft.com/office/drawing/2014/main" id="{93DDBF37-0764-47AA-94E3-9A44F3ED8FB5}"/>
                </a:ext>
              </a:extLst>
            </p:cNvPr>
            <p:cNvCxnSpPr/>
            <p:nvPr userDrawn="1"/>
          </p:nvCxnSpPr>
          <p:spPr>
            <a:xfrm>
              <a:off x="6757113" y="332921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">
              <a:extLst>
                <a:ext uri="{FF2B5EF4-FFF2-40B4-BE49-F238E27FC236}">
                  <a16:creationId xmlns:a16="http://schemas.microsoft.com/office/drawing/2014/main" id="{72BFE2F3-0845-4E5B-9375-E9D4027DD675}"/>
                </a:ext>
              </a:extLst>
            </p:cNvPr>
            <p:cNvCxnSpPr/>
            <p:nvPr userDrawn="1"/>
          </p:nvCxnSpPr>
          <p:spPr>
            <a:xfrm>
              <a:off x="5309913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Connector 1">
              <a:extLst>
                <a:ext uri="{FF2B5EF4-FFF2-40B4-BE49-F238E27FC236}">
                  <a16:creationId xmlns:a16="http://schemas.microsoft.com/office/drawing/2014/main" id="{D4E5982E-3110-47E1-A5BB-91B7BECC3093}"/>
                </a:ext>
              </a:extLst>
            </p:cNvPr>
            <p:cNvCxnSpPr/>
            <p:nvPr userDrawn="1"/>
          </p:nvCxnSpPr>
          <p:spPr>
            <a:xfrm>
              <a:off x="3915327" y="333556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Straight Connector Horizontal">
              <a:extLst>
                <a:ext uri="{FF2B5EF4-FFF2-40B4-BE49-F238E27FC236}">
                  <a16:creationId xmlns:a16="http://schemas.microsoft.com/office/drawing/2014/main" id="{5F62FB7C-BD6E-4383-98C1-2CF30F34CAFD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3915327" y="3335565"/>
              <a:ext cx="7161786" cy="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0">
              <a:extLst>
                <a:ext uri="{FF2B5EF4-FFF2-40B4-BE49-F238E27FC236}">
                  <a16:creationId xmlns:a16="http://schemas.microsoft.com/office/drawing/2014/main" id="{C84A0FE1-723D-4682-8682-77BAD950EE15}"/>
                </a:ext>
              </a:extLst>
            </p:cNvPr>
            <p:cNvCxnSpPr/>
            <p:nvPr userDrawn="1"/>
          </p:nvCxnSpPr>
          <p:spPr>
            <a:xfrm>
              <a:off x="7496220" y="3092995"/>
              <a:ext cx="0" cy="236220"/>
            </a:xfrm>
            <a:prstGeom prst="line">
              <a:avLst/>
            </a:prstGeom>
            <a:ln w="2540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pic>
          <p:nvPicPr>
            <p:cNvPr id="18" name="Picture SoftUni Logo" descr="SoftUni logo">
              <a:extLst>
                <a:ext uri="{FF2B5EF4-FFF2-40B4-BE49-F238E27FC236}">
                  <a16:creationId xmlns:a16="http://schemas.microsoft.com/office/drawing/2014/main" id="{A0675455-B7FA-4569-A5FD-A3B0F20B2A26}"/>
                </a:ext>
              </a:extLst>
            </p:cNvPr>
            <p:cNvPicPr>
              <a:picLocks noChangeAspect="1"/>
            </p:cNvPicPr>
            <p:nvPr/>
          </p:nvPicPr>
          <p:blipFill>
            <a:blip r:embed="rId10" cstate="print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6896770" y="1702473"/>
              <a:ext cx="1198901" cy="1198901"/>
            </a:xfrm>
            <a:prstGeom prst="rect">
              <a:avLst/>
            </a:prstGeom>
          </p:spPr>
        </p:pic>
      </p:grpSp>
      <p:sp>
        <p:nvSpPr>
          <p:cNvPr id="19" name="Slide Title">
            <a:extLst>
              <a:ext uri="{FF2B5EF4-FFF2-40B4-BE49-F238E27FC236}">
                <a16:creationId xmlns:a16="http://schemas.microsoft.com/office/drawing/2014/main" id="{7CFDBB16-985C-4CC7-B6DB-B81B360379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9628" y="703244"/>
            <a:ext cx="5916372" cy="1033303"/>
          </a:xfrm>
          <a:prstGeom prst="rect">
            <a:avLst/>
          </a:prstGeom>
        </p:spPr>
        <p:txBody>
          <a:bodyPr wrap="none" lIns="0" tIns="0" rIns="0" bIns="0" anchor="ctr" anchorCtr="0">
            <a:noAutofit/>
            <a:scene3d>
              <a:camera prst="orthographicFront"/>
              <a:lightRig rig="soft" dir="t">
                <a:rot lat="0" lon="0" rev="10800000"/>
              </a:lightRig>
            </a:scene3d>
            <a:sp3d>
              <a:bevelT w="27940" h="12700"/>
              <a:contourClr>
                <a:srgbClr val="DDDDDD"/>
              </a:contourClr>
            </a:sp3d>
          </a:bodyPr>
          <a:lstStyle/>
          <a:p>
            <a:pPr marL="0" marR="0" lvl="0" indent="0" algn="l" defTabSz="913852" rtl="0" eaLnBrk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67748E">
                  <a:lumMod val="40000"/>
                  <a:lumOff val="60000"/>
                </a:srgbClr>
              </a:buClr>
              <a:buSzPct val="70000"/>
              <a:buFont typeface="Wingdings 2" pitchFamily="18" charset="2"/>
              <a:buNone/>
              <a:tabLst/>
              <a:defRPr/>
            </a:pPr>
            <a:r>
              <a:rPr kumimoji="0" lang="en-US" sz="8797" b="1" i="0" u="none" strike="noStrike" kern="1200" cap="none" spc="0" normalizeH="0" baseline="0" noProof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t>Questions?</a:t>
            </a:r>
            <a:endParaRPr kumimoji="0" lang="en-US" sz="8797" b="1" i="0" u="none" strike="noStrike" kern="1200" cap="none" spc="150" normalizeH="0" baseline="0" noProof="0">
              <a:ln w="11430"/>
              <a:solidFill>
                <a:srgbClr val="234465"/>
              </a:solidFill>
              <a:effectLst>
                <a:outerShdw blurRad="25400" algn="tl" rotWithShape="0">
                  <a:srgbClr val="000000">
                    <a:alpha val="43000"/>
                  </a:srgbClr>
                </a:outerShdw>
              </a:effectLst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pic>
        <p:nvPicPr>
          <p:cNvPr id="36" name="Logo Software University" descr="Software University logo">
            <a:extLst>
              <a:ext uri="{FF2B5EF4-FFF2-40B4-BE49-F238E27FC236}">
                <a16:creationId xmlns:a16="http://schemas.microsoft.com/office/drawing/2014/main" id="{67FC4D2E-913D-432A-B658-F0D82839FA5E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bout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Slide Number">
            <a:extLst>
              <a:ext uri="{FF2B5EF4-FFF2-40B4-BE49-F238E27FC236}">
                <a16:creationId xmlns:a16="http://schemas.microsoft.com/office/drawing/2014/main" id="{5B8761D8-B42F-4A70-A0CE-682CEB2AE31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19" name="Picture Forum" descr="Forum icon">
            <a:hlinkClick r:id="rId2" tooltip="Software University Discussion Forum"/>
            <a:extLst>
              <a:ext uri="{FF2B5EF4-FFF2-40B4-BE49-F238E27FC236}">
                <a16:creationId xmlns:a16="http://schemas.microsoft.com/office/drawing/2014/main" id="{98C579AD-FAF5-4B28-9B52-5457F1E90061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0524350" y="5249556"/>
            <a:ext cx="970156" cy="965726"/>
          </a:xfrm>
          <a:prstGeom prst="rect">
            <a:avLst/>
          </a:prstGeom>
        </p:spPr>
      </p:pic>
      <p:pic>
        <p:nvPicPr>
          <p:cNvPr id="17" name="Picture Logo FB" descr="Facebook logo">
            <a:hlinkClick r:id="rId4" tooltip="Software University @ Facebook"/>
            <a:extLst>
              <a:ext uri="{FF2B5EF4-FFF2-40B4-BE49-F238E27FC236}">
                <a16:creationId xmlns:a16="http://schemas.microsoft.com/office/drawing/2014/main" id="{6B2C510E-5EF2-49F6-B926-2BD74CD3C7F8}"/>
              </a:ext>
            </a:extLst>
          </p:cNvPr>
          <p:cNvPicPr>
            <a:picLocks noChangeAspect="1" noChangeArrowheads="1"/>
          </p:cNvPicPr>
          <p:nvPr userDrawn="1"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/>
        </p:blipFill>
        <p:spPr bwMode="auto">
          <a:xfrm>
            <a:off x="10507451" y="3689937"/>
            <a:ext cx="1003954" cy="101756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" name="Picture Logo SoftUni Right" descr="Software University logo">
            <a:hlinkClick r:id="rId6"/>
            <a:extLst>
              <a:ext uri="{FF2B5EF4-FFF2-40B4-BE49-F238E27FC236}">
                <a16:creationId xmlns:a16="http://schemas.microsoft.com/office/drawing/2014/main" id="{F4604840-E810-44B7-9FF1-3B28CD68B758}"/>
              </a:ext>
            </a:extLst>
          </p:cNvPr>
          <p:cNvPicPr>
            <a:picLocks noChangeAspect="1"/>
          </p:cNvPicPr>
          <p:nvPr userDrawn="1"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13401" y="1674000"/>
            <a:ext cx="1192055" cy="1473880"/>
          </a:xfrm>
          <a:prstGeom prst="rect">
            <a:avLst/>
          </a:prstGeom>
        </p:spPr>
      </p:pic>
      <p:pic>
        <p:nvPicPr>
          <p:cNvPr id="16" name="Picture SoftUni Mascot" descr="SoftUni mascot">
            <a:hlinkClick r:id="rId8"/>
            <a:extLst>
              <a:ext uri="{FF2B5EF4-FFF2-40B4-BE49-F238E27FC236}">
                <a16:creationId xmlns:a16="http://schemas.microsoft.com/office/drawing/2014/main" id="{07C965FA-A87E-4824-AFA8-C67AF548A76A}"/>
              </a:ext>
            </a:extLst>
          </p:cNvPr>
          <p:cNvPicPr>
            <a:picLocks noChangeAspect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181957" y="2584289"/>
            <a:ext cx="2732955" cy="3630993"/>
          </a:xfrm>
          <a:prstGeom prst="rect">
            <a:avLst/>
          </a:prstGeom>
        </p:spPr>
      </p:pic>
      <p:sp>
        <p:nvSpPr>
          <p:cNvPr id="12" name="Slide Body Text">
            <a:extLst>
              <a:ext uri="{FF2B5EF4-FFF2-40B4-BE49-F238E27FC236}">
                <a16:creationId xmlns:a16="http://schemas.microsoft.com/office/drawing/2014/main" id="{0C1F9416-8B6E-46DE-973C-777785E27A26}"/>
              </a:ext>
            </a:extLst>
          </p:cNvPr>
          <p:cNvSpPr>
            <a:spLocks noGrp="1"/>
          </p:cNvSpPr>
          <p:nvPr>
            <p:ph idx="4294967295" hasCustomPrompt="1"/>
          </p:nvPr>
        </p:nvSpPr>
        <p:spPr>
          <a:xfrm>
            <a:off x="152410" y="1186307"/>
            <a:ext cx="8688590" cy="5496127"/>
          </a:xfrm>
        </p:spPr>
        <p:txBody>
          <a:bodyPr wrap="square">
            <a:noAutofit/>
          </a:bodyPr>
          <a:lstStyle>
            <a:lvl1pPr latinLnBrk="0">
              <a:buClr>
                <a:schemeClr val="tx1"/>
              </a:buClr>
              <a:defRPr sz="2798"/>
            </a:lvl1pPr>
            <a:lvl2pPr marL="989981" marR="0" indent="-380762" algn="l" defTabSz="1218438" rtl="0" eaLnBrk="1" fontAlgn="auto" latinLnBrk="1" hangingPunct="1">
              <a:lnSpc>
                <a:spcPct val="100000"/>
              </a:lnSpc>
              <a:spcBef>
                <a:spcPts val="600"/>
              </a:spcBef>
              <a:spcAft>
                <a:spcPts val="600"/>
              </a:spcAft>
              <a:buClrTx/>
              <a:buSzTx/>
              <a:buFont typeface="Wingdings" panose="05000000000000000000" pitchFamily="2" charset="2"/>
              <a:buChar char="§"/>
              <a:tabLst>
                <a:tab pos="282405" algn="l"/>
              </a:tabLst>
              <a:defRPr sz="2800"/>
            </a:lvl2pPr>
            <a:lvl3pPr>
              <a:buClr>
                <a:schemeClr val="tx1"/>
              </a:buClr>
              <a:defRPr/>
            </a:lvl3pPr>
          </a:lstStyle>
          <a:p>
            <a:r>
              <a:rPr lang="en-US" sz="3000" noProof="0"/>
              <a:t>Software University – High-Quality Education, Profession and Job for Software Developers</a:t>
            </a:r>
          </a:p>
          <a:p>
            <a:pPr lvl="1"/>
            <a:r>
              <a:rPr lang="en-US" noProof="1">
                <a:hlinkClick r:id="rId8"/>
              </a:rPr>
              <a:t>softuni.bg</a:t>
            </a:r>
            <a:r>
              <a:rPr lang="en-US" noProof="1"/>
              <a:t> </a:t>
            </a:r>
          </a:p>
          <a:p>
            <a:r>
              <a:rPr lang="en-US" sz="3000" noProof="0"/>
              <a:t>Software University Foundation</a:t>
            </a:r>
          </a:p>
          <a:p>
            <a:pPr lvl="1"/>
            <a:r>
              <a:rPr lang="en-US" noProof="1">
                <a:hlinkClick r:id="rId10"/>
              </a:rPr>
              <a:t>softuni.foundation</a:t>
            </a:r>
            <a:endParaRPr lang="en-US" noProof="1"/>
          </a:p>
          <a:p>
            <a:r>
              <a:rPr lang="en-US" sz="3000" noProof="0"/>
              <a:t>Software University @ Facebook</a:t>
            </a:r>
          </a:p>
          <a:p>
            <a:pPr lvl="1"/>
            <a:r>
              <a:rPr lang="en-US" noProof="1">
                <a:hlinkClick r:id="rId4"/>
              </a:rPr>
              <a:t>facebook.com/SoftwareUniversity</a:t>
            </a:r>
            <a:endParaRPr lang="en-US" noProof="1"/>
          </a:p>
          <a:p>
            <a:r>
              <a:rPr lang="en-US" sz="3000" noProof="0"/>
              <a:t>Software University Forums</a:t>
            </a:r>
          </a:p>
          <a:p>
            <a:pPr lvl="1"/>
            <a:r>
              <a:rPr lang="en-US" noProof="1">
                <a:hlinkClick r:id="rId2"/>
              </a:rPr>
              <a:t>forum.softuni.bg</a:t>
            </a:r>
            <a:endParaRPr lang="en-US" noProof="1"/>
          </a:p>
        </p:txBody>
      </p:sp>
      <p:sp>
        <p:nvSpPr>
          <p:cNvPr id="10" name="Rectangle Top">
            <a:extLst>
              <a:ext uri="{FF2B5EF4-FFF2-40B4-BE49-F238E27FC236}">
                <a16:creationId xmlns:a16="http://schemas.microsoft.com/office/drawing/2014/main" id="{86646B95-5E3B-4DE8-9118-031C2C296D8C}"/>
              </a:ext>
            </a:extLst>
          </p:cNvPr>
          <p:cNvSpPr/>
          <p:nvPr userDrawn="1"/>
        </p:nvSpPr>
        <p:spPr>
          <a:xfrm>
            <a:off x="0" y="0"/>
            <a:ext cx="12195176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58AB1944-B146-4E89-B2D9-426EB610F319}"/>
              </a:ext>
            </a:extLst>
          </p:cNvPr>
          <p:cNvPicPr>
            <a:picLocks noChangeAspect="1"/>
          </p:cNvPicPr>
          <p:nvPr userDrawn="1"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8" name="Slide Title">
            <a:extLst>
              <a:ext uri="{FF2B5EF4-FFF2-40B4-BE49-F238E27FC236}">
                <a16:creationId xmlns:a16="http://schemas.microsoft.com/office/drawing/2014/main" id="{AE87ED9C-76E1-4D85-9B06-3AF44AABB668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72286" y="108873"/>
            <a:ext cx="9742626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Trainings @ Software University (SoftUni)</a:t>
            </a:r>
          </a:p>
        </p:txBody>
      </p:sp>
    </p:spTree>
    <p:extLst>
      <p:ext uri="{BB962C8B-B14F-4D97-AF65-F5344CB8AC3E}">
        <p14:creationId xmlns:p14="http://schemas.microsoft.com/office/powerpoint/2010/main" val="21964663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2" name="Logo Software University" descr="Software University logo">
            <a:extLst>
              <a:ext uri="{FF2B5EF4-FFF2-40B4-BE49-F238E27FC236}">
                <a16:creationId xmlns:a16="http://schemas.microsoft.com/office/drawing/2014/main" id="{B1D3B425-B9BF-43ED-9DEC-C05002FBA22F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pic>
        <p:nvPicPr>
          <p:cNvPr id="9" name="Picture SoftUni Mascot" descr="SoftUni mascot with laptop">
            <a:extLst>
              <a:ext uri="{FF2B5EF4-FFF2-40B4-BE49-F238E27FC236}">
                <a16:creationId xmlns:a16="http://schemas.microsoft.com/office/drawing/2014/main" id="{DC4365F6-D2C1-47B4-8477-38FD2C7711A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flipH="1">
            <a:off x="9516000" y="3408496"/>
            <a:ext cx="2251057" cy="3044431"/>
          </a:xfrm>
          <a:prstGeom prst="rect">
            <a:avLst/>
          </a:prstGeom>
        </p:spPr>
      </p:pic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9049234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1"/>
            <a:r>
              <a:rPr lang="en-US" noProof="0"/>
              <a:t>…</a:t>
            </a:r>
          </a:p>
          <a:p>
            <a:pPr lvl="0"/>
            <a:r>
              <a:rPr lang="en-US" noProof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1" name="Logo Software University" descr="Software University logo">
            <a:extLst>
              <a:ext uri="{FF2B5EF4-FFF2-40B4-BE49-F238E27FC236}">
                <a16:creationId xmlns:a16="http://schemas.microsoft.com/office/drawing/2014/main" id="{14F779A7-4A91-448B-BEFA-956C70A1C22F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Table of Contents</a:t>
            </a:r>
          </a:p>
        </p:txBody>
      </p:sp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3" name="Logo Software University" descr="Software University logo">
            <a:extLst>
              <a:ext uri="{FF2B5EF4-FFF2-40B4-BE49-F238E27FC236}">
                <a16:creationId xmlns:a16="http://schemas.microsoft.com/office/drawing/2014/main" id="{5573C101-930B-47AC-967A-A64513DFFDEE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pic>
        <p:nvPicPr>
          <p:cNvPr id="16" name="Logo Software University" descr="Software University logo">
            <a:extLst>
              <a:ext uri="{FF2B5EF4-FFF2-40B4-BE49-F238E27FC236}">
                <a16:creationId xmlns:a16="http://schemas.microsoft.com/office/drawing/2014/main" id="{EFEBB553-EACE-4B4F-8B4F-7629FDD910A4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08761" y="190267"/>
            <a:ext cx="2013336" cy="690975"/>
          </a:xfrm>
          <a:prstGeom prst="rect">
            <a:avLst/>
          </a:prstGeom>
        </p:spPr>
      </p:pic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7" y="100750"/>
            <a:ext cx="8625520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6" y="100750"/>
            <a:ext cx="11410061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10" name="Logo Software University" descr="Software University logo">
            <a:extLst>
              <a:ext uri="{FF2B5EF4-FFF2-40B4-BE49-F238E27FC236}">
                <a16:creationId xmlns:a16="http://schemas.microsoft.com/office/drawing/2014/main" id="{8C01D7AF-7CBD-46E1-99F3-8EB60E838D91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67957" y="253936"/>
            <a:ext cx="1915704" cy="559235"/>
          </a:xfrm>
          <a:prstGeom prst="rect">
            <a:avLst/>
          </a:prstGeom>
        </p:spPr>
      </p:pic>
      <p:sp>
        <p:nvSpPr>
          <p:cNvPr id="17" name="Slide Body Text">
            <a:extLst>
              <a:ext uri="{FF2B5EF4-FFF2-40B4-BE49-F238E27FC236}">
                <a16:creationId xmlns:a16="http://schemas.microsoft.com/office/drawing/2014/main" id="{1E60575F-8475-4C78-97A7-27D7891D2770}"/>
              </a:ext>
            </a:extLst>
          </p:cNvPr>
          <p:cNvSpPr>
            <a:spLocks noGrp="1"/>
          </p:cNvSpPr>
          <p:nvPr>
            <p:ph type="body" sz="quarter" idx="12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This is a code example</a:t>
            </a:r>
          </a:p>
        </p:txBody>
      </p:sp>
      <p:sp>
        <p:nvSpPr>
          <p:cNvPr id="15" name="Code Box">
            <a:extLst>
              <a:ext uri="{FF2B5EF4-FFF2-40B4-BE49-F238E27FC236}">
                <a16:creationId xmlns:a16="http://schemas.microsoft.com/office/drawing/2014/main" id="{29C63EC2-5578-406B-8C2A-23FDE6C14C82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318684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9715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/>
              <a:t>Slide Title</a:t>
            </a:r>
          </a:p>
        </p:txBody>
      </p:sp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/>
              <a:t>Click to Edit Section Title</a:t>
            </a:r>
            <a:endParaRPr lang="en-US" altLang="ko-KR" noProof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1.emf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Background" descr="SoftUni Background">
            <a:extLst>
              <a:ext uri="{FF2B5EF4-FFF2-40B4-BE49-F238E27FC236}">
                <a16:creationId xmlns:a16="http://schemas.microsoft.com/office/drawing/2014/main" id="{5BE90A63-DDD9-4B3B-A234-DF69B9BC812F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15"/>
          <a:srcRect b="1672"/>
          <a:stretch/>
        </p:blipFill>
        <p:spPr>
          <a:xfrm>
            <a:off x="0" y="1"/>
            <a:ext cx="12192000" cy="6857999"/>
          </a:xfrm>
          <a:prstGeom prst="rect">
            <a:avLst/>
          </a:prstGeom>
        </p:spPr>
      </p:pic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/>
              <a:t>First Level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/>
              <a:t>Click to Edit Master Title Style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89" r:id="rId2"/>
    <p:sldLayoutId id="2147483681" r:id="rId3"/>
    <p:sldLayoutId id="2147483677" r:id="rId4"/>
    <p:sldLayoutId id="2147483679" r:id="rId5"/>
    <p:sldLayoutId id="2147483680" r:id="rId6"/>
    <p:sldLayoutId id="2147483688" r:id="rId7"/>
    <p:sldLayoutId id="2147483684" r:id="rId8"/>
    <p:sldLayoutId id="2147483690" r:id="rId9"/>
    <p:sldLayoutId id="2147483683" r:id="rId10"/>
    <p:sldLayoutId id="2147483685" r:id="rId11"/>
    <p:sldLayoutId id="2147483686" r:id="rId12"/>
    <p:sldLayoutId id="2147483687" r:id="rId13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bg/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22.jpeg"/><Relationship Id="rId4" Type="http://schemas.openxmlformats.org/officeDocument/2006/relationships/image" Target="../media/image21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://www.regex101.com" TargetMode="External"/><Relationship Id="rId1" Type="http://schemas.openxmlformats.org/officeDocument/2006/relationships/slideLayout" Target="../slideLayouts/slideLayout3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1" TargetMode="External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judge.softuni.org/Contests/Practice/Index/3178#23" TargetMode="External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Relationship Id="rId5" Type="http://schemas.openxmlformats.org/officeDocument/2006/relationships/image" Target="../media/image25.png"/><Relationship Id="rId4" Type="http://schemas.openxmlformats.org/officeDocument/2006/relationships/hyperlink" Target="https://softuni.bg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regex101.com/" TargetMode="External"/><Relationship Id="rId2" Type="http://schemas.openxmlformats.org/officeDocument/2006/relationships/hyperlink" Target="http://regexr.com/" TargetMode="Externa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ubtitle 5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>
              <a:lnSpc>
                <a:spcPct val="113999"/>
              </a:lnSpc>
              <a:spcAft>
                <a:spcPts val="0"/>
              </a:spcAft>
            </a:pPr>
            <a:r>
              <a:rPr lang="en-US" sz="3550"/>
              <a:t>Синтаксис на релярния израз</a:t>
            </a:r>
            <a:endParaRPr lang="bg-BG"/>
          </a:p>
        </p:txBody>
      </p:sp>
      <p:sp>
        <p:nvSpPr>
          <p:cNvPr id="5" name="Title 4"/>
          <p:cNvSpPr>
            <a:spLocks noGrp="1"/>
          </p:cNvSpPr>
          <p:nvPr>
            <p:ph type="title"/>
          </p:nvPr>
        </p:nvSpPr>
        <p:spPr>
          <a:xfrm>
            <a:off x="669689" y="305614"/>
            <a:ext cx="10959592" cy="882424"/>
          </a:xfrm>
        </p:spPr>
        <p:txBody>
          <a:bodyPr>
            <a:normAutofit/>
          </a:bodyPr>
          <a:lstStyle/>
          <a:p>
            <a:r>
              <a:rPr lang="en-US" sz="4750">
                <a:ea typeface="+mj-lt"/>
                <a:cs typeface="+mj-lt"/>
              </a:rPr>
              <a:t>Регулярен израз</a:t>
            </a:r>
            <a:r>
              <a:rPr lang="en-US" sz="4750"/>
              <a:t> (RegEx)</a:t>
            </a:r>
            <a:endParaRPr lang="bg-BG" sz="4750">
              <a:cs typeface="Calibri"/>
            </a:endParaRPr>
          </a:p>
        </p:txBody>
      </p:sp>
      <p:sp>
        <p:nvSpPr>
          <p:cNvPr id="7" name="Text Placeholder 6"/>
          <p:cNvSpPr>
            <a:spLocks noGrp="1"/>
          </p:cNvSpPr>
          <p:nvPr>
            <p:ph type="body" sz="quarter" idx="17"/>
          </p:nvPr>
        </p:nvSpPr>
        <p:spPr/>
        <p:txBody>
          <a:bodyPr/>
          <a:lstStyle/>
          <a:p>
            <a:r>
              <a:rPr lang="en-US" sz="1950" dirty="0"/>
              <a:t>Софтуерен </a:t>
            </a:r>
            <a:r>
              <a:rPr lang="en-US" sz="1950" dirty="0" err="1"/>
              <a:t>университет</a:t>
            </a:r>
            <a:endParaRPr lang="en-US" sz="1950" b="0" dirty="0">
              <a:ea typeface="+mn-lt"/>
              <a:cs typeface="+mn-lt"/>
            </a:endParaRPr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8"/>
          </p:nvPr>
        </p:nvSpPr>
        <p:spPr/>
        <p:txBody>
          <a:bodyPr/>
          <a:lstStyle/>
          <a:p>
            <a:r>
              <a:rPr lang="en-US">
                <a:hlinkClick r:id="rId3"/>
              </a:rPr>
              <a:t>https://softuni.bg</a:t>
            </a:r>
            <a:endParaRPr lang="en-US"/>
          </a:p>
        </p:txBody>
      </p:sp>
      <p:sp>
        <p:nvSpPr>
          <p:cNvPr id="11" name="Text Placeholder 10"/>
          <p:cNvSpPr>
            <a:spLocks noGrp="1"/>
          </p:cNvSpPr>
          <p:nvPr>
            <p:ph type="body" sz="quarter" idx="19"/>
          </p:nvPr>
        </p:nvSpPr>
        <p:spPr/>
        <p:txBody>
          <a:bodyPr/>
          <a:lstStyle/>
          <a:p>
            <a:r>
              <a:rPr lang="en-US" sz="2750" dirty="0" err="1">
                <a:ea typeface="+mn-lt"/>
                <a:cs typeface="+mn-lt"/>
              </a:rPr>
              <a:t>СофтУни</a:t>
            </a:r>
            <a:endParaRPr lang="bg-BG" dirty="0"/>
          </a:p>
        </p:txBody>
      </p:sp>
      <p:sp>
        <p:nvSpPr>
          <p:cNvPr id="12" name="Text Placeholder 11"/>
          <p:cNvSpPr>
            <a:spLocks noGrp="1"/>
          </p:cNvSpPr>
          <p:nvPr>
            <p:ph type="body" sz="quarter" idx="20"/>
          </p:nvPr>
        </p:nvSpPr>
        <p:spPr>
          <a:xfrm>
            <a:off x="553082" y="5336304"/>
            <a:ext cx="3262049" cy="437098"/>
          </a:xfrm>
        </p:spPr>
        <p:txBody>
          <a:bodyPr/>
          <a:lstStyle/>
          <a:p>
            <a:r>
              <a:rPr lang="en-US" sz="2350" dirty="0"/>
              <a:t>Преподавателски </a:t>
            </a:r>
            <a:r>
              <a:rPr lang="en-US" sz="2350" dirty="0" err="1"/>
              <a:t>екип</a:t>
            </a:r>
            <a:endParaRPr lang="en-US" sz="2350" b="0" dirty="0">
              <a:ea typeface="+mn-lt"/>
              <a:cs typeface="+mn-lt"/>
            </a:endParaRPr>
          </a:p>
        </p:txBody>
      </p:sp>
      <p:pic>
        <p:nvPicPr>
          <p:cNvPr id="23" name="Picture 22">
            <a:extLst>
              <a:ext uri="{FF2B5EF4-FFF2-40B4-BE49-F238E27FC236}">
                <a16:creationId xmlns:a16="http://schemas.microsoft.com/office/drawing/2014/main" id="{C0D3D29C-BAF5-4006-8125-0CCBDDF50E66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1431" y="2496503"/>
            <a:ext cx="2211541" cy="551599"/>
          </a:xfrm>
          <a:prstGeom prst="rect">
            <a:avLst/>
          </a:prstGeom>
        </p:spPr>
      </p:pic>
      <p:pic>
        <p:nvPicPr>
          <p:cNvPr id="9" name="image2.jpeg">
            <a:extLst>
              <a:ext uri="{FF2B5EF4-FFF2-40B4-BE49-F238E27FC236}">
                <a16:creationId xmlns:a16="http://schemas.microsoft.com/office/drawing/2014/main" id="{CD02F7BD-8B2C-4C1D-8CCB-C1AAD08F085E}"/>
              </a:ext>
            </a:extLst>
          </p:cNvPr>
          <p:cNvPicPr>
            <a:picLocks/>
          </p:cNvPicPr>
          <p:nvPr/>
        </p:nvPicPr>
        <p:blipFill>
          <a:blip r:embed="rId5" cstate="print"/>
          <a:srcRect l="2237" r="2237"/>
          <a:stretch>
            <a:fillRect/>
          </a:stretch>
        </p:blipFill>
        <p:spPr>
          <a:xfrm>
            <a:off x="3598607" y="2514839"/>
            <a:ext cx="4994789" cy="2408717"/>
          </a:xfrm>
          <a:prstGeom prst="rect">
            <a:avLst/>
          </a:prstGeom>
          <a:ln>
            <a:noFill/>
          </a:ln>
          <a:effectLst>
            <a:softEdge rad="112500"/>
          </a:effectLst>
        </p:spPr>
      </p:pic>
    </p:spTree>
    <p:extLst>
      <p:ext uri="{BB962C8B-B14F-4D97-AF65-F5344CB8AC3E}">
        <p14:creationId xmlns:p14="http://schemas.microsoft.com/office/powerpoint/2010/main" val="12319762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BD87146-D2FA-48FB-8B16-CB655DAADC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955679" cy="552876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/>
              <a:t> – търси всеки</a:t>
            </a:r>
            <a:r>
              <a:rPr lang="en-GB" sz="3350">
                <a:solidFill>
                  <a:srgbClr val="234465"/>
                </a:solidFill>
              </a:rPr>
              <a:t> </a:t>
            </a:r>
            <a:r>
              <a:rPr lang="en-GB" sz="3350" b="1">
                <a:solidFill>
                  <a:schemeClr val="bg1"/>
                </a:solidFill>
              </a:rPr>
              <a:t>символ </a:t>
            </a:r>
            <a:r>
              <a:rPr lang="en-GB" sz="3350"/>
              <a:t>(a-z, A-Z, 0-9, _)</a:t>
            </a:r>
            <a:endParaRPr lang="bg-BG" sz="3350"/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/>
              <a:t> – търси всеки символ различен от английската </a:t>
            </a:r>
            <a:br>
              <a:rPr lang="en-GB" sz="3350"/>
            </a:br>
            <a:r>
              <a:rPr lang="en-GB" sz="3350"/>
              <a:t>азбука(обратното на </a:t>
            </a:r>
            <a:r>
              <a:rPr lang="en-GB" sz="3350" b="1">
                <a:solidFill>
                  <a:schemeClr val="bg1"/>
                </a:solidFill>
                <a:latin typeface="Consolas"/>
              </a:rPr>
              <a:t>\w</a:t>
            </a:r>
            <a:r>
              <a:rPr lang="en-GB" sz="3350"/>
              <a:t>)</a:t>
            </a:r>
            <a:endParaRPr lang="en-GB" sz="335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/>
              <a:t> – търси </a:t>
            </a:r>
            <a:r>
              <a:rPr lang="en-GB" sz="3350">
                <a:solidFill>
                  <a:srgbClr val="234465"/>
                </a:solidFill>
              </a:rPr>
              <a:t>всички символи, които са </a:t>
            </a:r>
            <a:r>
              <a:rPr lang="en-GB" sz="3350" b="1">
                <a:solidFill>
                  <a:schemeClr val="bg1"/>
                </a:solidFill>
              </a:rPr>
              <a:t>интервали</a:t>
            </a:r>
            <a:endParaRPr lang="en-GB" sz="3350">
              <a:solidFill>
                <a:schemeClr val="bg1"/>
              </a:solidFill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/>
              <a:t> – </a:t>
            </a:r>
            <a:r>
              <a:rPr lang="en-GB" sz="3350">
                <a:ea typeface="+mn-lt"/>
                <a:cs typeface="+mn-lt"/>
              </a:rPr>
              <a:t>търси всички </a:t>
            </a:r>
            <a:r>
              <a:rPr lang="en-GB" sz="3350">
                <a:solidFill>
                  <a:srgbClr val="234465"/>
                </a:solidFill>
                <a:ea typeface="+mn-lt"/>
                <a:cs typeface="+mn-lt"/>
              </a:rPr>
              <a:t>символи, </a:t>
            </a:r>
            <a:br>
              <a:rPr lang="en-GB" sz="3350">
                <a:solidFill>
                  <a:srgbClr val="234465"/>
                </a:solidFill>
                <a:ea typeface="+mn-lt"/>
                <a:cs typeface="+mn-lt"/>
              </a:rPr>
            </a:br>
            <a:r>
              <a:rPr lang="en-GB" sz="3350">
                <a:solidFill>
                  <a:srgbClr val="234465"/>
                </a:solidFill>
                <a:ea typeface="+mn-lt"/>
                <a:cs typeface="+mn-lt"/>
              </a:rPr>
              <a:t>които не са </a:t>
            </a:r>
            <a:r>
              <a:rPr lang="en-GB" sz="3350" b="1">
                <a:solidFill>
                  <a:schemeClr val="bg1"/>
                </a:solidFill>
                <a:ea typeface="+mn-lt"/>
                <a:cs typeface="+mn-lt"/>
              </a:rPr>
              <a:t>интервали</a:t>
            </a:r>
            <a:r>
              <a:rPr lang="en-GB" sz="3350"/>
              <a:t> (обратно на </a:t>
            </a:r>
            <a:r>
              <a:rPr lang="en-GB" sz="3350" b="1">
                <a:solidFill>
                  <a:schemeClr val="bg1"/>
                </a:solidFill>
                <a:latin typeface="Consolas"/>
              </a:rPr>
              <a:t>\s</a:t>
            </a:r>
            <a:r>
              <a:rPr lang="en-GB" sz="3350"/>
              <a:t>)</a:t>
            </a:r>
            <a:endParaRPr lang="en-GB" sz="335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\b</a:t>
            </a:r>
            <a:r>
              <a:rPr lang="en-GB" sz="3350"/>
              <a:t> – търси интервала </a:t>
            </a:r>
            <a:r>
              <a:rPr lang="en-GB" sz="3350" b="1">
                <a:solidFill>
                  <a:schemeClr val="bg1"/>
                </a:solidFill>
              </a:rPr>
              <a:t>между </a:t>
            </a:r>
            <a:r>
              <a:rPr lang="en-GB" sz="3350"/>
              <a:t>две букви</a:t>
            </a:r>
            <a:endParaRPr lang="en-GB" sz="335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/>
              <a:t> – </a:t>
            </a:r>
            <a:r>
              <a:rPr lang="en-GB" sz="3350">
                <a:solidFill>
                  <a:srgbClr val="234465"/>
                </a:solidFill>
              </a:rPr>
              <a:t>търси всички </a:t>
            </a:r>
            <a:r>
              <a:rPr lang="en-GB" sz="3350">
                <a:solidFill>
                  <a:srgbClr val="234465"/>
                </a:solidFill>
                <a:ea typeface="+mn-lt"/>
                <a:cs typeface="+mn-lt"/>
              </a:rPr>
              <a:t>символи</a:t>
            </a:r>
            <a:r>
              <a:rPr lang="en-GB" sz="3350">
                <a:solidFill>
                  <a:srgbClr val="234465"/>
                </a:solidFill>
              </a:rPr>
              <a:t>, които </a:t>
            </a:r>
            <a:r>
              <a:rPr lang="en-GB" sz="3350" b="1">
                <a:solidFill>
                  <a:schemeClr val="bg1"/>
                </a:solidFill>
              </a:rPr>
              <a:t>цели числа </a:t>
            </a:r>
            <a:r>
              <a:rPr lang="en-GB" sz="3350"/>
              <a:t>(0-9)</a:t>
            </a:r>
            <a:endParaRPr lang="en-GB" sz="3350">
              <a:cs typeface="Calibri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GB" sz="3350" b="1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/>
              <a:t> – </a:t>
            </a:r>
            <a:r>
              <a:rPr lang="en-GB" sz="3350">
                <a:ea typeface="+mn-lt"/>
                <a:cs typeface="+mn-lt"/>
              </a:rPr>
              <a:t>търси всички </a:t>
            </a:r>
            <a:r>
              <a:rPr lang="en-GB" sz="3350"/>
              <a:t>символи, които </a:t>
            </a:r>
            <a:r>
              <a:rPr lang="en-GB" sz="3350" b="1">
                <a:solidFill>
                  <a:schemeClr val="bg1"/>
                </a:solidFill>
              </a:rPr>
              <a:t>не са числа </a:t>
            </a:r>
            <a:r>
              <a:rPr lang="en-GB" sz="3350"/>
              <a:t>(обратното на</a:t>
            </a:r>
            <a:r>
              <a:rPr lang="en-GB" sz="3350">
                <a:solidFill>
                  <a:srgbClr val="234465"/>
                </a:solidFill>
                <a:latin typeface="Calibri"/>
                <a:cs typeface="Calibri"/>
              </a:rPr>
              <a:t> </a:t>
            </a:r>
            <a:r>
              <a:rPr lang="en-GB" sz="3350" b="1">
                <a:solidFill>
                  <a:schemeClr val="bg1"/>
                </a:solidFill>
                <a:latin typeface="Consolas"/>
              </a:rPr>
              <a:t>\d</a:t>
            </a:r>
            <a:r>
              <a:rPr lang="en-GB" sz="3350"/>
              <a:t>)</a:t>
            </a:r>
            <a:endParaRPr lang="en-GB" sz="3350">
              <a:cs typeface="Calibri"/>
            </a:endParaRPr>
          </a:p>
          <a:p>
            <a:pPr marL="360045" indent="-360045"/>
            <a:endParaRPr lang="en-GB">
              <a:cs typeface="Calibri"/>
            </a:endParaRPr>
          </a:p>
          <a:p>
            <a:pPr marL="360045" indent="-360045"/>
            <a:endParaRPr lang="en-GB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EC83897-27FB-49C4-84D6-9471883B0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 dirty="0" err="1">
                <a:cs typeface="Calibri"/>
              </a:rPr>
              <a:t>Предефинирани</a:t>
            </a:r>
            <a:r>
              <a:rPr lang="en-GB" sz="3950" dirty="0">
                <a:cs typeface="Calibri"/>
              </a:rPr>
              <a:t> </a:t>
            </a:r>
            <a:r>
              <a:rPr lang="en-GB" sz="3950" dirty="0" err="1">
                <a:cs typeface="Calibri"/>
              </a:rPr>
              <a:t>класове</a:t>
            </a:r>
            <a:r>
              <a:rPr lang="en-GB" sz="3950" dirty="0">
                <a:cs typeface="Calibri"/>
              </a:rPr>
              <a:t> - Примери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DDDBB0BA-1D54-4FCC-8485-B3A834EEB4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1770064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Подзаглавие 3">
            <a:extLst>
              <a:ext uri="{FF2B5EF4-FFF2-40B4-BE49-F238E27FC236}">
                <a16:creationId xmlns:a16="http://schemas.microsoft.com/office/drawing/2014/main" id="{20401B3F-1CEE-7839-9A0F-0E9EC97B6F49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FC108660-B26C-48A3-9C2C-9234702CA5AD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cs typeface="Arial"/>
              </a:rPr>
              <a:t>Quantifier-и</a:t>
            </a:r>
            <a:endParaRPr lang="bg-BG"/>
          </a:p>
        </p:txBody>
      </p:sp>
      <p:sp>
        <p:nvSpPr>
          <p:cNvPr id="8" name="Text Placeholder 4">
            <a:extLst>
              <a:ext uri="{FF2B5EF4-FFF2-40B4-BE49-F238E27FC236}">
                <a16:creationId xmlns:a16="http://schemas.microsoft.com/office/drawing/2014/main" id="{C886439C-1CA8-450B-A9E2-4DBC6DCAF5FE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>
                <a:solidFill>
                  <a:schemeClr val="bg2"/>
                </a:solidFill>
                <a:latin typeface="Consolas" panose="020B0609020204030204" pitchFamily="49" charset="0"/>
              </a:rPr>
              <a:t>(\w+)</a:t>
            </a:r>
          </a:p>
        </p:txBody>
      </p:sp>
    </p:spTree>
    <p:extLst>
      <p:ext uri="{BB962C8B-B14F-4D97-AF65-F5344CB8AC3E}">
        <p14:creationId xmlns:p14="http://schemas.microsoft.com/office/powerpoint/2010/main" val="36666609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0A5D996F-12B3-ADA2-B385-35815B1B79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12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87A6BBCF-318C-32FC-C50D-E6117A486BD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dirty="0" err="1">
                <a:ea typeface="+mn-lt"/>
                <a:cs typeface="+mn-lt"/>
              </a:rPr>
              <a:t>Quantifier</a:t>
            </a:r>
            <a:r>
              <a:rPr lang="bg-BG" sz="3350" dirty="0">
                <a:ea typeface="+mn-lt"/>
                <a:cs typeface="+mn-lt"/>
              </a:rPr>
              <a:t> е символ или комбинация от символи, които показват колко пъти един или повече символи трябва да се повторят в текста.</a:t>
            </a:r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FD8800B1-25E1-EDAA-F1E8-E5BC527BED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 </a:t>
            </a:r>
            <a:r>
              <a:rPr lang="en-GB" sz="3950" dirty="0">
                <a:ea typeface="+mj-lt"/>
                <a:cs typeface="+mj-lt"/>
              </a:rPr>
              <a:t>Quantifier?</a:t>
            </a:r>
            <a:endParaRPr lang="bg-BG" sz="3950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271760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*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 търси предишния елемент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нула 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или 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onsolas" panose="020B0609020204030204" pitchFamily="49" charset="0"/>
              </a:rPr>
              <a:t>повече пъти</a:t>
            </a:r>
          </a:p>
          <a:p>
            <a:pPr marL="360045" indent="-360045">
              <a:buClr>
                <a:schemeClr val="tx1"/>
              </a:buClr>
            </a:pPr>
            <a:endParaRPr lang="en-US" sz="3350" noProof="1">
              <a:solidFill>
                <a:srgbClr val="234465"/>
              </a:solidFill>
              <a:latin typeface="Calibri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+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cs typeface="Consolas" panose="020B0609020204030204" pitchFamily="49" charset="0"/>
              </a:rPr>
              <a:t>-</a:t>
            </a:r>
            <a:r>
              <a:rPr lang="en-US" sz="3350" noProof="1">
                <a:latin typeface="+mj-lt"/>
                <a:cs typeface="Consolas" panose="020B0609020204030204" pitchFamily="49" charset="0"/>
              </a:rPr>
              <a:t> </a:t>
            </a:r>
            <a:r>
              <a:rPr lang="en-US" sz="3350" noProof="1">
                <a:latin typeface="+mj-lt"/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един </a:t>
            </a:r>
            <a:r>
              <a:rPr lang="en-US" sz="3350" noProof="1">
                <a:latin typeface="+mj-lt"/>
                <a:cs typeface="Calibri"/>
              </a:rPr>
              <a:t>или </a:t>
            </a:r>
            <a:r>
              <a:rPr lang="en-US" sz="3350" b="1" noProof="1">
                <a:solidFill>
                  <a:schemeClr val="bg1"/>
                </a:solidFill>
                <a:latin typeface="+mj-lt"/>
                <a:cs typeface="Calibri"/>
              </a:rPr>
              <a:t>повече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rgbClr val="1A334C"/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?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cs typeface="Calibri"/>
              </a:rPr>
              <a:t>търси предишния елемент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нула </a:t>
            </a:r>
            <a:r>
              <a:rPr lang="en-US" sz="3350" noProof="1">
                <a:solidFill>
                  <a:srgbClr val="234465"/>
                </a:solidFill>
                <a:cs typeface="Calibri"/>
              </a:rPr>
              <a:t>или</a:t>
            </a:r>
            <a:r>
              <a:rPr lang="en-US" sz="3350" noProof="1">
                <a:cs typeface="Calibri"/>
              </a:rPr>
              <a:t> </a:t>
            </a:r>
            <a:r>
              <a:rPr lang="en-US" sz="3350" b="1" noProof="1">
                <a:solidFill>
                  <a:schemeClr val="bg1"/>
                </a:solidFill>
                <a:cs typeface="Calibri"/>
              </a:rPr>
              <a:t>един път</a:t>
            </a:r>
          </a:p>
          <a:p>
            <a:pPr marL="360045" indent="-360045">
              <a:buClr>
                <a:schemeClr val="tx1"/>
              </a:buClr>
            </a:pPr>
            <a:endParaRPr lang="en-US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{</a:t>
            </a:r>
            <a:r>
              <a:rPr lang="en-US" sz="335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3</a:t>
            </a:r>
            <a:r>
              <a:rPr lang="en-US" sz="33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}</a:t>
            </a:r>
            <a:r>
              <a:rPr lang="en-US" sz="3350" noProof="1">
                <a:cs typeface="Consolas" panose="020B0609020204030204" pitchFamily="49" charset="0"/>
              </a:rPr>
              <a:t> - </a:t>
            </a:r>
            <a:r>
              <a:rPr lang="en-US" sz="3350" noProof="1">
                <a:ea typeface="+mn-lt"/>
                <a:cs typeface="+mn-lt"/>
              </a:rPr>
              <a:t>търси предишния елемент </a:t>
            </a:r>
            <a:r>
              <a:rPr lang="en-US" sz="3350" noProof="1">
                <a:solidFill>
                  <a:srgbClr val="234465"/>
                </a:solidFill>
                <a:ea typeface="+mn-lt"/>
                <a:cs typeface="+mn-lt"/>
              </a:rPr>
              <a:t>точно </a:t>
            </a:r>
            <a:r>
              <a:rPr lang="en-US" sz="3350" b="1" noProof="1">
                <a:solidFill>
                  <a:schemeClr val="bg1"/>
                </a:solidFill>
                <a:ea typeface="+mn-lt"/>
                <a:cs typeface="+mn-lt"/>
              </a:rPr>
              <a:t>три пъти</a:t>
            </a:r>
            <a:endParaRPr lang="en-US" sz="3350" noProof="1">
              <a:solidFill>
                <a:schemeClr val="bg1"/>
              </a:solidFill>
              <a:ea typeface="+mn-lt"/>
              <a:cs typeface="+mn-lt"/>
            </a:endParaRPr>
          </a:p>
          <a:p>
            <a:pPr marL="360045" indent="-360045">
              <a:buClr>
                <a:schemeClr val="tx1"/>
              </a:buClr>
            </a:pPr>
            <a:endParaRPr lang="en-US" sz="3350" noProof="1">
              <a:cs typeface="Consolas" panose="020B0609020204030204" pitchFamily="49" charset="0"/>
            </a:endParaRPr>
          </a:p>
          <a:p>
            <a:pPr marL="360045" indent="-360045"/>
            <a:endParaRPr lang="en-US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/>
              <a:t>Quantifier-и - Примери</a:t>
            </a:r>
            <a:endParaRPr lang="en-US" dirty="0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6941" y="1871133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14" name="Rectangle 13"/>
          <p:cNvSpPr>
            <a:spLocks noChangeArrowheads="1"/>
          </p:cNvSpPr>
          <p:nvPr/>
        </p:nvSpPr>
        <p:spPr bwMode="auto">
          <a:xfrm>
            <a:off x="839572" y="1871133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\d*</a:t>
            </a:r>
          </a:p>
        </p:txBody>
      </p:sp>
      <p:sp>
        <p:nvSpPr>
          <p:cNvPr id="20" name="Arrow: Right 19">
            <a:extLst>
              <a:ext uri="{FF2B5EF4-FFF2-40B4-BE49-F238E27FC236}">
                <a16:creationId xmlns:a16="http://schemas.microsoft.com/office/drawing/2014/main" id="{CC046982-889B-43F5-BA2B-4BE7F473408F}"/>
              </a:ext>
            </a:extLst>
          </p:cNvPr>
          <p:cNvSpPr/>
          <p:nvPr/>
        </p:nvSpPr>
        <p:spPr>
          <a:xfrm>
            <a:off x="2691056" y="1934460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3" name="Rectangle 42">
            <a:extLst>
              <a:ext uri="{FF2B5EF4-FFF2-40B4-BE49-F238E27FC236}">
                <a16:creationId xmlns:a16="http://schemas.microsoft.com/office/drawing/2014/main" id="{4377CA61-A530-4E9D-9FE8-736FD0FA6B2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8149" y="327077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359885976002</a:t>
            </a:r>
            <a:r>
              <a:rPr lang="en-US" sz="2799" b="1" noProof="1">
                <a:latin typeface="Consolas" panose="020B0609020204030204" pitchFamily="49" charset="0"/>
              </a:rPr>
              <a:t>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D5DF1277-2A2F-4A3F-A298-7FA839E5B121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2" y="3270510"/>
            <a:ext cx="158970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\d+</a:t>
            </a:r>
          </a:p>
        </p:txBody>
      </p:sp>
      <p:sp>
        <p:nvSpPr>
          <p:cNvPr id="46" name="Arrow: Right 45">
            <a:extLst>
              <a:ext uri="{FF2B5EF4-FFF2-40B4-BE49-F238E27FC236}">
                <a16:creationId xmlns:a16="http://schemas.microsoft.com/office/drawing/2014/main" id="{29197C1B-F0BA-44A2-BBB5-45E2F39CDCA0}"/>
              </a:ext>
            </a:extLst>
          </p:cNvPr>
          <p:cNvSpPr/>
          <p:nvPr/>
        </p:nvSpPr>
        <p:spPr>
          <a:xfrm>
            <a:off x="2691056" y="3331036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F8C4F213-9490-4E85-9D34-1330AFF37C18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4712557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</a:t>
            </a:r>
            <a:r>
              <a:rPr lang="en-US" sz="2799" b="1" noProof="1">
                <a:latin typeface="Consolas" panose="020B0609020204030204" pitchFamily="49" charset="0"/>
              </a:rPr>
              <a:t>59885976002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49" name="Rectangle 48">
            <a:extLst>
              <a:ext uri="{FF2B5EF4-FFF2-40B4-BE49-F238E27FC236}">
                <a16:creationId xmlns:a16="http://schemas.microsoft.com/office/drawing/2014/main" id="{9CF756FF-C49B-4E33-8417-D0C238935CAB}"/>
              </a:ext>
            </a:extLst>
          </p:cNvPr>
          <p:cNvSpPr>
            <a:spLocks noChangeArrowheads="1"/>
          </p:cNvSpPr>
          <p:nvPr/>
        </p:nvSpPr>
        <p:spPr bwMode="auto">
          <a:xfrm>
            <a:off x="827935" y="4678292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\d?</a:t>
            </a:r>
          </a:p>
        </p:txBody>
      </p:sp>
      <p:sp>
        <p:nvSpPr>
          <p:cNvPr id="51" name="Arrow: Right 50">
            <a:extLst>
              <a:ext uri="{FF2B5EF4-FFF2-40B4-BE49-F238E27FC236}">
                <a16:creationId xmlns:a16="http://schemas.microsoft.com/office/drawing/2014/main" id="{A5378BA8-C61F-455C-81EC-9DDB53EBA6C2}"/>
              </a:ext>
            </a:extLst>
          </p:cNvPr>
          <p:cNvSpPr/>
          <p:nvPr/>
        </p:nvSpPr>
        <p:spPr>
          <a:xfrm>
            <a:off x="2744074" y="4775884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55" name="Rectangle 54">
            <a:extLst>
              <a:ext uri="{FF2B5EF4-FFF2-40B4-BE49-F238E27FC236}">
                <a16:creationId xmlns:a16="http://schemas.microsoft.com/office/drawing/2014/main" id="{369CC83B-9D95-4CE6-98F3-9938FC46EB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376941" y="6021348"/>
            <a:ext cx="3656648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359</a:t>
            </a:r>
            <a:r>
              <a:rPr lang="en-US" sz="2799" b="1" noProof="1">
                <a:latin typeface="Consolas" panose="020B0609020204030204" pitchFamily="49" charset="0"/>
              </a:rPr>
              <a:t>885976002 a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+</a:t>
            </a:r>
            <a:r>
              <a:rPr lang="en-US" sz="2799" b="1" noProof="1">
                <a:latin typeface="Consolas" panose="020B0609020204030204" pitchFamily="49" charset="0"/>
              </a:rPr>
              <a:t>b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D23E989C-C1E0-489C-9E5A-1D4815DC01C2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9570" y="6021348"/>
            <a:ext cx="1599783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\+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\d{3}</a:t>
            </a:r>
          </a:p>
        </p:txBody>
      </p:sp>
      <p:sp>
        <p:nvSpPr>
          <p:cNvPr id="58" name="Arrow: Right 57">
            <a:extLst>
              <a:ext uri="{FF2B5EF4-FFF2-40B4-BE49-F238E27FC236}">
                <a16:creationId xmlns:a16="http://schemas.microsoft.com/office/drawing/2014/main" id="{B78B155E-6D09-439E-89F2-03016ABE7C30}"/>
              </a:ext>
            </a:extLst>
          </p:cNvPr>
          <p:cNvSpPr/>
          <p:nvPr/>
        </p:nvSpPr>
        <p:spPr>
          <a:xfrm>
            <a:off x="2717519" y="6084675"/>
            <a:ext cx="458669" cy="39643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B70E36E2-B635-4409-9AED-620D9BF8FF0C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749164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animBg="1"/>
      <p:bldP spid="44" grpId="0" animBg="1"/>
      <p:bldP spid="46" grpId="0" animBg="1"/>
      <p:bldP spid="48" grpId="0" animBg="1"/>
      <p:bldP spid="49" grpId="0" animBg="1"/>
      <p:bldP spid="51" grpId="0" animBg="1"/>
      <p:bldP spid="55" grpId="0" animBg="1"/>
      <p:bldP spid="56" grpId="0" animBg="1"/>
      <p:bldP spid="58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A46A2946-E998-DBCA-D6B3-B0A1DC1E682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14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AC9E559A-BFF1-2493-9533-894099107EC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b="1" dirty="0">
                <a:solidFill>
                  <a:schemeClr val="bg1"/>
                </a:solidFill>
                <a:cs typeface="Calibri"/>
              </a:rPr>
              <a:t>Групиращите класове</a:t>
            </a:r>
            <a:r>
              <a:rPr lang="bg-BG" sz="3350" dirty="0">
                <a:cs typeface="Calibri"/>
              </a:rPr>
              <a:t> търси група от символи.</a:t>
            </a: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Използва се чрез кръглите скоби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"( )"</a:t>
            </a:r>
            <a:r>
              <a:rPr lang="bg-BG" sz="3350" dirty="0">
                <a:ea typeface="+mn-lt"/>
                <a:cs typeface="+mn-lt"/>
              </a:rPr>
              <a:t>. </a:t>
            </a:r>
          </a:p>
          <a:p>
            <a:pPr lvl="1" indent="-360045"/>
            <a:r>
              <a:rPr lang="bg-BG" sz="3150" dirty="0">
                <a:ea typeface="+mn-lt"/>
                <a:cs typeface="+mn-lt"/>
              </a:rPr>
              <a:t>Например, ако търсите текстове, които започват с думата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150" b="1" dirty="0" err="1">
                <a:solidFill>
                  <a:schemeClr val="bg1"/>
                </a:solidFill>
                <a:ea typeface="+mn-lt"/>
                <a:cs typeface="+mn-lt"/>
              </a:rPr>
              <a:t>Hello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 </a:t>
            </a:r>
            <a:r>
              <a:rPr lang="bg-BG" sz="3150" dirty="0">
                <a:ea typeface="+mn-lt"/>
                <a:cs typeface="+mn-lt"/>
              </a:rPr>
              <a:t>и завършват с думата 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150" b="1" dirty="0" err="1">
                <a:solidFill>
                  <a:schemeClr val="bg1"/>
                </a:solidFill>
                <a:ea typeface="+mn-lt"/>
                <a:cs typeface="+mn-lt"/>
              </a:rPr>
              <a:t>world</a:t>
            </a:r>
            <a:r>
              <a:rPr lang="bg-BG" sz="3150" b="1" dirty="0">
                <a:solidFill>
                  <a:schemeClr val="bg1"/>
                </a:solidFill>
                <a:ea typeface="+mn-lt"/>
                <a:cs typeface="+mn-lt"/>
              </a:rPr>
              <a:t>"</a:t>
            </a:r>
            <a:r>
              <a:rPr lang="bg-BG" sz="3150" dirty="0">
                <a:ea typeface="+mn-lt"/>
                <a:cs typeface="+mn-lt"/>
              </a:rPr>
              <a:t>, може да използвате групиращ клас.</a:t>
            </a:r>
            <a:endParaRPr lang="bg-BG" sz="31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7211F6E9-91AB-F63A-D5F2-29199515A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 dirty="0" err="1">
                <a:ea typeface="+mj-lt"/>
                <a:cs typeface="+mj-lt"/>
              </a:rPr>
              <a:t>Какво</a:t>
            </a:r>
            <a:r>
              <a:rPr lang="en-US" sz="3950" dirty="0">
                <a:ea typeface="+mj-lt"/>
                <a:cs typeface="+mj-lt"/>
              </a:rPr>
              <a:t> е </a:t>
            </a:r>
            <a:r>
              <a:rPr lang="en-US" sz="3950" dirty="0" err="1">
                <a:ea typeface="+mj-lt"/>
                <a:cs typeface="+mj-lt"/>
              </a:rPr>
              <a:t>групиращи</a:t>
            </a:r>
            <a:r>
              <a:rPr lang="en-US" sz="3950" dirty="0">
                <a:ea typeface="+mj-lt"/>
                <a:cs typeface="+mj-lt"/>
              </a:rPr>
              <a:t> </a:t>
            </a:r>
            <a:r>
              <a:rPr lang="en-US" sz="3950" dirty="0" err="1">
                <a:ea typeface="+mj-lt"/>
                <a:cs typeface="+mj-lt"/>
              </a:rPr>
              <a:t>класове</a:t>
            </a:r>
            <a:r>
              <a:rPr lang="en-US" sz="3950" dirty="0">
                <a:ea typeface="+mj-lt"/>
                <a:cs typeface="+mj-lt"/>
              </a:rPr>
              <a:t>?</a:t>
            </a:r>
            <a:endParaRPr lang="bg-BG" sz="3950" b="0" dirty="0">
              <a:ea typeface="+mj-lt"/>
              <a:cs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0349923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latin typeface="+mj-lt"/>
                <a:cs typeface="Consolas" panose="020B0609020204030204" pitchFamily="49" charset="0"/>
              </a:rPr>
              <a:t> - улавя подизразите като група</a:t>
            </a:r>
            <a:endParaRPr lang="bg-BG"/>
          </a:p>
          <a:p>
            <a:pPr marL="360045" indent="-360045">
              <a:buClr>
                <a:schemeClr val="tx1"/>
              </a:buClr>
            </a:pPr>
            <a:endParaRPr lang="en-US" sz="3199" noProof="1">
              <a:latin typeface="+mj-lt"/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(?:</a:t>
            </a:r>
            <a:r>
              <a:rPr lang="en-US" sz="3150" b="1" noProof="1">
                <a:solidFill>
                  <a:schemeClr val="bg1"/>
                </a:solidFill>
                <a:latin typeface="Calibri"/>
                <a:cs typeface="Calibri"/>
              </a:rPr>
              <a:t>подизраз</a:t>
            </a: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)</a:t>
            </a:r>
            <a:r>
              <a:rPr lang="en-US" sz="3150" noProof="1">
                <a:cs typeface="Consolas" panose="020B0609020204030204" pitchFamily="49" charset="0"/>
              </a:rPr>
              <a:t> - дефенира неименувана група</a:t>
            </a:r>
            <a:r>
              <a:rPr lang="en-US" sz="3150" noProof="1">
                <a:cs typeface="Calibri"/>
              </a:rPr>
              <a:t> </a:t>
            </a:r>
            <a:r>
              <a:rPr lang="en-US" sz="3150" noProof="1">
                <a:ea typeface="+mn-lt"/>
                <a:cs typeface="+mn-lt"/>
              </a:rPr>
              <a:t>(non-capturing) </a:t>
            </a:r>
          </a:p>
          <a:p>
            <a:pPr marL="360045" indent="-360045">
              <a:buClr>
                <a:schemeClr val="tx1"/>
              </a:buClr>
            </a:pPr>
            <a:endParaRPr lang="en-US" sz="3199" noProof="1">
              <a:cs typeface="Consolas" panose="020B0609020204030204" pitchFamily="49" charset="0"/>
            </a:endParaRP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15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(?&lt;name&gt;subexpression)</a:t>
            </a:r>
            <a:r>
              <a:rPr lang="en-US" sz="3150" noProof="1">
                <a:cs typeface="Consolas" panose="020B0609020204030204" pitchFamily="49" charset="0"/>
              </a:rPr>
              <a:t> - дефинира наименувана група (</a:t>
            </a:r>
            <a:r>
              <a:rPr lang="en-US" sz="3150" noProof="1">
                <a:cs typeface="Calibri"/>
              </a:rPr>
              <a:t>capturing</a:t>
            </a:r>
            <a:r>
              <a:rPr lang="en-US" sz="3150" noProof="1">
                <a:cs typeface="Consolas" panose="020B0609020204030204" pitchFamily="49" charset="0"/>
              </a:rPr>
              <a:t>)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Групиращи класове</a:t>
            </a:r>
            <a:endParaRPr lang="en-US" sz="3950">
              <a:cs typeface="Calibri"/>
            </a:endParaRPr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732775" y="1861853"/>
            <a:ext cx="412738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\d{2}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\d{4}</a:t>
            </a:r>
          </a:p>
        </p:txBody>
      </p:sp>
      <p:sp>
        <p:nvSpPr>
          <p:cNvPr id="11" name="Rectangle 10"/>
          <p:cNvSpPr>
            <a:spLocks noChangeArrowheads="1"/>
          </p:cNvSpPr>
          <p:nvPr/>
        </p:nvSpPr>
        <p:spPr bwMode="auto">
          <a:xfrm>
            <a:off x="5707760" y="1861925"/>
            <a:ext cx="2414490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20" name="Rectangle 19"/>
          <p:cNvSpPr>
            <a:spLocks noChangeArrowheads="1"/>
          </p:cNvSpPr>
          <p:nvPr/>
        </p:nvSpPr>
        <p:spPr bwMode="auto">
          <a:xfrm>
            <a:off x="682678" y="3329550"/>
            <a:ext cx="4723171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anose="020B0609020204030204" pitchFamily="49" charset="0"/>
              </a:rPr>
              <a:t>^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(?:Hi|hello)</a:t>
            </a:r>
            <a:r>
              <a:rPr lang="en-US" sz="2799" b="1" noProof="1">
                <a:latin typeface="Consolas" panose="020B0609020204030204" pitchFamily="49" charset="0"/>
              </a:rPr>
              <a:t>,\s*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(\w+)</a:t>
            </a:r>
            <a:r>
              <a:rPr lang="en-US" sz="2799" b="1" noProof="1">
                <a:latin typeface="Consolas" panose="020B0609020204030204" pitchFamily="49" charset="0"/>
              </a:rPr>
              <a:t>$</a:t>
            </a:r>
          </a:p>
        </p:txBody>
      </p:sp>
      <p:sp>
        <p:nvSpPr>
          <p:cNvPr id="21" name="Rectangle 20"/>
          <p:cNvSpPr>
            <a:spLocks noChangeArrowheads="1"/>
          </p:cNvSpPr>
          <p:nvPr/>
        </p:nvSpPr>
        <p:spPr bwMode="auto">
          <a:xfrm>
            <a:off x="6344853" y="3334514"/>
            <a:ext cx="1955222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Hi</a:t>
            </a:r>
            <a:r>
              <a:rPr lang="en-US" sz="2799" b="1" noProof="1">
                <a:latin typeface="Consolas" panose="020B0609020204030204" pitchFamily="49" charset="0"/>
              </a:rPr>
              <a:t>, 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Peter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725820" y="5257326"/>
            <a:ext cx="6147560" cy="953859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(?&lt;day&gt;\d{2})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(?&lt;month&gt;\w{3})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(?&lt;year&gt;\d{4})</a:t>
            </a:r>
          </a:p>
        </p:txBody>
      </p:sp>
      <p:sp>
        <p:nvSpPr>
          <p:cNvPr id="25" name="Rectangle 24"/>
          <p:cNvSpPr>
            <a:spLocks noChangeArrowheads="1"/>
          </p:cNvSpPr>
          <p:nvPr/>
        </p:nvSpPr>
        <p:spPr bwMode="auto">
          <a:xfrm>
            <a:off x="7791282" y="5472711"/>
            <a:ext cx="2337166" cy="52308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solidFill>
                  <a:schemeClr val="accent3"/>
                </a:solidFill>
                <a:latin typeface="Consolas" panose="020B0609020204030204" pitchFamily="49" charset="0"/>
              </a:rPr>
              <a:t>22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2"/>
                </a:solidFill>
                <a:latin typeface="Consolas" panose="020B0609020204030204" pitchFamily="49" charset="0"/>
              </a:rPr>
              <a:t>Jan</a:t>
            </a:r>
            <a:r>
              <a:rPr lang="en-US" sz="2799" b="1" noProof="1">
                <a:latin typeface="Consolas" panose="020B0609020204030204" pitchFamily="49" charset="0"/>
              </a:rPr>
              <a:t>-</a:t>
            </a:r>
            <a:r>
              <a:rPr lang="en-US" sz="2799" b="1" noProof="1">
                <a:solidFill>
                  <a:schemeClr val="accent4"/>
                </a:solidFill>
                <a:latin typeface="Consolas" panose="020B0609020204030204" pitchFamily="49" charset="0"/>
              </a:rPr>
              <a:t>2015</a:t>
            </a:r>
          </a:p>
        </p:txBody>
      </p:sp>
      <p:sp>
        <p:nvSpPr>
          <p:cNvPr id="31" name="Arrow: Right 30">
            <a:extLst>
              <a:ext uri="{FF2B5EF4-FFF2-40B4-BE49-F238E27FC236}">
                <a16:creationId xmlns:a16="http://schemas.microsoft.com/office/drawing/2014/main" id="{F4CDDCB9-7E99-438E-B084-203948179C20}"/>
              </a:ext>
            </a:extLst>
          </p:cNvPr>
          <p:cNvSpPr/>
          <p:nvPr/>
        </p:nvSpPr>
        <p:spPr>
          <a:xfrm>
            <a:off x="5078267" y="1943679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3" name="Arrow: Right 32">
            <a:extLst>
              <a:ext uri="{FF2B5EF4-FFF2-40B4-BE49-F238E27FC236}">
                <a16:creationId xmlns:a16="http://schemas.microsoft.com/office/drawing/2014/main" id="{2A467049-FDAF-4FB6-9AF9-4C5AB41B7CDD}"/>
              </a:ext>
            </a:extLst>
          </p:cNvPr>
          <p:cNvSpPr/>
          <p:nvPr/>
        </p:nvSpPr>
        <p:spPr>
          <a:xfrm>
            <a:off x="5654810" y="3420093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36" name="Arrow: Right 35">
            <a:extLst>
              <a:ext uri="{FF2B5EF4-FFF2-40B4-BE49-F238E27FC236}">
                <a16:creationId xmlns:a16="http://schemas.microsoft.com/office/drawing/2014/main" id="{D52E1EEF-F7E0-4718-9C3A-363626908A7E}"/>
              </a:ext>
            </a:extLst>
          </p:cNvPr>
          <p:cNvSpPr/>
          <p:nvPr/>
        </p:nvSpPr>
        <p:spPr>
          <a:xfrm>
            <a:off x="7112640" y="5559232"/>
            <a:ext cx="439383" cy="350043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AA318EF8-B99E-434B-A056-A71F5872392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021496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animBg="1"/>
      <p:bldP spid="21" grpId="0" animBg="1"/>
      <p:bldP spid="24" grpId="0" animBg="1"/>
      <p:bldP spid="25" grpId="0" animBg="1"/>
      <p:bldP spid="33" grpId="0" animBg="1"/>
      <p:bldP spid="36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Content Placeholder 2"/>
          <p:cNvSpPr txBox="1">
            <a:spLocks/>
          </p:cNvSpPr>
          <p:nvPr/>
        </p:nvSpPr>
        <p:spPr>
          <a:xfrm>
            <a:off x="193538" y="1151716"/>
            <a:ext cx="11801748" cy="5568904"/>
          </a:xfrm>
          <a:prstGeom prst="rect">
            <a:avLst/>
          </a:prstGeom>
        </p:spPr>
        <p:txBody>
          <a:bodyPr lIns="91440" tIns="45720" rIns="91440" bIns="45720" anchor="t"/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571500" indent="-571500"/>
            <a:r>
              <a:rPr lang="en-US" sz="3600">
                <a:cs typeface="Calibri"/>
              </a:rPr>
              <a:t>Напишете регулярен израз в </a:t>
            </a:r>
            <a:r>
              <a:rPr lang="en-US" sz="3600">
                <a:solidFill>
                  <a:schemeClr val="bg1"/>
                </a:solidFill>
                <a:ea typeface="+mn-lt"/>
                <a:cs typeface="+mn-lt"/>
                <a:hlinkClick r:id="rId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www.regex101.com</a:t>
            </a:r>
            <a:r>
              <a:rPr lang="en-US" sz="3600">
                <a:solidFill>
                  <a:schemeClr val="bg1"/>
                </a:solidFill>
                <a:ea typeface="+mn-lt"/>
                <a:cs typeface="+mn-lt"/>
              </a:rPr>
              <a:t>, </a:t>
            </a:r>
            <a:r>
              <a:rPr lang="en-US" sz="3600">
                <a:ea typeface="+mn-lt"/>
                <a:cs typeface="+mn-lt"/>
              </a:rPr>
              <a:t>който</a:t>
            </a:r>
            <a:br>
              <a:rPr lang="en-US" sz="3600">
                <a:ea typeface="+mn-lt"/>
                <a:cs typeface="+mn-lt"/>
              </a:rPr>
            </a:br>
            <a:r>
              <a:rPr lang="en-US" sz="3600">
                <a:ea typeface="+mn-lt"/>
                <a:cs typeface="+mn-lt"/>
              </a:rPr>
              <a:t>търси всички редици от букви в даден текст </a:t>
            </a:r>
            <a:endParaRPr lang="en-US" sz="3600">
              <a:solidFill>
                <a:srgbClr val="234465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Задача: Търсене на думи</a:t>
            </a:r>
            <a:endParaRPr lang="en-US" sz="3950">
              <a:cs typeface="Calibri"/>
            </a:endParaRP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11028" y="3428467"/>
            <a:ext cx="4646990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 (Underscores) are also word characters!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6248362" y="3428466"/>
            <a:ext cx="5093658" cy="101539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fontAlgn="base">
              <a:spcAft>
                <a:spcPct val="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  <a:buFont typeface="Wingdings 2" pitchFamily="18" charset="2"/>
              <a:buNone/>
            </a:pPr>
            <a:r>
              <a:rPr lang="en-US" sz="2999" b="1" noProof="1">
                <a:latin typeface="Consolas" pitchFamily="49" charset="0"/>
                <a:cs typeface="Consolas" pitchFamily="49" charset="0"/>
              </a:rPr>
              <a:t>_|Underscores|are|also|word|characters</a:t>
            </a:r>
          </a:p>
        </p:txBody>
      </p:sp>
      <p:sp>
        <p:nvSpPr>
          <p:cNvPr id="3" name="Right Arrow 2"/>
          <p:cNvSpPr/>
          <p:nvPr/>
        </p:nvSpPr>
        <p:spPr bwMode="auto">
          <a:xfrm>
            <a:off x="5640737" y="3783804"/>
            <a:ext cx="380902" cy="304721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bg-BG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72D12A1B-D028-454F-917C-3F8B4690E6C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9256446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3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Решение: </a:t>
            </a:r>
            <a:r>
              <a:rPr lang="en-US" sz="3950">
                <a:ea typeface="+mj-lt"/>
                <a:cs typeface="+mj-lt"/>
              </a:rPr>
              <a:t>Търсене на думи</a:t>
            </a:r>
            <a:endParaRPr lang="en-GB" sz="3950" b="0">
              <a:ea typeface="+mj-lt"/>
              <a:cs typeface="+mj-lt"/>
            </a:endParaRPr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E98F17CE-B2C7-478F-AF17-A708CD75B86E}"/>
              </a:ext>
            </a:extLst>
          </p:cNvPr>
          <p:cNvSpPr>
            <a:spLocks noChangeArrowheads="1"/>
          </p:cNvSpPr>
          <p:nvPr/>
        </p:nvSpPr>
        <p:spPr bwMode="auto">
          <a:xfrm>
            <a:off x="1462208" y="2394271"/>
            <a:ext cx="6253371" cy="64616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spcBef>
                <a:spcPts val="600"/>
              </a:spcBef>
              <a:spcAft>
                <a:spcPts val="6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599" b="1" noProof="1">
                <a:latin typeface="Consolas" pitchFamily="49" charset="0"/>
              </a:rPr>
              <a:t>string pattern = </a:t>
            </a:r>
            <a:r>
              <a:rPr lang="en-US" sz="3599" b="1" noProof="1">
                <a:solidFill>
                  <a:schemeClr val="bg1"/>
                </a:solidFill>
                <a:latin typeface="Consolas" pitchFamily="49" charset="0"/>
              </a:rPr>
              <a:t>@"\w+"</a:t>
            </a:r>
            <a:r>
              <a:rPr lang="en-US" sz="3599" b="1" noProof="1">
                <a:latin typeface="Consolas" pitchFamily="49" charset="0"/>
              </a:rPr>
              <a:t>;</a:t>
            </a:r>
            <a:endParaRPr lang="en-US" sz="2799" b="1" noProof="1">
              <a:latin typeface="Consolas" pitchFamily="49" charset="0"/>
            </a:endParaRP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D97CE489-8921-455C-93AA-90EB4B325BE1}"/>
              </a:ext>
            </a:extLst>
          </p:cNvPr>
          <p:cNvSpPr>
            <a:spLocks noChangeArrowheads="1"/>
          </p:cNvSpPr>
          <p:nvPr/>
        </p:nvSpPr>
        <p:spPr bwMode="auto">
          <a:xfrm>
            <a:off x="6980278" y="3339024"/>
            <a:ext cx="3794505" cy="1709555"/>
          </a:xfrm>
          <a:prstGeom prst="wedgeRoundRectCallout">
            <a:avLst>
              <a:gd name="adj1" fmla="val -71333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 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търси всички букви един или повече пъти</a:t>
            </a:r>
            <a:endParaRPr lang="bg-BG">
              <a:solidFill>
                <a:schemeClr val="bg2"/>
              </a:solidFill>
            </a:endParaRP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D4B23296-B90D-4D83-B106-C9877F8AAE6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6313531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93538" y="1152595"/>
            <a:ext cx="11801748" cy="5568904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/>
              <a:t>Напишете регулярен израз, който търси всички </a:t>
            </a:r>
            <a:r>
              <a:rPr lang="en-US" sz="3600" b="1">
                <a:solidFill>
                  <a:schemeClr val="bg1"/>
                </a:solidFill>
              </a:rPr>
              <a:t>дати</a:t>
            </a:r>
            <a:r>
              <a:rPr lang="en-US" sz="3600"/>
              <a:t> от текст</a:t>
            </a:r>
            <a:endParaRPr lang="bg-BG"/>
          </a:p>
          <a:p>
            <a:pPr lvl="1" indent="-360045"/>
            <a:r>
              <a:rPr lang="en-US" sz="3400"/>
              <a:t>Валиден форамат: </a:t>
            </a:r>
            <a:r>
              <a:rPr lang="en-US" sz="3400" b="1" noProof="1">
                <a:solidFill>
                  <a:schemeClr val="bg1"/>
                </a:solidFill>
                <a:latin typeface="Consolas"/>
              </a:rPr>
              <a:t>dd-MMM-yyyy</a:t>
            </a:r>
          </a:p>
          <a:p>
            <a:pPr lvl="1" indent="-360045"/>
            <a:r>
              <a:rPr lang="en-US" sz="3400"/>
              <a:t>Примери: </a:t>
            </a:r>
            <a:r>
              <a:rPr lang="en-US" sz="3400" b="1">
                <a:solidFill>
                  <a:schemeClr val="bg1"/>
                </a:solidFill>
              </a:rPr>
              <a:t>12-Jun-1999</a:t>
            </a:r>
            <a:r>
              <a:rPr lang="en-US" sz="3400"/>
              <a:t>,</a:t>
            </a:r>
            <a:r>
              <a:rPr lang="en-US" sz="3400">
                <a:solidFill>
                  <a:schemeClr val="tx2">
                    <a:lumMod val="75000"/>
                  </a:schemeClr>
                </a:solidFill>
              </a:rPr>
              <a:t> </a:t>
            </a:r>
            <a:r>
              <a:rPr lang="en-US" sz="3400" b="1">
                <a:solidFill>
                  <a:schemeClr val="bg1"/>
                </a:solidFill>
              </a:rPr>
              <a:t>3-Nov-1999</a:t>
            </a:r>
            <a:endParaRPr lang="en-US" sz="3400" b="1">
              <a:solidFill>
                <a:schemeClr val="bg1"/>
              </a:solidFill>
              <a:latin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Задача: Съвпаднати дати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41621" y="3975427"/>
            <a:ext cx="8150975" cy="1437694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30-Dec-1994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My father was born on the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9-Jul-1955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. </a:t>
            </a:r>
            <a:r>
              <a:rPr lang="en-US" sz="2799" b="1" noProof="1">
                <a:solidFill>
                  <a:srgbClr val="C00000"/>
                </a:solidFill>
                <a:latin typeface="Consolas" pitchFamily="49" charset="0"/>
                <a:cs typeface="Consolas" pitchFamily="49" charset="0"/>
              </a:rPr>
              <a:t>01-July-2000</a:t>
            </a:r>
            <a:r>
              <a:rPr lang="en-US" sz="2799" b="1" noProof="1">
                <a:latin typeface="Consolas" pitchFamily="49" charset="0"/>
                <a:cs typeface="Consolas" pitchFamily="49" charset="0"/>
              </a:rPr>
              <a:t> is not a valid date.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44EEAAF7-0DA4-4C56-8814-29B320E0A7C9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872765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Решение: </a:t>
            </a:r>
            <a:r>
              <a:rPr lang="en-US" sz="3950">
                <a:ea typeface="+mj-lt"/>
                <a:cs typeface="+mj-lt"/>
              </a:rPr>
              <a:t>Съвпаднати дати</a:t>
            </a:r>
            <a:endParaRPr lang="en-US" sz="3950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1" y="3278780"/>
            <a:ext cx="10504764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\d?\d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[A-Z][a-z]{2}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-</a:t>
            </a:r>
            <a:r>
              <a:rPr lang="pl-PL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\d{4}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56609" y="4314890"/>
            <a:ext cx="3629903" cy="1193421"/>
          </a:xfrm>
          <a:prstGeom prst="wedgeRoundRectCallout">
            <a:avLst>
              <a:gd name="adj1" fmla="val 48519"/>
              <a:gd name="adj2" fmla="val -868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 </a:t>
            </a:r>
            <a:r>
              <a:rPr lang="en-US" sz="3150" b="1">
                <a:solidFill>
                  <a:schemeClr val="bg2"/>
                </a:solidFill>
              </a:rPr>
              <a:t>търси всички главни букви</a:t>
            </a:r>
            <a:endParaRPr lang="bg-BG" sz="3199" b="1">
              <a:solidFill>
                <a:schemeClr val="bg2"/>
              </a:solidFill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825912" y="1603572"/>
            <a:ext cx="2296055" cy="1111633"/>
          </a:xfrm>
          <a:prstGeom prst="wedgeRoundRectCallout">
            <a:avLst>
              <a:gd name="adj1" fmla="val -39750"/>
              <a:gd name="adj2" fmla="val 10478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числа</a:t>
            </a:r>
            <a:endParaRPr lang="bg-BG" sz="3199" b="1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94727" y="1519386"/>
            <a:ext cx="3554074" cy="1349874"/>
          </a:xfrm>
          <a:prstGeom prst="wedgeRoundRectCallout">
            <a:avLst>
              <a:gd name="adj1" fmla="val 54953"/>
              <a:gd name="adj2" fmla="val 8618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\d?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търси цифра един или повече пъти</a:t>
            </a: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9020239" y="1449516"/>
            <a:ext cx="2908497" cy="1419744"/>
          </a:xfrm>
          <a:prstGeom prst="wedgeRoundRectCallout">
            <a:avLst>
              <a:gd name="adj1" fmla="val -9758"/>
              <a:gd name="adj2" fmla="val 84896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\d{4}</a:t>
            </a:r>
            <a:r>
              <a:rPr lang="en-US" sz="3150" b="1" noProof="1">
                <a:solidFill>
                  <a:schemeClr val="bg2"/>
                </a:solidFill>
              </a:rPr>
              <a:t> търси точно четири числа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425BF306-C1D7-47C5-96D6-241825E1C70C}"/>
              </a:ext>
            </a:extLst>
          </p:cNvPr>
          <p:cNvSpPr txBox="1">
            <a:spLocks/>
          </p:cNvSpPr>
          <p:nvPr/>
        </p:nvSpPr>
        <p:spPr>
          <a:xfrm>
            <a:off x="832371" y="5858369"/>
            <a:ext cx="10504764" cy="63768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71981" rIns="143963" bIns="71981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latin typeface="Consolas" pitchFamily="49" charset="0"/>
                <a:cs typeface="Consolas" pitchFamily="49" charset="0"/>
              </a:rPr>
              <a:t>I was born on </a:t>
            </a: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30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Dec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  <a:cs typeface="Consolas" pitchFamily="49" charset="0"/>
              </a:rPr>
              <a:t>-</a:t>
            </a:r>
            <a:r>
              <a:rPr lang="en-US" sz="3199" b="1" noProof="1">
                <a:solidFill>
                  <a:schemeClr val="accent4">
                    <a:lumMod val="75000"/>
                  </a:schemeClr>
                </a:solidFill>
                <a:latin typeface="Consolas" pitchFamily="49" charset="0"/>
              </a:rPr>
              <a:t>1994</a:t>
            </a:r>
            <a:r>
              <a:rPr lang="en-US" sz="3199" b="1" noProof="1">
                <a:latin typeface="Consolas" pitchFamily="49" charset="0"/>
              </a:rPr>
              <a:t> in Sofia.</a:t>
            </a:r>
            <a:r>
              <a:rPr lang="en-US" sz="3199" b="1" noProof="1">
                <a:latin typeface="Consolas" pitchFamily="49" charset="0"/>
                <a:cs typeface="Consolas" pitchFamily="49" charset="0"/>
              </a:rPr>
              <a:t> </a:t>
            </a: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86697" y="4133332"/>
            <a:ext cx="3364860" cy="1619578"/>
          </a:xfrm>
          <a:prstGeom prst="wedgeRoundRectCallout">
            <a:avLst>
              <a:gd name="adj1" fmla="val -60619"/>
              <a:gd name="adj2" fmla="val -59457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[a-z]{2} </a:t>
            </a:r>
            <a:r>
              <a:rPr lang="en-US" sz="3150" b="1">
                <a:solidFill>
                  <a:schemeClr val="bg2"/>
                </a:solidFill>
              </a:rPr>
              <a:t>търси точно две малки букви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4" name="Slide Number">
            <a:extLst>
              <a:ext uri="{FF2B5EF4-FFF2-40B4-BE49-F238E27FC236}">
                <a16:creationId xmlns:a16="http://schemas.microsoft.com/office/drawing/2014/main" id="{54DF5A20-4D93-4AA9-AC19-D5EB591B63F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19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4521938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9" grpId="0" animBg="1"/>
      <p:bldP spid="10" grpId="0" animBg="1"/>
      <p:bldP spid="11" grpId="0" animBg="1"/>
      <p:bldP spid="8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CAA566F-0E0E-4BF9-A3B0-6F01080380A3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513715" indent="-513715">
              <a:buClr>
                <a:schemeClr val="tx1"/>
              </a:buClr>
            </a:pPr>
            <a:r>
              <a:rPr lang="en-GB" sz="3550" b="1">
                <a:solidFill>
                  <a:schemeClr val="bg1"/>
                </a:solidFill>
              </a:rPr>
              <a:t>Синтаксис на регулярен израз</a:t>
            </a:r>
            <a:endParaRPr lang="en-GB" sz="3550" b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GB" sz="3350">
                <a:cs typeface="Calibri"/>
              </a:rPr>
              <a:t>Определение и образец</a:t>
            </a:r>
          </a:p>
          <a:p>
            <a:pPr lvl="1" indent="-360045"/>
            <a:r>
              <a:rPr lang="en-GB" sz="3350"/>
              <a:t>Предефинирани класове</a:t>
            </a:r>
            <a:endParaRPr lang="bg-BG" sz="3399"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sz="3350" b="1">
                <a:solidFill>
                  <a:schemeClr val="bg1"/>
                </a:solidFill>
              </a:rPr>
              <a:t>Quantifier-и</a:t>
            </a:r>
            <a:r>
              <a:rPr lang="en-US" sz="3350"/>
              <a:t> и </a:t>
            </a:r>
            <a:r>
              <a:rPr lang="en-US" sz="3350" b="1" err="1">
                <a:solidFill>
                  <a:schemeClr val="bg1"/>
                </a:solidFill>
              </a:rPr>
              <a:t>групиране</a:t>
            </a:r>
            <a:endParaRPr lang="en-GB" sz="3399" b="1" err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 b="1" noProof="1">
                <a:solidFill>
                  <a:schemeClr val="bg1"/>
                </a:solidFill>
              </a:rPr>
              <a:t>Обратни препратки</a:t>
            </a:r>
            <a:endParaRPr lang="en-US" b="1" noProof="1">
              <a:solidFill>
                <a:schemeClr val="bg1"/>
              </a:solidFill>
              <a:cs typeface="Calibri"/>
            </a:endParaRPr>
          </a:p>
          <a:p>
            <a:pPr marL="513715" indent="-513715">
              <a:buClr>
                <a:schemeClr val="tx1"/>
              </a:buClr>
            </a:pPr>
            <a:r>
              <a:rPr lang="en-US">
                <a:ea typeface="+mn-lt"/>
                <a:cs typeface="+mn-lt"/>
              </a:rPr>
              <a:t>Регулярен израз</a:t>
            </a:r>
            <a:r>
              <a:rPr lang="en-US"/>
              <a:t> в C#</a:t>
            </a:r>
            <a:endParaRPr lang="en-GB">
              <a:cs typeface="Calibri"/>
            </a:endParaRP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DC603285-689A-4E41-8F77-BD9FEA5C43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>
                <a:ea typeface="+mj-lt"/>
                <a:cs typeface="+mj-lt"/>
              </a:rPr>
              <a:t>Съдържание</a:t>
            </a:r>
            <a:endParaRPr lang="bg-BG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AB932B05-AE07-4BAD-9242-236940948F38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06881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69851" y="1195388"/>
            <a:ext cx="11936413" cy="5562600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/>
              <a:t>Напишете регулярен израз</a:t>
            </a:r>
            <a:r>
              <a:rPr lang="en-US" sz="3350">
                <a:solidFill>
                  <a:srgbClr val="234465"/>
                </a:solidFill>
              </a:rPr>
              <a:t>, който прави </a:t>
            </a:r>
            <a:r>
              <a:rPr lang="en-US" sz="3350" b="1">
                <a:solidFill>
                  <a:schemeClr val="bg1"/>
                </a:solidFill>
              </a:rPr>
              <a:t>eвалидация на имейл</a:t>
            </a:r>
            <a:endParaRPr lang="bg-BG" sz="3350">
              <a:solidFill>
                <a:schemeClr val="bg1"/>
              </a:solidFill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/>
              <a:t>Имейлът съдържа: </a:t>
            </a:r>
            <a:r>
              <a:rPr lang="en-US" sz="3150" b="1">
                <a:solidFill>
                  <a:schemeClr val="bg1"/>
                </a:solidFill>
              </a:rPr>
              <a:t>потребителско име @ домейн</a:t>
            </a:r>
            <a:endParaRPr lang="en-US" sz="3150" b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>
                <a:solidFill>
                  <a:schemeClr val="bg1"/>
                </a:solidFill>
              </a:rPr>
              <a:t>Потребителското име </a:t>
            </a:r>
            <a:r>
              <a:rPr lang="en-US" sz="3150"/>
              <a:t>съдържаr </a:t>
            </a:r>
            <a:r>
              <a:rPr lang="en-US" sz="3150" b="1">
                <a:solidFill>
                  <a:schemeClr val="bg1"/>
                </a:solidFill>
              </a:rPr>
              <a:t>букви и цифри</a:t>
            </a:r>
            <a:endParaRPr lang="en-US" sz="3150" b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>
                <a:solidFill>
                  <a:schemeClr val="bg1"/>
                </a:solidFill>
              </a:rPr>
              <a:t>Домейна </a:t>
            </a:r>
            <a:r>
              <a:rPr lang="en-US" sz="3150"/>
              <a:t>се състой от </a:t>
            </a:r>
            <a:r>
              <a:rPr lang="en-US" sz="3150" b="1">
                <a:solidFill>
                  <a:schemeClr val="bg1"/>
                </a:solidFill>
              </a:rPr>
              <a:t>два низа</a:t>
            </a:r>
            <a:r>
              <a:rPr lang="en-US" sz="3150"/>
              <a:t>, разделени по </a:t>
            </a:r>
            <a:r>
              <a:rPr lang="en-US" sz="3150" b="1">
                <a:solidFill>
                  <a:schemeClr val="bg1"/>
                </a:solidFill>
              </a:rPr>
              <a:t>точка</a:t>
            </a:r>
            <a:endParaRPr lang="en-US" sz="3150" b="1">
              <a:solidFill>
                <a:schemeClr val="bg1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150" b="1">
                <a:solidFill>
                  <a:schemeClr val="bg1"/>
                </a:solidFill>
              </a:rPr>
              <a:t>Домейна </a:t>
            </a:r>
            <a:r>
              <a:rPr lang="en-US" sz="3150"/>
              <a:t>може да</a:t>
            </a:r>
            <a:r>
              <a:rPr lang="en-US" sz="3150">
                <a:solidFill>
                  <a:srgbClr val="234465"/>
                </a:solidFill>
              </a:rPr>
              <a:t> има само </a:t>
            </a:r>
            <a:r>
              <a:rPr lang="en-US" sz="3150" b="1">
                <a:solidFill>
                  <a:schemeClr val="bg1"/>
                </a:solidFill>
              </a:rPr>
              <a:t>английски букви</a:t>
            </a:r>
            <a:endParaRPr lang="en-US" sz="3150" b="1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>
          <a:xfrm>
            <a:off x="191944" y="100750"/>
            <a:ext cx="9792489" cy="882654"/>
          </a:xfrm>
        </p:spPr>
        <p:txBody>
          <a:bodyPr/>
          <a:lstStyle/>
          <a:p>
            <a:r>
              <a:rPr lang="en-US" sz="3950"/>
              <a:t>Задача: Валидация на имейл</a:t>
            </a:r>
            <a:endParaRPr lang="en-US"/>
          </a:p>
        </p:txBody>
      </p:sp>
      <p:sp>
        <p:nvSpPr>
          <p:cNvPr id="5" name="Text Placeholder 5"/>
          <p:cNvSpPr txBox="1">
            <a:spLocks/>
          </p:cNvSpPr>
          <p:nvPr/>
        </p:nvSpPr>
        <p:spPr>
          <a:xfrm>
            <a:off x="1914999" y="50613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valid123@email.bg</a:t>
            </a:r>
          </a:p>
        </p:txBody>
      </p:sp>
      <p:sp>
        <p:nvSpPr>
          <p:cNvPr id="6" name="Text Placeholder 5"/>
          <p:cNvSpPr txBox="1">
            <a:spLocks/>
          </p:cNvSpPr>
          <p:nvPr/>
        </p:nvSpPr>
        <p:spPr>
          <a:xfrm>
            <a:off x="1981260" y="5860118"/>
            <a:ext cx="4429659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invalid*name@emai1.bg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5B0AE7B-970C-4D1F-8EE8-1F5669A71018}"/>
              </a:ext>
            </a:extLst>
          </p:cNvPr>
          <p:cNvSpPr txBox="1"/>
          <p:nvPr/>
        </p:nvSpPr>
        <p:spPr>
          <a:xfrm>
            <a:off x="546938" y="511495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Valid: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08934F-128E-4683-B2BE-C906A55E3840}"/>
              </a:ext>
            </a:extLst>
          </p:cNvPr>
          <p:cNvSpPr txBox="1"/>
          <p:nvPr/>
        </p:nvSpPr>
        <p:spPr>
          <a:xfrm>
            <a:off x="428291" y="5913759"/>
            <a:ext cx="1427815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Invalid:</a:t>
            </a: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D2F8D2B2-94EE-46CF-9F56-E671A5DFE990}"/>
              </a:ext>
            </a:extLst>
          </p:cNvPr>
          <p:cNvSpPr txBox="1">
            <a:spLocks/>
          </p:cNvSpPr>
          <p:nvPr/>
        </p:nvSpPr>
        <p:spPr>
          <a:xfrm>
            <a:off x="8345415" y="5061319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hi@mail.abv.bg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F8C4FAB-5A3A-428C-9410-F4AF2206FAA0}"/>
              </a:ext>
            </a:extLst>
          </p:cNvPr>
          <p:cNvSpPr txBox="1"/>
          <p:nvPr/>
        </p:nvSpPr>
        <p:spPr>
          <a:xfrm>
            <a:off x="6977353" y="5114959"/>
            <a:ext cx="1187691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Valid:</a:t>
            </a:r>
          </a:p>
        </p:txBody>
      </p:sp>
      <p:sp>
        <p:nvSpPr>
          <p:cNvPr id="14" name="Text Placeholder 5">
            <a:extLst>
              <a:ext uri="{FF2B5EF4-FFF2-40B4-BE49-F238E27FC236}">
                <a16:creationId xmlns:a16="http://schemas.microsoft.com/office/drawing/2014/main" id="{C5C6F90A-89D1-4FF4-BBFB-8698BA918154}"/>
              </a:ext>
            </a:extLst>
          </p:cNvPr>
          <p:cNvSpPr txBox="1">
            <a:spLocks/>
          </p:cNvSpPr>
          <p:nvPr/>
        </p:nvSpPr>
        <p:spPr>
          <a:xfrm>
            <a:off x="8344015" y="5860118"/>
            <a:ext cx="3284145" cy="69190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2799" b="1" noProof="1">
                <a:latin typeface="Consolas" pitchFamily="49" charset="0"/>
                <a:cs typeface="Consolas" pitchFamily="49" charset="0"/>
              </a:rPr>
              <a:t>pesho@abv.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62B3DAF-E17F-4BFC-820F-F040A1B86D6E}"/>
              </a:ext>
            </a:extLst>
          </p:cNvPr>
          <p:cNvSpPr txBox="1"/>
          <p:nvPr/>
        </p:nvSpPr>
        <p:spPr>
          <a:xfrm>
            <a:off x="6771638" y="5913759"/>
            <a:ext cx="1447222" cy="584623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algn="r">
              <a:buClr>
                <a:schemeClr val="tx1"/>
              </a:buClr>
            </a:pPr>
            <a:r>
              <a:rPr lang="en-US" sz="3199"/>
              <a:t>Invalid:</a:t>
            </a:r>
          </a:p>
        </p:txBody>
      </p:sp>
      <p:sp>
        <p:nvSpPr>
          <p:cNvPr id="17" name="Slide Number">
            <a:extLst>
              <a:ext uri="{FF2B5EF4-FFF2-40B4-BE49-F238E27FC236}">
                <a16:creationId xmlns:a16="http://schemas.microsoft.com/office/drawing/2014/main" id="{2F785833-CB97-47EB-AEF6-1C21A23E8D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9526873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0" grpId="0"/>
      <p:bldP spid="11" grpId="0"/>
      <p:bldP spid="12" grpId="0" animBg="1"/>
      <p:bldP spid="13" grpId="0"/>
      <p:bldP spid="14" grpId="0" animBg="1"/>
      <p:bldP spid="15" grpId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9A5E0EC5-AEBB-49FA-BCD4-33DFD2F1B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Решение</a:t>
            </a:r>
            <a:r>
              <a:rPr lang="en-US"/>
              <a:t>: </a:t>
            </a:r>
            <a:r>
              <a:rPr lang="en-US" sz="4000"/>
              <a:t>Валидация на имейл</a:t>
            </a:r>
            <a:endParaRPr lang="en-US"/>
          </a:p>
        </p:txBody>
      </p:sp>
      <p:sp>
        <p:nvSpPr>
          <p:cNvPr id="7" name="Rectangle 4">
            <a:extLst>
              <a:ext uri="{FF2B5EF4-FFF2-40B4-BE49-F238E27FC236}">
                <a16:creationId xmlns:a16="http://schemas.microsoft.com/office/drawing/2014/main" id="{CC612C94-F0EC-4F1F-AB2D-EAF98C1E3E34}"/>
              </a:ext>
            </a:extLst>
          </p:cNvPr>
          <p:cNvSpPr>
            <a:spLocks noChangeArrowheads="1"/>
          </p:cNvSpPr>
          <p:nvPr/>
        </p:nvSpPr>
        <p:spPr bwMode="auto">
          <a:xfrm>
            <a:off x="832372" y="3566889"/>
            <a:ext cx="9492527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itchFamily="49" charset="0"/>
              </a:rPr>
              <a:t>string pattern = 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@"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^</a:t>
            </a:r>
            <a:r>
              <a:rPr lang="pl-PL" sz="31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(</a:t>
            </a:r>
            <a:r>
              <a:rPr lang="pl-PL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\w+\.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itchFamily="49" charset="0"/>
              </a:rPr>
              <a:t>)+</a:t>
            </a:r>
            <a:r>
              <a:rPr lang="pl-PL" sz="31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\w+</a:t>
            </a:r>
            <a:r>
              <a:rPr lang="pl-PL" sz="3199" b="1" noProof="1">
                <a:solidFill>
                  <a:schemeClr val="bg1"/>
                </a:solidFill>
                <a:latin typeface="Consolas" pitchFamily="49" charset="0"/>
              </a:rPr>
              <a:t>$</a:t>
            </a:r>
            <a:r>
              <a:rPr lang="en-US" sz="3199" b="1" noProof="1">
                <a:solidFill>
                  <a:schemeClr val="bg1"/>
                </a:solidFill>
                <a:latin typeface="Consolas" pitchFamily="49" charset="0"/>
              </a:rPr>
              <a:t>"</a:t>
            </a:r>
            <a:r>
              <a:rPr lang="en-US" sz="3199" b="1" noProof="1">
                <a:latin typeface="Consolas" pitchFamily="49" charset="0"/>
              </a:rPr>
              <a:t>;</a:t>
            </a:r>
          </a:p>
        </p:txBody>
      </p:sp>
      <p:sp>
        <p:nvSpPr>
          <p:cNvPr id="6" name="AutoShape 6">
            <a:extLst>
              <a:ext uri="{FF2B5EF4-FFF2-40B4-BE49-F238E27FC236}">
                <a16:creationId xmlns:a16="http://schemas.microsoft.com/office/drawing/2014/main" id="{0E5C4BCE-F2D9-47AF-889E-F5BA5969BBA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822115" y="4285061"/>
            <a:ext cx="3011345" cy="1258388"/>
          </a:xfrm>
          <a:prstGeom prst="wedgeRoundRectCallout">
            <a:avLst>
              <a:gd name="adj1" fmla="val 78467"/>
              <a:gd name="adj2" fmla="val -6443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@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"@"</a:t>
            </a:r>
            <a:endParaRPr lang="bg-BG" sz="3150" b="1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8" name="AutoShape 6">
            <a:extLst>
              <a:ext uri="{FF2B5EF4-FFF2-40B4-BE49-F238E27FC236}">
                <a16:creationId xmlns:a16="http://schemas.microsoft.com/office/drawing/2014/main" id="{6DBA86B0-92E0-445D-9519-58B07D9E7CD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373550" y="4665756"/>
            <a:ext cx="2738257" cy="1169695"/>
          </a:xfrm>
          <a:prstGeom prst="wedgeRoundRectCallout">
            <a:avLst>
              <a:gd name="adj1" fmla="val 24206"/>
              <a:gd name="adj2" fmla="val -8890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\.</a:t>
            </a:r>
            <a:r>
              <a:rPr lang="en-US" sz="3150" b="1" noProof="1">
                <a:solidFill>
                  <a:schemeClr val="bg1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символа 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"."</a:t>
            </a:r>
            <a:endParaRPr lang="bg-BG" sz="3150" b="1">
              <a:solidFill>
                <a:schemeClr val="bg1">
                  <a:lumMod val="60000"/>
                  <a:lumOff val="40000"/>
                </a:schemeClr>
              </a:solidFill>
              <a:latin typeface="Consolas"/>
            </a:endParaRPr>
          </a:p>
        </p:txBody>
      </p:sp>
      <p:sp>
        <p:nvSpPr>
          <p:cNvPr id="9" name="AutoShape 6">
            <a:extLst>
              <a:ext uri="{FF2B5EF4-FFF2-40B4-BE49-F238E27FC236}">
                <a16:creationId xmlns:a16="http://schemas.microsoft.com/office/drawing/2014/main" id="{CA63F789-CACF-49C9-BF5C-1F3D43456BED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17339" y="1314552"/>
            <a:ext cx="2908497" cy="1718227"/>
          </a:xfrm>
          <a:prstGeom prst="wedgeRoundRectCallout">
            <a:avLst>
              <a:gd name="adj1" fmla="val -28623"/>
              <a:gd name="adj2" fmla="val 84885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\w+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редица от букви</a:t>
            </a:r>
            <a:endParaRPr lang="bg-BG" sz="3199" b="1">
              <a:solidFill>
                <a:schemeClr val="bg2"/>
              </a:solidFill>
            </a:endParaRPr>
          </a:p>
        </p:txBody>
      </p:sp>
      <p:sp>
        <p:nvSpPr>
          <p:cNvPr id="10" name="AutoShape 6">
            <a:extLst>
              <a:ext uri="{FF2B5EF4-FFF2-40B4-BE49-F238E27FC236}">
                <a16:creationId xmlns:a16="http://schemas.microsoft.com/office/drawing/2014/main" id="{F411B8EB-56F9-4AA8-B23B-0DD0666A46DF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60128" y="1443384"/>
            <a:ext cx="3776812" cy="1472164"/>
          </a:xfrm>
          <a:prstGeom prst="wedgeRoundRectCallout">
            <a:avLst>
              <a:gd name="adj1" fmla="val 61112"/>
              <a:gd name="adj2" fmla="val 102214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^</a:t>
            </a:r>
            <a:r>
              <a:rPr lang="en-US" sz="3150" b="1" noProof="1">
                <a:solidFill>
                  <a:schemeClr val="bg2"/>
                </a:solidFill>
              </a:rPr>
              <a:t> </a:t>
            </a:r>
            <a:r>
              <a:rPr lang="en-US" sz="3150" b="1" noProof="1">
                <a:solidFill>
                  <a:schemeClr val="bg2"/>
                </a:solidFill>
                <a:cs typeface="Calibri"/>
              </a:rPr>
              <a:t>д</a:t>
            </a:r>
            <a:r>
              <a:rPr lang="en-US" sz="3150" b="1" err="1">
                <a:solidFill>
                  <a:schemeClr val="bg2"/>
                </a:solidFill>
                <a:cs typeface="Calibri"/>
              </a:rPr>
              <a:t>обавя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err="1">
                <a:solidFill>
                  <a:schemeClr val="bg2"/>
                </a:solidFill>
                <a:cs typeface="Calibri"/>
              </a:rPr>
              <a:t>начална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 </a:t>
            </a:r>
            <a:r>
              <a:rPr lang="en-US" sz="3150" b="1" err="1">
                <a:solidFill>
                  <a:schemeClr val="bg2"/>
                </a:solidFill>
                <a:cs typeface="Calibri"/>
              </a:rPr>
              <a:t>позиция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err="1">
                <a:solidFill>
                  <a:schemeClr val="bg2"/>
                </a:solidFill>
                <a:cs typeface="Calibri"/>
              </a:rPr>
              <a:t>на</a:t>
            </a:r>
            <a:r>
              <a:rPr lang="en-US" sz="3150" b="1">
                <a:solidFill>
                  <a:schemeClr val="bg2"/>
                </a:solidFill>
                <a:cs typeface="Calibri"/>
              </a:rPr>
              <a:t> </a:t>
            </a:r>
            <a:r>
              <a:rPr lang="en-US" sz="3150" b="1" err="1">
                <a:solidFill>
                  <a:schemeClr val="bg2"/>
                </a:solidFill>
                <a:cs typeface="Calibri"/>
              </a:rPr>
              <a:t>израза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1" name="AutoShape 6">
            <a:extLst>
              <a:ext uri="{FF2B5EF4-FFF2-40B4-BE49-F238E27FC236}">
                <a16:creationId xmlns:a16="http://schemas.microsoft.com/office/drawing/2014/main" id="{BB5E2DD8-A1F3-4937-AC40-3EE19B96EFAA}"/>
              </a:ext>
            </a:extLst>
          </p:cNvPr>
          <p:cNvSpPr>
            <a:spLocks noChangeArrowheads="1"/>
          </p:cNvSpPr>
          <p:nvPr/>
        </p:nvSpPr>
        <p:spPr bwMode="auto">
          <a:xfrm>
            <a:off x="8630713" y="1488952"/>
            <a:ext cx="2924068" cy="1628251"/>
          </a:xfrm>
          <a:prstGeom prst="wedgeRoundRectCallout">
            <a:avLst>
              <a:gd name="adj1" fmla="val -37526"/>
              <a:gd name="adj2" fmla="val 77892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$</a:t>
            </a:r>
            <a:r>
              <a:rPr lang="en-US" sz="3150" b="1" noProof="1">
                <a:solidFill>
                  <a:schemeClr val="bg2"/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 къде е приключил низът</a:t>
            </a:r>
            <a:endParaRPr lang="en-US" sz="3150" b="1">
              <a:solidFill>
                <a:schemeClr val="bg2"/>
              </a:solidFill>
              <a:cs typeface="Calibri"/>
            </a:endParaRPr>
          </a:p>
        </p:txBody>
      </p:sp>
      <p:sp>
        <p:nvSpPr>
          <p:cNvPr id="12" name="Text Placeholder 5">
            <a:extLst>
              <a:ext uri="{FF2B5EF4-FFF2-40B4-BE49-F238E27FC236}">
                <a16:creationId xmlns:a16="http://schemas.microsoft.com/office/drawing/2014/main" id="{0F3A4B90-07C6-41FD-AA0E-DDB7161619B2}"/>
              </a:ext>
            </a:extLst>
          </p:cNvPr>
          <p:cNvSpPr txBox="1">
            <a:spLocks/>
          </p:cNvSpPr>
          <p:nvPr/>
        </p:nvSpPr>
        <p:spPr>
          <a:xfrm>
            <a:off x="832371" y="5852985"/>
            <a:ext cx="3940446" cy="729726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lvl1pPr inden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Font typeface="Wingdings" panose="05000000000000000000" pitchFamily="2" charset="2"/>
              <a:buNone/>
              <a:defRPr lang="en-US" b="1" noProof="1" smtClean="0">
                <a:solidFill>
                  <a:srgbClr val="FBEEDC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Consolas" pitchFamily="49" charset="0"/>
                <a:cs typeface="Consolas" pitchFamily="49" charset="0"/>
              </a:defRPr>
            </a:lvl1pPr>
            <a:lvl2pPr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§"/>
              <a:defRPr sz="3200" b="0"/>
            </a:lvl2pPr>
            <a:lvl3pPr marL="914240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F9A1D"/>
              </a:buClr>
              <a:buSzPct val="80000"/>
              <a:buFont typeface="Wingdings" panose="05000000000000000000" pitchFamily="2" charset="2"/>
              <a:buChar char="§"/>
              <a:defRPr sz="3000" b="0"/>
            </a:lvl3pPr>
            <a:lvl4pPr marL="1218987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D9411"/>
              </a:buClr>
              <a:buSzPct val="80000"/>
              <a:buFont typeface="Wingdings" panose="05000000000000000000" pitchFamily="2" charset="2"/>
              <a:buChar char="§"/>
              <a:defRPr sz="2800" b="0"/>
            </a:lvl4pPr>
            <a:lvl5pPr marL="1523733" indent="-231606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Clr>
                <a:srgbClr val="E28D10"/>
              </a:buClr>
              <a:buSzPct val="80000"/>
              <a:buFont typeface="Wingdings" panose="05000000000000000000" pitchFamily="2" charset="2"/>
              <a:buChar char="§"/>
              <a:defRPr sz="2600" b="0"/>
            </a:lvl5pPr>
            <a:lvl6pPr marL="182848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6pPr>
            <a:lvl7pPr marL="2133227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/>
            </a:lvl7pPr>
            <a:lvl8pPr marL="2437972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8pPr>
            <a:lvl9pPr marL="2742720" indent="-231606">
              <a:lnSpc>
                <a:spcPct val="90000"/>
              </a:lnSpc>
              <a:spcBef>
                <a:spcPts val="800"/>
              </a:spcBef>
              <a:buClr>
                <a:schemeClr val="accent1"/>
              </a:buClr>
              <a:buSzPct val="80000"/>
              <a:buFont typeface="Arial" pitchFamily="34" charset="0"/>
              <a:buChar char="•"/>
              <a:defRPr sz="2000" baseline="0"/>
            </a:lvl9pPr>
          </a:lstStyle>
          <a:p>
            <a:pPr marL="0" lvl="1" indent="0">
              <a:lnSpc>
                <a:spcPct val="110000"/>
              </a:lnSpc>
              <a:spcBef>
                <a:spcPts val="0"/>
              </a:spcBef>
              <a:spcAft>
                <a:spcPts val="0"/>
              </a:spcAft>
              <a:buClr>
                <a:srgbClr val="F2B254"/>
              </a:buClr>
              <a:buSzPct val="100000"/>
              <a:buNone/>
            </a:pPr>
            <a:r>
              <a:rPr lang="en-US" sz="3199" b="1" noProof="1">
                <a:solidFill>
                  <a:schemeClr val="bg1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hi</a:t>
            </a:r>
            <a:r>
              <a:rPr lang="en-US" sz="3199" b="1" noProof="1">
                <a:latin typeface="Consolas" panose="020B0609020204030204" pitchFamily="49" charset="0"/>
                <a:cs typeface="Consolas" pitchFamily="49" charset="0"/>
              </a:rPr>
              <a:t>@</a:t>
            </a:r>
            <a:r>
              <a:rPr lang="en-US" sz="3199" b="1" noProof="1">
                <a:solidFill>
                  <a:schemeClr val="accent2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mail.abv.</a:t>
            </a:r>
            <a:r>
              <a:rPr lang="en-US" sz="3199" b="1" noProof="1">
                <a:solidFill>
                  <a:schemeClr val="accent3">
                    <a:lumMod val="50000"/>
                  </a:schemeClr>
                </a:solidFill>
                <a:latin typeface="Consolas" panose="020B0609020204030204" pitchFamily="49" charset="0"/>
                <a:cs typeface="Consolas" pitchFamily="49" charset="0"/>
              </a:rPr>
              <a:t>bg</a:t>
            </a:r>
          </a:p>
        </p:txBody>
      </p:sp>
      <p:sp>
        <p:nvSpPr>
          <p:cNvPr id="13" name="AutoShape 6">
            <a:extLst>
              <a:ext uri="{FF2B5EF4-FFF2-40B4-BE49-F238E27FC236}">
                <a16:creationId xmlns:a16="http://schemas.microsoft.com/office/drawing/2014/main" id="{3C4ECB9F-C012-422B-9AC9-44F381E9387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471944" y="4285061"/>
            <a:ext cx="3308030" cy="1567924"/>
          </a:xfrm>
          <a:prstGeom prst="wedgeRoundRectCallout">
            <a:avLst>
              <a:gd name="adj1" fmla="val -76797"/>
              <a:gd name="adj2" fmla="val -58799"/>
              <a:gd name="adj3" fmla="val 16667"/>
            </a:avLst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  <a:latin typeface="Consolas"/>
              </a:rPr>
              <a:t>(\w+\.)+</a:t>
            </a:r>
            <a:r>
              <a:rPr lang="en-US" sz="3150" b="1" noProof="1">
                <a:solidFill>
                  <a:schemeClr val="bg1">
                    <a:lumMod val="60000"/>
                    <a:lumOff val="40000"/>
                  </a:schemeClr>
                </a:solidFill>
              </a:rPr>
              <a:t> </a:t>
            </a:r>
            <a:r>
              <a:rPr lang="en-US" sz="3150" b="1">
                <a:solidFill>
                  <a:schemeClr val="bg2"/>
                </a:solidFill>
              </a:rPr>
              <a:t>търси думи + "."</a:t>
            </a:r>
            <a:endParaRPr lang="bg-BG" sz="3150" b="1">
              <a:solidFill>
                <a:schemeClr val="bg2"/>
              </a:solidFill>
            </a:endParaRPr>
          </a:p>
        </p:txBody>
      </p:sp>
      <p:sp>
        <p:nvSpPr>
          <p:cNvPr id="15" name="Slide Number">
            <a:extLst>
              <a:ext uri="{FF2B5EF4-FFF2-40B4-BE49-F238E27FC236}">
                <a16:creationId xmlns:a16="http://schemas.microsoft.com/office/drawing/2014/main" id="{A7E89D88-449C-4245-B73C-03F2415CC5C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029923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  <p:bldP spid="9" grpId="0" animBg="1"/>
      <p:bldP spid="10" grpId="0" animBg="1"/>
      <p:bldP spid="11" grpId="0" animBg="1"/>
      <p:bldP spid="13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31E913E6-B3E4-9A22-9FF2-C8F4CB87D10E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Определение и примери</a:t>
            </a:r>
          </a:p>
        </p:txBody>
      </p:sp>
      <p:sp>
        <p:nvSpPr>
          <p:cNvPr id="5" name="Заглавие 4">
            <a:extLst>
              <a:ext uri="{FF2B5EF4-FFF2-40B4-BE49-F238E27FC236}">
                <a16:creationId xmlns:a16="http://schemas.microsoft.com/office/drawing/2014/main" id="{4BDB52C8-868C-444A-A456-BF50A9DA3BE9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 dirty="0" err="1">
                <a:cs typeface="Arial"/>
              </a:rPr>
              <a:t>Обратни</a:t>
            </a:r>
            <a:r>
              <a:rPr lang="en-GB" sz="5350" dirty="0">
                <a:cs typeface="Arial"/>
              </a:rPr>
              <a:t> </a:t>
            </a:r>
            <a:r>
              <a:rPr lang="en-GB" sz="5350" dirty="0" err="1">
                <a:cs typeface="Arial"/>
              </a:rPr>
              <a:t>референции</a:t>
            </a:r>
            <a:endParaRPr lang="bg-BG" dirty="0"/>
          </a:p>
        </p:txBody>
      </p:sp>
      <p:sp>
        <p:nvSpPr>
          <p:cNvPr id="4" name="Text Placeholder 4">
            <a:extLst>
              <a:ext uri="{FF2B5EF4-FFF2-40B4-BE49-F238E27FC236}">
                <a16:creationId xmlns:a16="http://schemas.microsoft.com/office/drawing/2014/main" id="{3B6233DF-4457-44C2-A9B2-71F63096FC1F}"/>
              </a:ext>
            </a:extLst>
          </p:cNvPr>
          <p:cNvSpPr txBox="1">
            <a:spLocks/>
          </p:cNvSpPr>
          <p:nvPr/>
        </p:nvSpPr>
        <p:spPr>
          <a:xfrm>
            <a:off x="4574063" y="1676856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19894">
                <a:solidFill>
                  <a:schemeClr val="bg2"/>
                </a:solidFill>
                <a:latin typeface="Consolas" panose="020B0609020204030204" pitchFamily="49" charset="0"/>
              </a:rPr>
              <a:t>\1</a:t>
            </a:r>
          </a:p>
        </p:txBody>
      </p:sp>
    </p:spTree>
    <p:extLst>
      <p:ext uri="{BB962C8B-B14F-4D97-AF65-F5344CB8AC3E}">
        <p14:creationId xmlns:p14="http://schemas.microsoft.com/office/powerpoint/2010/main" val="6264846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E1AE7BA8-037C-C03C-F1DB-A068172DE76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23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73ECEE06-A965-7079-A19C-771C41ED850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Обратните референции</a:t>
            </a:r>
            <a:r>
              <a:rPr lang="bg-BG" sz="3350" dirty="0">
                <a:ea typeface="+mn-lt"/>
                <a:cs typeface="+mn-lt"/>
              </a:rPr>
              <a:t> позволяват да се използват данни, които вече са събрани в регулярен израз, за да се провери дали данни се срещат отново. </a:t>
            </a:r>
          </a:p>
          <a:p>
            <a:pPr marL="360045" indent="-360045"/>
            <a:r>
              <a:rPr lang="bg-BG" sz="3350" dirty="0">
                <a:ea typeface="+mn-lt"/>
                <a:cs typeface="+mn-lt"/>
              </a:rPr>
              <a:t> Използваме ги чрез символа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"\" </a:t>
            </a:r>
            <a:r>
              <a:rPr lang="bg-BG" sz="3350" dirty="0">
                <a:ea typeface="+mn-lt"/>
                <a:cs typeface="+mn-lt"/>
              </a:rPr>
              <a:t>заедно с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номера на групата</a:t>
            </a:r>
            <a:r>
              <a:rPr lang="bg-BG" sz="3350" dirty="0">
                <a:ea typeface="+mn-lt"/>
                <a:cs typeface="+mn-lt"/>
              </a:rPr>
              <a:t>, която искаме да използваме за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сравнение</a:t>
            </a:r>
            <a:r>
              <a:rPr lang="bg-BG" sz="3350" dirty="0">
                <a:ea typeface="+mn-lt"/>
                <a:cs typeface="+mn-lt"/>
              </a:rPr>
              <a:t>.</a:t>
            </a:r>
          </a:p>
          <a:p>
            <a:pPr marL="360045" indent="-360045"/>
            <a:endParaRPr lang="bg-BG" sz="3350" dirty="0">
              <a:ea typeface="+mn-lt"/>
              <a:cs typeface="+mn-lt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8FA8C2CA-8ADE-95ED-DF39-FA52361D69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е обратна референция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4428297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\number</a:t>
            </a:r>
            <a:r>
              <a:rPr lang="en-US" sz="3600" noProof="1">
                <a:cs typeface="Consolas" panose="020B0609020204030204" pitchFamily="49" charset="0"/>
              </a:rPr>
              <a:t> </a:t>
            </a:r>
            <a:endParaRPr lang="bg-BG" dirty="0">
              <a:latin typeface="+mj-lt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latin typeface="+mj-lt"/>
                <a:cs typeface="Consolas" panose="020B0609020204030204" pitchFamily="49" charset="0"/>
              </a:rPr>
              <a:t> Групата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(\w+)</a:t>
            </a:r>
            <a:r>
              <a:rPr lang="en-US" sz="3200" b="1" noProof="1">
                <a:solidFill>
                  <a:schemeClr val="accent2"/>
                </a:solidFill>
                <a:latin typeface="Consolas"/>
                <a:cs typeface="Consolas" panose="020B0609020204030204" pitchFamily="49" charset="0"/>
              </a:rPr>
              <a:t> 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е първата група и има номер </a:t>
            </a:r>
            <a:r>
              <a:rPr lang="en-US" sz="3200" b="1" noProof="1">
                <a:solidFill>
                  <a:schemeClr val="bg1"/>
                </a:solidFill>
                <a:latin typeface="Calibri"/>
                <a:cs typeface="Consolas" panose="020B0609020204030204" pitchFamily="49" charset="0"/>
              </a:rPr>
              <a:t>1</a:t>
            </a:r>
            <a:endParaRPr lang="bg-BG" sz="3200" b="1" dirty="0">
              <a:solidFill>
                <a:schemeClr val="bg1"/>
              </a:solidFill>
              <a:latin typeface="Calibri"/>
              <a:cs typeface="Calibri"/>
            </a:endParaRPr>
          </a:p>
          <a:p>
            <a:pPr lvl="1" indent="0">
              <a:buClr>
                <a:schemeClr val="tx1"/>
              </a:buClr>
            </a:pP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 Чрез 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\1</a:t>
            </a:r>
            <a:r>
              <a:rPr lang="en-US" sz="3200" noProof="1">
                <a:solidFill>
                  <a:schemeClr val="tx2"/>
                </a:solidFill>
                <a:latin typeface="Calibri"/>
                <a:cs typeface="Consolas" panose="020B0609020204030204" pitchFamily="49" charset="0"/>
              </a:rPr>
              <a:t> ще потърсим съвпадение с тази група</a:t>
            </a:r>
            <a:endParaRPr lang="bg-BG" sz="3200" dirty="0">
              <a:solidFill>
                <a:schemeClr val="tx2"/>
              </a:solidFill>
              <a:latin typeface="Calibri"/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en-US" sz="3200" noProof="1"/>
              <a:t>Обратни референции за търсене на предишна група</a:t>
            </a:r>
          </a:p>
        </p:txBody>
      </p:sp>
      <p:sp>
        <p:nvSpPr>
          <p:cNvPr id="24" name="Rectangle 23"/>
          <p:cNvSpPr>
            <a:spLocks noChangeArrowheads="1"/>
          </p:cNvSpPr>
          <p:nvPr/>
        </p:nvSpPr>
        <p:spPr bwMode="auto">
          <a:xfrm>
            <a:off x="660232" y="3540208"/>
            <a:ext cx="444823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&lt;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(\w+)</a:t>
            </a:r>
            <a:r>
              <a:rPr lang="en-US" sz="2799" b="1" noProof="1">
                <a:latin typeface="Consolas" pitchFamily="49" charset="0"/>
              </a:rPr>
              <a:t>[^&gt;]*&gt;.*?&lt;\/</a:t>
            </a:r>
            <a:r>
              <a:rPr lang="en-US" sz="2799" b="1" noProof="1">
                <a:solidFill>
                  <a:schemeClr val="accent2"/>
                </a:solidFill>
                <a:latin typeface="Consolas" pitchFamily="49" charset="0"/>
              </a:rPr>
              <a:t>\1</a:t>
            </a:r>
            <a:r>
              <a:rPr lang="en-US" sz="2799" b="1" noProof="1">
                <a:latin typeface="Consolas" pitchFamily="49" charset="0"/>
              </a:rPr>
              <a:t>&gt;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A963B320-8E77-4DAD-B2E6-9F7DA54D60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6447" y="4562257"/>
            <a:ext cx="8561966" cy="179540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3963" tIns="107972" rIns="143963" bIns="107972" rtlCol="0" anchor="t">
            <a:spAutoFit/>
          </a:bodyPr>
          <a:lstStyle/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&gt;Regular Expressions&lt;/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b</a:t>
            </a:r>
            <a:r>
              <a:rPr lang="en-US" sz="2750" b="1" noProof="1">
                <a:latin typeface="Consolas"/>
              </a:rPr>
              <a:t>&gt; are cool!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&gt;I am a paragraph&lt;/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p</a:t>
            </a:r>
            <a:r>
              <a:rPr lang="en-US" sz="2750" b="1" noProof="1">
                <a:latin typeface="Consolas"/>
              </a:rPr>
              <a:t>&gt; … some text after</a:t>
            </a:r>
          </a:p>
          <a:p>
            <a:pPr defTabSz="1218072" latinLnBrk="1">
              <a:spcBef>
                <a:spcPts val="600"/>
              </a:spcBef>
              <a:spcAft>
                <a:spcPts val="600"/>
              </a:spcAft>
            </a:pPr>
            <a:r>
              <a:rPr lang="en-US" sz="2750" b="1" noProof="1">
                <a:latin typeface="Consolas"/>
              </a:rPr>
              <a:t>Hello, &lt;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&gt;I am a&lt;code&gt;DIV&lt;/code&gt;&lt;/</a:t>
            </a:r>
            <a:r>
              <a:rPr lang="en-US" sz="2750" b="1" noProof="1">
                <a:solidFill>
                  <a:schemeClr val="accent2"/>
                </a:solidFill>
                <a:latin typeface="Consolas"/>
              </a:rPr>
              <a:t>div</a:t>
            </a:r>
            <a:r>
              <a:rPr lang="en-US" sz="2750" b="1" noProof="1">
                <a:latin typeface="Consolas"/>
              </a:rPr>
              <a:t>&gt;!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B91F4C66-19EB-4893-A508-E4DFD2EB330D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26186976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4" grpId="0" animBg="1"/>
      <p:bldP spid="19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лавие 1">
            <a:extLst>
              <a:ext uri="{FF2B5EF4-FFF2-40B4-BE49-F238E27FC236}">
                <a16:creationId xmlns:a16="http://schemas.microsoft.com/office/drawing/2014/main" id="{653E52F4-AD1F-4A02-94F7-7C7179F0F2B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>
          <a:xfrm>
            <a:off x="392371" y="4704825"/>
            <a:ext cx="11184521" cy="1565253"/>
          </a:xfrm>
        </p:spPr>
        <p:txBody>
          <a:bodyPr/>
          <a:lstStyle/>
          <a:p>
            <a:r>
              <a:rPr lang="en-GB" sz="5350" err="1">
                <a:cs typeface="Arial"/>
              </a:rPr>
              <a:t>Използване</a:t>
            </a:r>
            <a:r>
              <a:rPr lang="en-GB" sz="5350">
                <a:cs typeface="Arial"/>
              </a:rPr>
              <a:t> </a:t>
            </a:r>
            <a:r>
              <a:rPr lang="en-GB" sz="5350" err="1">
                <a:cs typeface="Arial"/>
              </a:rPr>
              <a:t>на</a:t>
            </a:r>
            <a:r>
              <a:rPr lang="en-GB" sz="5350">
                <a:cs typeface="Arial"/>
              </a:rPr>
              <a:t> .NET вграден регекс клас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2"/>
          <a:srcRect b="5216"/>
          <a:stretch/>
        </p:blipFill>
        <p:spPr>
          <a:xfrm>
            <a:off x="2322201" y="538028"/>
            <a:ext cx="7922736" cy="3903323"/>
          </a:xfrm>
          <a:prstGeom prst="roundRect">
            <a:avLst>
              <a:gd name="adj" fmla="val 2417"/>
            </a:avLst>
          </a:prstGeom>
        </p:spPr>
      </p:pic>
    </p:spTree>
    <p:extLst>
      <p:ext uri="{BB962C8B-B14F-4D97-AF65-F5344CB8AC3E}">
        <p14:creationId xmlns:p14="http://schemas.microsoft.com/office/powerpoint/2010/main" val="27886938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/>
              <a:t>C</a:t>
            </a:r>
            <a:r>
              <a:rPr lang="en-US" sz="3600" noProof="1"/>
              <a:t># поддържа вграден клас за регулярен израз: </a:t>
            </a:r>
            <a:r>
              <a:rPr lang="en-US" sz="3600" b="1" noProof="1">
                <a:solidFill>
                  <a:schemeClr val="bg1"/>
                </a:solidFill>
              </a:rPr>
              <a:t>Regex</a:t>
            </a:r>
            <a:endParaRPr lang="bg-BG">
              <a:solidFill>
                <a:schemeClr val="bg1"/>
              </a:solidFill>
            </a:endParaRPr>
          </a:p>
          <a:p>
            <a:pPr lvl="1" indent="-360045"/>
            <a:r>
              <a:rPr lang="en-US" sz="3200" noProof="1">
                <a:cs typeface="Consolas" panose="020B0609020204030204" pitchFamily="49" charset="0"/>
              </a:rPr>
              <a:t>Използва се </a:t>
            </a:r>
            <a:r>
              <a:rPr lang="en-US" sz="32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System.Text.RegularExpressions</a:t>
            </a:r>
            <a:r>
              <a:rPr lang="en-US" sz="3200" noProof="1">
                <a:cs typeface="Consolas" panose="020B0609020204030204" pitchFamily="49" charset="0"/>
              </a:rPr>
              <a:t> 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Регекс в C#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877844" y="3056564"/>
            <a:ext cx="8341727" cy="3383122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using System.Text.RegularExpressions;</a:t>
            </a:r>
          </a:p>
          <a:p>
            <a:pPr>
              <a:lnSpc>
                <a:spcPct val="110000"/>
              </a:lnSpc>
            </a:pPr>
            <a:endParaRPr lang="en-US" sz="2799" b="1" noProof="1">
              <a:latin typeface="Consolas" pitchFamily="49" charset="0"/>
            </a:endParaRP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static void Main()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{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string pattern = @"A\w+";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 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 regex = new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</a:t>
            </a:r>
            <a:r>
              <a:rPr lang="en-US" sz="2799" b="1" noProof="1">
                <a:latin typeface="Consolas" pitchFamily="49" charset="0"/>
              </a:rPr>
              <a:t>(pattern);</a:t>
            </a:r>
          </a:p>
          <a:p>
            <a:pPr>
              <a:lnSpc>
                <a:spcPct val="110000"/>
              </a:lnSpc>
            </a:pPr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2B391CF1-E9DA-47BD-83F5-54A05AB4A3F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1009298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IsMatch(string текст)</a:t>
            </a:r>
            <a:endParaRPr lang="bg-BG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Проверява дали в текст има шаблон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Валидация на низ по шаблон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743381"/>
            <a:ext cx="10512862" cy="332312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text = "Today is 2015-05-11";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string pattern = @"\d{4}-\d{2}-\d{2}";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bool containsValidDate = regex.</a:t>
            </a:r>
            <a:r>
              <a:rPr lang="en-US" sz="2999" b="1" noProof="1">
                <a:solidFill>
                  <a:schemeClr val="bg1"/>
                </a:solidFill>
                <a:latin typeface="Consolas" pitchFamily="49" charset="0"/>
              </a:rPr>
              <a:t>IsMatch</a:t>
            </a:r>
            <a:r>
              <a:rPr lang="en-US" sz="29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9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999" b="1" noProof="1">
                <a:latin typeface="Consolas" pitchFamily="49" charset="0"/>
              </a:rPr>
              <a:t>Console.WriteLine(containsValidDate); </a:t>
            </a:r>
            <a:r>
              <a:rPr lang="en-US" sz="2999" b="1" i="1" noProof="1">
                <a:solidFill>
                  <a:schemeClr val="accent2"/>
                </a:solidFill>
                <a:latin typeface="Consolas" pitchFamily="49" charset="0"/>
              </a:rPr>
              <a:t>// True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9651B62-757E-4213-90AB-3409D29A99D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27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8003062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193480" y="1196709"/>
            <a:ext cx="11811941" cy="5127139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Match(string текст)</a:t>
            </a:r>
            <a:endParaRPr lang="bg-BG">
              <a:solidFill>
                <a:schemeClr val="bg1"/>
              </a:solidFill>
            </a:endParaRPr>
          </a:p>
          <a:p>
            <a:pPr lvl="1" indent="-360045"/>
            <a:r>
              <a:rPr lang="en-US" sz="3400" noProof="1"/>
              <a:t>Връща първото съвпадение</a:t>
            </a:r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/>
              <a:t>Проверяване за един ред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9" y="2631489"/>
            <a:ext cx="10470059" cy="3415430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text = "Nakov: 123";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string pattern = @"([A-Z][a-z]+): (\d+)";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Match match = regex.</a:t>
            </a:r>
            <a:r>
              <a:rPr lang="en-US" sz="2399" b="1" noProof="1">
                <a:solidFill>
                  <a:schemeClr val="bg1"/>
                </a:solidFill>
                <a:latin typeface="Consolas" pitchFamily="49" charset="0"/>
              </a:rPr>
              <a:t>Match</a:t>
            </a:r>
            <a:r>
              <a:rPr lang="en-US" sz="2399" b="1" noProof="1">
                <a:latin typeface="Consolas" pitchFamily="49" charset="0"/>
              </a:rPr>
              <a:t>(text);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3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Console.WriteLine(match.Groups.Count);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3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Console.WriteLine("Matched text: \"{0}\"", match.Groups[0]);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Console.WriteLine("Name: {0}", match.Groups[1]);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Nakov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99" b="1" noProof="1">
                <a:latin typeface="Consolas" pitchFamily="49" charset="0"/>
              </a:rPr>
              <a:t>Console.WriteLine("Number: {0}", match.Groups[2]); </a:t>
            </a:r>
            <a:r>
              <a:rPr lang="en-US" sz="2399" b="1" i="1" noProof="1">
                <a:solidFill>
                  <a:schemeClr val="accent2"/>
                </a:solidFill>
                <a:latin typeface="Consolas" pitchFamily="49" charset="0"/>
              </a:rPr>
              <a:t>// 123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5184092-19C2-4C32-940B-226F2B5F0A9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6178689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7"/>
            <a:ext cx="11811941" cy="5327112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  <a:cs typeface="Consolas" panose="020B0609020204030204" pitchFamily="49" charset="0"/>
              </a:rPr>
              <a:t>Matches(string текст) </a:t>
            </a:r>
            <a:r>
              <a:rPr lang="en-US" sz="3600" noProof="1">
                <a:cs typeface="Consolas" panose="020B0609020204030204" pitchFamily="49" charset="0"/>
              </a:rPr>
              <a:t>- връща колекция от съвпадения</a:t>
            </a:r>
            <a:endParaRPr lang="en-US" sz="4000" noProof="1">
              <a:cs typeface="Consolas" panose="020B0609020204030204" pitchFamily="49" charset="0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>
                <a:cs typeface="Calibri"/>
              </a:rPr>
              <a:t>Проверяване за съвпадения</a:t>
            </a: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881110" y="2036914"/>
            <a:ext cx="10436681" cy="4215441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91440" tIns="45720" rIns="91440" bIns="45720" anchor="t">
            <a:spAutoFit/>
          </a:bodyPr>
          <a:lstStyle/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text = "Nakov: 123, Branson: 456";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string pattern = @"([A-Z][a-z]+): (\d+)";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Regex regex = new Regex(pattern);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MatchCollection matches = regex.</a:t>
            </a:r>
            <a:r>
              <a:rPr lang="en-US" sz="2350" b="1" noProof="1">
                <a:solidFill>
                  <a:schemeClr val="bg1"/>
                </a:solidFill>
                <a:latin typeface="Consolas"/>
              </a:rPr>
              <a:t>Matches</a:t>
            </a:r>
            <a:r>
              <a:rPr lang="en-US" sz="2350" b="1" noProof="1">
                <a:latin typeface="Consolas"/>
              </a:rPr>
              <a:t>(text);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Console.WriteLine("Found {0} matches", matches.Count);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foreach (Match match in matches)</a:t>
            </a:r>
          </a:p>
          <a:p>
            <a:pPr eaLnBrk="0" hangingPunct="0">
              <a:lnSpc>
                <a:spcPct val="95000"/>
              </a:lnSpc>
              <a:spcAft>
                <a:spcPts val="1200"/>
              </a:spcAft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noProof="1">
                <a:latin typeface="Consolas"/>
              </a:rPr>
              <a:t>  Console.WriteLine("Name: {0}", match.Groups[1]);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2 намерини резултати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Nakov</a:t>
            </a:r>
          </a:p>
          <a:p>
            <a:pPr eaLnBrk="0" hangingPunct="0">
              <a:lnSpc>
                <a:spcPct val="95000"/>
              </a:lnSpc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350" b="1" i="1" noProof="1">
                <a:solidFill>
                  <a:schemeClr val="accent2"/>
                </a:solidFill>
                <a:latin typeface="Consolas"/>
              </a:rPr>
              <a:t>// Name: Branson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0C69475E-9509-4F2F-B77C-72CD6C60A09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29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0899047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14EB79E1-F70E-E4F5-9820-86F0EA7BF30F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sz="3950">
                <a:cs typeface="Arial"/>
              </a:rPr>
              <a:t>Определение, примери и </a:t>
            </a:r>
            <a:r>
              <a:rPr lang="bg-BG" sz="3950">
                <a:ea typeface="+mn-lt"/>
                <a:cs typeface="Arial"/>
              </a:rPr>
              <a:t>к</a:t>
            </a:r>
            <a:r>
              <a:rPr lang="bg-BG" sz="3950">
                <a:ea typeface="+mn-lt"/>
                <a:cs typeface="+mn-lt"/>
              </a:rPr>
              <a:t>ласове на символи</a:t>
            </a:r>
            <a:endParaRPr lang="bg-BG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4263F84E-8578-C3EA-32A1-EF92AE0F9106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US" sz="5350">
                <a:ea typeface="+mj-lt"/>
                <a:cs typeface="+mj-lt"/>
              </a:rPr>
              <a:t>Регулярен израз</a:t>
            </a:r>
            <a:endParaRPr lang="bg-BG" sz="5350" b="0">
              <a:ea typeface="+mj-lt"/>
              <a:cs typeface="+mj-lt"/>
            </a:endParaRP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AEF80C1-F7EA-AC8F-73EB-0D0AD767D112}"/>
              </a:ext>
            </a:extLst>
          </p:cNvPr>
          <p:cNvSpPr txBox="1">
            <a:spLocks/>
          </p:cNvSpPr>
          <p:nvPr/>
        </p:nvSpPr>
        <p:spPr>
          <a:xfrm>
            <a:off x="4574063" y="1724704"/>
            <a:ext cx="3043877" cy="1980684"/>
          </a:xfrm>
          <a:prstGeom prst="rect">
            <a:avLst/>
          </a:prstGeom>
        </p:spPr>
        <p:txBody>
          <a:bodyPr vert="horz" lIns="107972" tIns="35991" rIns="107972" bIns="35991" rtlCol="0" anchor="ctr">
            <a:noAutofit/>
          </a:bodyPr>
          <a:lstStyle>
            <a:lvl1pPr marL="0" indent="0" algn="ctr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None/>
              <a:defRPr sz="3998" b="1" kern="1200" baseline="0">
                <a:solidFill>
                  <a:schemeClr val="tx1"/>
                </a:solidFill>
                <a:latin typeface="+mn-lt"/>
                <a:ea typeface="+mn-ea"/>
                <a:cs typeface="Arial" pitchFamily="34" charset="0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6598">
                <a:solidFill>
                  <a:schemeClr val="bg2"/>
                </a:solidFill>
                <a:latin typeface="Consolas" panose="020B0609020204030204" pitchFamily="49" charset="0"/>
              </a:rPr>
              <a:t>[A-Z]</a:t>
            </a:r>
          </a:p>
        </p:txBody>
      </p:sp>
    </p:spTree>
    <p:extLst>
      <p:ext uri="{BB962C8B-B14F-4D97-AF65-F5344CB8AC3E}">
        <p14:creationId xmlns:p14="http://schemas.microsoft.com/office/powerpoint/2010/main" val="34407290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523911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cs typeface="Consolas" panose="020B0609020204030204" pitchFamily="49" charset="0"/>
              </a:rPr>
              <a:t>Replace(string стар текст, string нов текст) </a:t>
            </a:r>
            <a:r>
              <a:rPr lang="en-US" sz="3400" noProof="1">
                <a:cs typeface="Consolas" panose="020B0609020204030204" pitchFamily="49" charset="0"/>
              </a:rPr>
              <a:t>- заменя всички низове, които отговарят на шаблона</a:t>
            </a:r>
            <a:endParaRPr lang="en-US" sz="3400" noProof="1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Заместаване чрез регекс</a:t>
            </a:r>
            <a:endParaRPr lang="en-US"/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2084" y="2484052"/>
            <a:ext cx="10690500" cy="3969284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"Nakov: 123, Branson: 456";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@"\d{3}";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replacement = "999";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result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Replace</a:t>
            </a:r>
            <a:r>
              <a:rPr lang="en-US" sz="2799" b="1" noProof="1">
                <a:latin typeface="Consolas" pitchFamily="49" charset="0"/>
              </a:rPr>
              <a:t>(text, replacement);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Console.WriteLine(result);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Nakov: 999, Branson: 999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01ED429E-9710-44FA-BE4A-347C9245E30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30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55033107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 noProof="1">
                <a:solidFill>
                  <a:schemeClr val="bg1"/>
                </a:solidFill>
              </a:rPr>
              <a:t>Split(string text) </a:t>
            </a:r>
            <a:r>
              <a:rPr lang="bg-BG" sz="3600" noProof="1"/>
              <a:t>-</a:t>
            </a:r>
            <a:r>
              <a:rPr lang="en-US" sz="3600" noProof="1"/>
              <a:t> разделя текст чрез шаблон</a:t>
            </a:r>
            <a:endParaRPr lang="bg-BG" dirty="0"/>
          </a:p>
          <a:p>
            <a:pPr lvl="1" indent="-360045"/>
            <a:r>
              <a:rPr lang="en-US" sz="3400" noProof="1"/>
              <a:t>Връща string[] </a:t>
            </a:r>
            <a:endParaRPr lang="en-US" sz="3400" noProof="1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/>
              <a:t>Разделяне чрез регекс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67408" y="2819560"/>
            <a:ext cx="9433048" cy="2676959"/>
          </a:xfrm>
          <a:prstGeom prst="rect">
            <a:avLst/>
          </a:prstGeom>
          <a:solidFill>
            <a:schemeClr val="accent5">
              <a:lumMod val="40000"/>
              <a:lumOff val="60000"/>
              <a:alpha val="15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text = "1   2 3      4";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 pattern = @"\s+";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endParaRPr lang="en-US" sz="2799" b="1" noProof="1">
              <a:latin typeface="Consolas" pitchFamily="49" charset="0"/>
            </a:endParaRP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string[] results = Regex.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Split</a:t>
            </a:r>
            <a:r>
              <a:rPr lang="en-US" sz="2799" b="1" noProof="1">
                <a:latin typeface="Consolas" pitchFamily="49" charset="0"/>
              </a:rPr>
              <a:t>(text, pattern);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noProof="1">
                <a:latin typeface="Consolas" pitchFamily="49" charset="0"/>
              </a:rPr>
              <a:t>Console.WriteLine(string.Join(", ", results)); </a:t>
            </a:r>
          </a:p>
          <a:p>
            <a:pPr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2799" b="1" i="1" noProof="1">
                <a:solidFill>
                  <a:schemeClr val="accent2"/>
                </a:solidFill>
                <a:latin typeface="Consolas" pitchFamily="49" charset="0"/>
              </a:rPr>
              <a:t>// 1, 2, 3, 4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FC469D7D-3A1A-447D-8275-0D6244A6E0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31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80539502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811941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/>
              <a:t>Даден ви е </a:t>
            </a:r>
            <a:r>
              <a:rPr lang="en-US" sz="3600" b="1">
                <a:solidFill>
                  <a:schemeClr val="bg1"/>
                </a:solidFill>
              </a:rPr>
              <a:t>списък от имена</a:t>
            </a:r>
            <a:endParaRPr lang="en-US" sz="3600" b="1">
              <a:solidFill>
                <a:schemeClr val="bg1"/>
              </a:solidFill>
              <a:cs typeface="Calibri"/>
            </a:endParaRPr>
          </a:p>
          <a:p>
            <a:pPr lvl="1" indent="-360045"/>
            <a:r>
              <a:rPr lang="en-US" sz="3400"/>
              <a:t>Търси всички </a:t>
            </a:r>
            <a:r>
              <a:rPr lang="en-US" sz="3400" b="1">
                <a:solidFill>
                  <a:schemeClr val="bg1"/>
                </a:solidFill>
              </a:rPr>
              <a:t>пълни имена </a:t>
            </a:r>
            <a:r>
              <a:rPr lang="en-US" sz="3400"/>
              <a:t>(две думи, стартища с главни букви)</a:t>
            </a:r>
            <a:endParaRPr lang="en-US" sz="34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Търсене на пълно име</a:t>
            </a:r>
            <a:endParaRPr lang="en-US" sz="3950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697129" y="2979288"/>
            <a:ext cx="10805219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>
                <a:latin typeface="Consolas" pitchFamily="49" charset="0"/>
              </a:rPr>
              <a:t>Ivan Ivanov, Ivan ivanov, ivan Ivanov, IVan Ivanov, Test </a:t>
            </a:r>
            <a:r>
              <a:rPr lang="en-US" sz="2599" b="1" noProof="1">
                <a:latin typeface="Consolas" pitchFamily="49" charset="0"/>
              </a:rPr>
              <a:t>Testov</a:t>
            </a:r>
            <a:r>
              <a:rPr lang="en-US" sz="2599" b="1">
                <a:latin typeface="Consolas" pitchFamily="49" charset="0"/>
              </a:rPr>
              <a:t>, Ivan	Ivanov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769217" y="4264219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4949206" y="5164926"/>
            <a:ext cx="2294402" cy="892320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US" sz="2599" b="1" noProof="1">
                <a:latin typeface="Consolas" pitchFamily="49" charset="0"/>
              </a:rPr>
              <a:t>Ivan Ivanov</a:t>
            </a:r>
          </a:p>
          <a:p>
            <a:r>
              <a:rPr lang="en-US" sz="2599" b="1" noProof="1">
                <a:latin typeface="Consolas" pitchFamily="49" charset="0"/>
              </a:rPr>
              <a:t>Test Testov</a:t>
            </a:r>
          </a:p>
        </p:txBody>
      </p:sp>
      <p:sp>
        <p:nvSpPr>
          <p:cNvPr id="9" name="Slide Number">
            <a:extLst>
              <a:ext uri="{FF2B5EF4-FFF2-40B4-BE49-F238E27FC236}">
                <a16:creationId xmlns:a16="http://schemas.microsoft.com/office/drawing/2014/main" id="{3BE494BB-2A3A-4C30-B430-B1D39F0348A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32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8951935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Решение: </a:t>
            </a:r>
            <a:r>
              <a:rPr lang="en-GB" sz="3950">
                <a:ea typeface="+mj-lt"/>
                <a:cs typeface="+mj-lt"/>
              </a:rPr>
              <a:t>Търсене на пълно име</a:t>
            </a:r>
            <a:endParaRPr lang="en-GB" sz="3950" b="0">
              <a:ea typeface="+mj-lt"/>
              <a:cs typeface="+mj-lt"/>
            </a:endParaRP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759790" y="1314552"/>
            <a:ext cx="10734804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listOfNames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@"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\b[A-Z][a-z]+ [A-Z][a-z]+</a:t>
            </a:r>
            <a:r>
              <a:rPr lang="en-US" sz="2799" b="1" noProof="1">
                <a:latin typeface="Consolas" pitchFamily="49" charset="0"/>
              </a:rPr>
              <a:t>";</a:t>
            </a:r>
          </a:p>
          <a:p>
            <a:r>
              <a:rPr lang="en-US" sz="2799" b="1" noProof="1">
                <a:latin typeface="Consolas" pitchFamily="49" charset="0"/>
              </a:rPr>
              <a:t>Regex regex = new Regex(pattern);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validNames =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regex.Matches</a:t>
            </a:r>
            <a:r>
              <a:rPr lang="en-US" sz="2799" b="1" noProof="1">
                <a:latin typeface="Consolas" pitchFamily="49" charset="0"/>
              </a:rPr>
              <a:t>(input);</a:t>
            </a:r>
          </a:p>
          <a:p>
            <a:br>
              <a:rPr lang="en-US" sz="2799" b="1" noProof="1">
                <a:latin typeface="Consolas" pitchFamily="49" charset="0"/>
              </a:rPr>
            </a:br>
            <a:r>
              <a:rPr lang="en-US" sz="2799" b="1" noProof="1">
                <a:latin typeface="Consolas" pitchFamily="49" charset="0"/>
              </a:rPr>
              <a:t>foreach (Match name in validNames)</a:t>
            </a:r>
          </a:p>
          <a:p>
            <a:r>
              <a:rPr lang="en-US" sz="2799" b="1" noProof="1">
                <a:latin typeface="Consolas" pitchFamily="49" charset="0"/>
              </a:rPr>
              <a:t>{</a:t>
            </a:r>
          </a:p>
          <a:p>
            <a:r>
              <a:rPr lang="en-US" sz="2799" b="1" noProof="1">
                <a:latin typeface="Consolas" pitchFamily="49" charset="0"/>
              </a:rPr>
              <a:t>  Console.Write($"{name.Value}" + "\n");</a:t>
            </a:r>
          </a:p>
          <a:p>
            <a:r>
              <a:rPr lang="en-US" sz="2799" b="1" noProof="1">
                <a:latin typeface="Consolas" pitchFamily="49" charset="0"/>
              </a:rPr>
              <a:t>}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763389" y="6411691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https://judge.softuni.org/Contests/Practice/Index/3178#21</a:t>
            </a:r>
            <a:endParaRPr lang="en-US" sz="1799" dirty="0"/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E333383D-92D6-4CF5-85FB-8B5932E6F07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33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21996781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93480" y="1196708"/>
            <a:ext cx="11944462" cy="5454266"/>
          </a:xfrm>
        </p:spPr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en-US" sz="3600"/>
              <a:t>Даден ви е низ</a:t>
            </a:r>
            <a:endParaRPr lang="bg-BG"/>
          </a:p>
          <a:p>
            <a:pPr lvl="1" indent="-360045"/>
            <a:r>
              <a:rPr lang="en-US" sz="3400" noProof="1"/>
              <a:t>Намерете всички дати със следния формат</a:t>
            </a:r>
            <a:r>
              <a:rPr lang="en-US" sz="3400"/>
              <a:t> "</a:t>
            </a:r>
            <a:r>
              <a:rPr lang="en-GB" sz="3400" b="1" noProof="1">
                <a:solidFill>
                  <a:schemeClr val="bg1"/>
                </a:solidFill>
              </a:rPr>
              <a:t>dd{</a:t>
            </a:r>
            <a:r>
              <a:rPr lang="en-GB" sz="3400" b="1" noProof="1">
                <a:solidFill>
                  <a:schemeClr val="bg1"/>
                </a:solidFill>
                <a:ea typeface="+mn-lt"/>
                <a:cs typeface="+mn-lt"/>
              </a:rPr>
              <a:t>разделител</a:t>
            </a:r>
            <a:r>
              <a:rPr lang="en-GB" sz="3400" b="1" noProof="1">
                <a:solidFill>
                  <a:schemeClr val="bg1"/>
                </a:solidFill>
              </a:rPr>
              <a:t>}MMM</a:t>
            </a:r>
            <a:r>
              <a:rPr lang="en-GB" sz="3400" b="1">
                <a:solidFill>
                  <a:schemeClr val="bg1"/>
                </a:solidFill>
              </a:rPr>
              <a:t>{</a:t>
            </a:r>
            <a:r>
              <a:rPr lang="en-GB" sz="3400" b="1" noProof="1">
                <a:solidFill>
                  <a:schemeClr val="bg1"/>
                </a:solidFill>
              </a:rPr>
              <a:t>разделител}yyyy</a:t>
            </a:r>
            <a:r>
              <a:rPr lang="en-GB" sz="3400" b="1"/>
              <a:t>"</a:t>
            </a:r>
            <a:r>
              <a:rPr lang="en-US" sz="3400"/>
              <a:t> и отпечатайте тяхната информация</a:t>
            </a:r>
            <a:endParaRPr lang="en-US" sz="3400">
              <a:solidFill>
                <a:schemeClr val="bg1"/>
              </a:solidFill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Търсене на дата</a:t>
            </a:r>
            <a:endParaRPr lang="en-US"/>
          </a:p>
        </p:txBody>
      </p:sp>
      <p:sp>
        <p:nvSpPr>
          <p:cNvPr id="10" name="Rectangle 9"/>
          <p:cNvSpPr>
            <a:spLocks noChangeArrowheads="1"/>
          </p:cNvSpPr>
          <p:nvPr/>
        </p:nvSpPr>
        <p:spPr bwMode="auto">
          <a:xfrm>
            <a:off x="3848685" y="3678826"/>
            <a:ext cx="4646990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>
                <a:latin typeface="Consolas" pitchFamily="49" charset="0"/>
              </a:rPr>
              <a:t>13/Jul/1928, 01/Jan-1951</a:t>
            </a:r>
            <a:endParaRPr lang="en-US" sz="2599" b="1" noProof="1">
              <a:latin typeface="Consolas" pitchFamily="49" charset="0"/>
            </a:endParaRPr>
          </a:p>
        </p:txBody>
      </p:sp>
      <p:sp>
        <p:nvSpPr>
          <p:cNvPr id="11" name="Right Arrow 10"/>
          <p:cNvSpPr/>
          <p:nvPr/>
        </p:nvSpPr>
        <p:spPr>
          <a:xfrm rot="5400000">
            <a:off x="5834353" y="4531771"/>
            <a:ext cx="653566" cy="515822"/>
          </a:xfrm>
          <a:prstGeom prst="rightArrow">
            <a:avLst/>
          </a:prstGeom>
          <a:solidFill>
            <a:schemeClr val="dk2">
              <a:alpha val="80000"/>
            </a:schemeClr>
          </a:solidFill>
          <a:ln w="19050">
            <a:solidFill>
              <a:schemeClr val="tx1">
                <a:lumMod val="75000"/>
                <a:alpha val="80000"/>
              </a:schemeClr>
            </a:solidFill>
          </a:ln>
          <a:effectLst/>
        </p:spPr>
        <p:style>
          <a:lnRef idx="2">
            <a:schemeClr val="accent1">
              <a:shade val="50000"/>
            </a:schemeClr>
          </a:lnRef>
          <a:fillRef idx="1001">
            <a:schemeClr val="dk2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16" tIns="45708" rIns="91416" bIns="4570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en-US" sz="2799" b="1">
              <a:solidFill>
                <a:srgbClr val="FFFFFF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</p:txBody>
      </p:sp>
      <p:sp>
        <p:nvSpPr>
          <p:cNvPr id="12" name="Rectangle 11"/>
          <p:cNvSpPr>
            <a:spLocks noChangeArrowheads="1"/>
          </p:cNvSpPr>
          <p:nvPr/>
        </p:nvSpPr>
        <p:spPr bwMode="auto">
          <a:xfrm>
            <a:off x="3201154" y="5397186"/>
            <a:ext cx="5942052" cy="492315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r>
              <a:rPr lang="en-GB" sz="2599" b="1">
                <a:latin typeface="Consolas" pitchFamily="49" charset="0"/>
              </a:rPr>
              <a:t>Day: 13, Month: Jul, Year: 1928</a:t>
            </a:r>
            <a:endParaRPr lang="bg-BG" sz="2599" b="1">
              <a:latin typeface="Consolas" pitchFamily="49" charset="0"/>
            </a:endParaRP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BCE5489A-3AB6-421A-A36A-B91D2987EF1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93293540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sz="3950"/>
              <a:t>Задача: </a:t>
            </a:r>
            <a:r>
              <a:rPr lang="en-GB" sz="3950">
                <a:ea typeface="+mj-lt"/>
                <a:cs typeface="+mj-lt"/>
              </a:rPr>
              <a:t>Търсене на дата</a:t>
            </a:r>
            <a:endParaRPr lang="en-US"/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37501" y="1305538"/>
            <a:ext cx="11519697" cy="488389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 lIns="143963" tIns="71981" rIns="143963" bIns="71981">
            <a:spAutoFit/>
          </a:bodyPr>
          <a:lstStyle/>
          <a:p>
            <a:r>
              <a:rPr lang="en-US" sz="2799" b="1" noProof="1">
                <a:latin typeface="Consolas" pitchFamily="49" charset="0"/>
              </a:rPr>
              <a:t>string input = Console.ReadLine();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string pattern = @"\b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(?&lt;day&gt;\d{2})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(\.|-|\/)</a:t>
            </a:r>
            <a:b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</a:b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(?&lt;month&gt;[A-Z][a-z]{2})</a:t>
            </a:r>
            <a:r>
              <a:rPr lang="en-US" sz="2799" b="1" noProof="1">
                <a:solidFill>
                  <a:schemeClr val="accent2">
                    <a:lumMod val="75000"/>
                  </a:schemeClr>
                </a:solidFill>
                <a:latin typeface="Consolas" pitchFamily="49" charset="0"/>
              </a:rPr>
              <a:t>\1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(?&lt;year&gt;\d{4})</a:t>
            </a:r>
            <a:r>
              <a:rPr lang="en-US" sz="2799" b="1" noProof="1">
                <a:latin typeface="Consolas" pitchFamily="49" charset="0"/>
              </a:rPr>
              <a:t>\b";</a:t>
            </a:r>
          </a:p>
          <a:p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MatchCollection matches = Regex.Matches(input, pattern);</a:t>
            </a:r>
            <a:br>
              <a:rPr lang="en-US" sz="2799" b="1" noProof="1">
                <a:latin typeface="Consolas" pitchFamily="49" charset="0"/>
              </a:rPr>
            </a:br>
            <a:endParaRPr lang="en-US" sz="2799" b="1" noProof="1">
              <a:latin typeface="Consolas" pitchFamily="49" charset="0"/>
            </a:endParaRPr>
          </a:p>
          <a:p>
            <a:r>
              <a:rPr lang="en-US" sz="2799" b="1" noProof="1">
                <a:latin typeface="Consolas" pitchFamily="49" charset="0"/>
              </a:rPr>
              <a:t>foreach (Match date in matches)</a:t>
            </a:r>
          </a:p>
          <a:p>
            <a:r>
              <a:rPr lang="en-US" sz="2799" b="1" noProof="1">
                <a:latin typeface="Consolas" pitchFamily="49" charset="0"/>
              </a:rPr>
              <a:t>	Console.WriteLine($"Day: {</a:t>
            </a:r>
            <a:r>
              <a:rPr lang="en-US" sz="2799" b="1" noProof="1">
                <a:solidFill>
                  <a:schemeClr val="bg1">
                    <a:lumMod val="50000"/>
                  </a:schemeClr>
                </a:solidFill>
                <a:latin typeface="Consolas" pitchFamily="49" charset="0"/>
              </a:rPr>
              <a:t>date.Groups["day"].Value</a:t>
            </a:r>
            <a:r>
              <a:rPr lang="en-US" sz="2799" b="1" noProof="1">
                <a:latin typeface="Consolas" pitchFamily="49" charset="0"/>
              </a:rPr>
              <a:t>}, 	Month: </a:t>
            </a:r>
            <a:r>
              <a:rPr lang="en-US" sz="2799" b="1" noProof="1">
                <a:solidFill>
                  <a:schemeClr val="accent3">
                    <a:lumMod val="50000"/>
                  </a:schemeClr>
                </a:solidFill>
                <a:latin typeface="Consolas" pitchFamily="49" charset="0"/>
              </a:rPr>
              <a:t>{date.Groups["month"].Value}</a:t>
            </a:r>
            <a:r>
              <a:rPr lang="en-US" sz="2799" b="1" noProof="1">
                <a:latin typeface="Consolas" pitchFamily="49" charset="0"/>
              </a:rPr>
              <a:t>, Year: 	</a:t>
            </a:r>
            <a:r>
              <a:rPr lang="en-US" sz="2799" b="1" noProof="1">
                <a:solidFill>
                  <a:schemeClr val="accent3"/>
                </a:solidFill>
                <a:latin typeface="Consolas" pitchFamily="49" charset="0"/>
              </a:rPr>
              <a:t>{date.Groups["year"].Value}</a:t>
            </a:r>
            <a:r>
              <a:rPr lang="en-US" sz="2799" b="1" noProof="1">
                <a:latin typeface="Consolas" pitchFamily="49" charset="0"/>
              </a:rPr>
              <a:t>");</a:t>
            </a:r>
            <a:endParaRPr lang="bg-BG" sz="2799" b="1" noProof="1">
              <a:latin typeface="Consolas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763389" y="6323846"/>
            <a:ext cx="10589042" cy="3692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800" dirty="0">
                <a:ea typeface="+mn-lt"/>
                <a:cs typeface="+mn-lt"/>
              </a:rPr>
              <a:t>Тествайте </a:t>
            </a:r>
            <a:r>
              <a:rPr lang="en-US" sz="1800" dirty="0" err="1">
                <a:ea typeface="+mn-lt"/>
                <a:cs typeface="+mn-lt"/>
              </a:rPr>
              <a:t>решението</a:t>
            </a:r>
            <a:r>
              <a:rPr lang="en-US" sz="1800" dirty="0">
                <a:ea typeface="+mn-lt"/>
                <a:cs typeface="+mn-lt"/>
              </a:rPr>
              <a:t> в Judge</a:t>
            </a:r>
            <a:r>
              <a:rPr lang="en-US" sz="1799" dirty="0"/>
              <a:t>: </a:t>
            </a:r>
            <a:r>
              <a:rPr lang="en-US" sz="1799" dirty="0">
                <a:hlinkClick r:id="rId3"/>
              </a:rPr>
              <a:t>https://judge.softuni.org/Contests/Practice/Index/3178#23</a:t>
            </a:r>
            <a:endParaRPr lang="en-US" sz="1799" dirty="0"/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CC9CA816-D97D-41EA-9CFD-4AC83AB08B3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35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12276721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 Placeholder 4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871086" y="1656688"/>
            <a:ext cx="7579238" cy="4771126"/>
          </a:xfrm>
        </p:spPr>
        <p:txBody>
          <a:bodyPr/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/>
              <a:t>…</a:t>
            </a:r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r>
              <a:rPr lang="en-GB"/>
              <a:t>…</a:t>
            </a:r>
            <a:endParaRPr lang="en-US"/>
          </a:p>
          <a:p>
            <a:pPr lvl="0"/>
            <a:endParaRPr lang="en-US"/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4000"/>
              <a:t>Какво научихме днес?</a:t>
            </a:r>
            <a:endParaRPr lang="en-US"/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228416" y="1356542"/>
            <a:ext cx="11735168" cy="5298959"/>
            <a:chOff x="472011" y="1508786"/>
            <a:chExt cx="3799787" cy="4865561"/>
          </a:xfrm>
        </p:grpSpPr>
        <p:sp>
          <p:nvSpPr>
            <p:cNvPr id="10" name="Rounded Rectangle 10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 userDrawn="1"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/>
            </a:p>
          </p:txBody>
        </p:sp>
        <p:sp>
          <p:nvSpPr>
            <p:cNvPr id="11" name="Rounded Rectangle 16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 userDrawn="1"/>
          </p:nvSpPr>
          <p:spPr>
            <a:xfrm>
              <a:off x="540767" y="1781251"/>
              <a:ext cx="85794" cy="4320631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bg1"/>
                </a:solidFill>
              </a:endParaRPr>
            </a:p>
          </p:txBody>
        </p:sp>
        <p:sp>
          <p:nvSpPr>
            <p:cNvPr id="12" name="Half Frame 11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 userDrawn="1"/>
          </p:nvSpPr>
          <p:spPr>
            <a:xfrm rot="5400000">
              <a:off x="376256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398">
                <a:solidFill>
                  <a:schemeClr val="tx1"/>
                </a:solidFill>
              </a:endParaRPr>
            </a:p>
          </p:txBody>
        </p:sp>
      </p:grpSp>
      <p:sp>
        <p:nvSpPr>
          <p:cNvPr id="15" name="Content Placeholder 4">
            <a:extLst>
              <a:ext uri="{FF2B5EF4-FFF2-40B4-BE49-F238E27FC236}">
                <a16:creationId xmlns:a16="http://schemas.microsoft.com/office/drawing/2014/main" id="{B96A0DF8-27E7-4DC8-BBE3-7238AAAEB845}"/>
              </a:ext>
            </a:extLst>
          </p:cNvPr>
          <p:cNvSpPr txBox="1">
            <a:spLocks/>
          </p:cNvSpPr>
          <p:nvPr/>
        </p:nvSpPr>
        <p:spPr>
          <a:xfrm>
            <a:off x="705724" y="1727530"/>
            <a:ext cx="11170053" cy="4694884"/>
          </a:xfrm>
          <a:prstGeom prst="rect">
            <a:avLst/>
          </a:prstGeom>
        </p:spPr>
        <p:txBody>
          <a:bodyPr vert="horz" lIns="107972" tIns="35991" rIns="107972" bIns="35991" rtlCol="0" anchor="t">
            <a:normAutofit/>
          </a:bodyPr>
          <a:lstStyle>
            <a:lvl1pPr marL="456915" indent="-456915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3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989981" indent="-380762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31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523048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9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2132267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7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741485" indent="-304610" algn="l" defTabSz="1218438" rtl="0" eaLnBrk="1" latinLnBrk="1" hangingPunct="1">
              <a:lnSpc>
                <a:spcPct val="105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 sz="2598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335070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3959924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4569143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5178362" indent="-304610" algn="l" defTabSz="1218438" rtl="0" eaLnBrk="1" latinLnBrk="1" hangingPunct="1">
              <a:spcBef>
                <a:spcPct val="20000"/>
              </a:spcBef>
              <a:buFont typeface="Arial" pitchFamily="34" charset="0"/>
              <a:buChar char="•"/>
              <a:defRPr sz="2665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6565" indent="-456565" latinLnBrk="0">
              <a:lnSpc>
                <a:spcPct val="100000"/>
              </a:lnSpc>
              <a:buClr>
                <a:schemeClr val="bg2"/>
              </a:buClr>
            </a:pP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</a:rPr>
              <a:t>Регулярния израз</a:t>
            </a:r>
            <a:r>
              <a:rPr lang="en-GB" sz="3550" b="1">
                <a:solidFill>
                  <a:schemeClr val="bg1"/>
                </a:solidFill>
              </a:rPr>
              <a:t> </a:t>
            </a:r>
            <a:r>
              <a:rPr lang="en-GB" sz="3550">
                <a:solidFill>
                  <a:schemeClr val="bg2"/>
                </a:solidFill>
              </a:rPr>
              <a:t>изполазва 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</a:rPr>
              <a:t>шаблони</a:t>
            </a:r>
            <a:r>
              <a:rPr lang="en-GB" sz="3550">
                <a:solidFill>
                  <a:schemeClr val="bg2"/>
                </a:solidFill>
              </a:rPr>
              <a:t> </a:t>
            </a:r>
            <a:r>
              <a:rPr lang="bg-BG" sz="3550">
                <a:solidFill>
                  <a:schemeClr val="bg2"/>
                </a:solidFill>
              </a:rPr>
              <a:t>за</a:t>
            </a:r>
            <a:r>
              <a:rPr lang="en-GB" sz="3550">
                <a:solidFill>
                  <a:schemeClr val="bg2"/>
                </a:solidFill>
              </a:rPr>
              <a:t> търсене в текста</a:t>
            </a:r>
            <a:endParaRPr lang="bg-BG" sz="3550">
              <a:solidFill>
                <a:schemeClr val="bg2"/>
              </a:solidFill>
            </a:endParaRPr>
          </a:p>
          <a:p>
            <a:pPr marL="456565" indent="-456565">
              <a:lnSpc>
                <a:spcPct val="100000"/>
              </a:lnSpc>
              <a:buClr>
                <a:schemeClr val="bg2"/>
              </a:buClr>
            </a:pPr>
            <a:r>
              <a:rPr lang="en-GB" sz="3550">
                <a:solidFill>
                  <a:schemeClr val="bg2"/>
                </a:solidFill>
                <a:cs typeface="Calibri"/>
              </a:rPr>
              <a:t>Дефиниране на 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специални символи</a:t>
            </a:r>
            <a:r>
              <a:rPr lang="en-GB" sz="3550">
                <a:solidFill>
                  <a:schemeClr val="bg2"/>
                </a:solidFill>
                <a:cs typeface="Calibri"/>
              </a:rPr>
              <a:t>, 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оператори </a:t>
            </a:r>
            <a:r>
              <a:rPr lang="en-GB" sz="3550">
                <a:solidFill>
                  <a:schemeClr val="bg2"/>
                </a:solidFill>
                <a:cs typeface="Calibri"/>
              </a:rPr>
              <a:t>и</a:t>
            </a:r>
            <a:br>
              <a:rPr lang="en-GB" sz="3550">
                <a:solidFill>
                  <a:schemeClr val="bg2"/>
                </a:solidFill>
                <a:cs typeface="Calibri"/>
              </a:rPr>
            </a:br>
            <a:r>
              <a:rPr lang="en-GB" sz="3550">
                <a:solidFill>
                  <a:schemeClr val="bg2"/>
                </a:solidFill>
                <a:cs typeface="Calibri"/>
              </a:rPr>
              <a:t> 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  <a:cs typeface="Calibri"/>
              </a:rPr>
              <a:t>конструкции </a:t>
            </a:r>
            <a:r>
              <a:rPr lang="en-GB" sz="3550">
                <a:solidFill>
                  <a:schemeClr val="bg2"/>
                </a:solidFill>
                <a:cs typeface="Calibri"/>
              </a:rPr>
              <a:t>за изграждане на сложни шаблони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>
                <a:solidFill>
                  <a:schemeClr val="bg2"/>
                </a:solidFill>
                <a:cs typeface="Calibri"/>
              </a:rPr>
              <a:t>С него </a:t>
            </a:r>
            <a:r>
              <a:rPr lang="en-GB" sz="3550" err="1">
                <a:solidFill>
                  <a:schemeClr val="bg2"/>
                </a:solidFill>
                <a:cs typeface="Calibri"/>
              </a:rPr>
              <a:t>може</a:t>
            </a:r>
            <a:r>
              <a:rPr lang="en-GB" sz="355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err="1">
                <a:solidFill>
                  <a:schemeClr val="bg2"/>
                </a:solidFill>
                <a:cs typeface="Calibri"/>
              </a:rPr>
              <a:t>да</a:t>
            </a:r>
            <a:r>
              <a:rPr lang="en-GB" sz="355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err="1">
                <a:solidFill>
                  <a:schemeClr val="bg2"/>
                </a:solidFill>
                <a:cs typeface="Calibri"/>
              </a:rPr>
              <a:t>изплозваме</a:t>
            </a:r>
            <a:r>
              <a:rPr lang="en-GB" sz="355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err="1">
                <a:solidFill>
                  <a:schemeClr val="bg2"/>
                </a:solidFill>
                <a:cs typeface="Calibri"/>
              </a:rPr>
              <a:t>класови</a:t>
            </a:r>
            <a:r>
              <a:rPr lang="en-GB" sz="3550">
                <a:solidFill>
                  <a:schemeClr val="bg2"/>
                </a:solidFill>
                <a:cs typeface="Calibri"/>
              </a:rPr>
              <a:t> </a:t>
            </a:r>
            <a:r>
              <a:rPr lang="en-GB" sz="3550" err="1">
                <a:solidFill>
                  <a:schemeClr val="bg2"/>
                </a:solidFill>
                <a:cs typeface="Calibri"/>
              </a:rPr>
              <a:t>символи</a:t>
            </a:r>
            <a:r>
              <a:rPr lang="en-GB" sz="3550">
                <a:solidFill>
                  <a:schemeClr val="bg2"/>
                </a:solidFill>
                <a:cs typeface="Calibri"/>
              </a:rPr>
              <a:t>, </a:t>
            </a:r>
            <a:br>
              <a:rPr lang="en-GB" sz="3550">
                <a:solidFill>
                  <a:schemeClr val="bg2"/>
                </a:solidFill>
                <a:cs typeface="Calibri"/>
              </a:rPr>
            </a:br>
            <a:r>
              <a:rPr lang="en-GB" sz="3550" err="1">
                <a:solidFill>
                  <a:schemeClr val="bg2"/>
                </a:solidFill>
                <a:cs typeface="Calibri"/>
              </a:rPr>
              <a:t>групи</a:t>
            </a:r>
            <a:r>
              <a:rPr lang="en-GB" sz="3550">
                <a:solidFill>
                  <a:schemeClr val="bg2"/>
                </a:solidFill>
                <a:cs typeface="Calibri"/>
              </a:rPr>
              <a:t>, 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quantifier-и </a:t>
            </a:r>
            <a:r>
              <a:rPr lang="en-GB" sz="3550">
                <a:solidFill>
                  <a:schemeClr val="bg2"/>
                </a:solidFill>
                <a:ea typeface="+mn-lt"/>
                <a:cs typeface="+mn-lt"/>
              </a:rPr>
              <a:t>и т. н.</a:t>
            </a:r>
          </a:p>
          <a:p>
            <a:pPr marL="456565" indent="-456565">
              <a:lnSpc>
                <a:spcPct val="100000"/>
              </a:lnSpc>
              <a:spcBef>
                <a:spcPts val="1200"/>
              </a:spcBef>
              <a:buClr>
                <a:schemeClr val="bg2"/>
              </a:buClr>
            </a:pPr>
            <a:r>
              <a:rPr lang="en-GB" sz="3550">
                <a:solidFill>
                  <a:schemeClr val="bg2"/>
                </a:solidFill>
                <a:cs typeface="Calibri"/>
              </a:rPr>
              <a:t>В C# се използва класа </a:t>
            </a:r>
            <a:r>
              <a:rPr lang="en-GB" sz="3550" b="1">
                <a:solidFill>
                  <a:schemeClr val="bg1">
                    <a:lumMod val="60000"/>
                    <a:lumOff val="40000"/>
                  </a:schemeClr>
                </a:solidFill>
                <a:ea typeface="+mn-lt"/>
                <a:cs typeface="+mn-lt"/>
              </a:rPr>
              <a:t>Regex</a:t>
            </a:r>
            <a:r>
              <a:rPr lang="en-GB" sz="3550">
                <a:solidFill>
                  <a:schemeClr val="bg2"/>
                </a:solidFill>
                <a:ea typeface="+mn-lt"/>
                <a:cs typeface="+mn-lt"/>
              </a:rPr>
              <a:t> </a:t>
            </a:r>
          </a:p>
        </p:txBody>
      </p:sp>
      <p:sp>
        <p:nvSpPr>
          <p:cNvPr id="13" name="Slide Number">
            <a:extLst>
              <a:ext uri="{FF2B5EF4-FFF2-40B4-BE49-F238E27FC236}">
                <a16:creationId xmlns:a16="http://schemas.microsoft.com/office/drawing/2014/main" id="{96EED4CA-D010-423C-B3D8-4813FF5D9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43392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8800">
                <a:solidFill>
                  <a:srgbClr val="234465"/>
                </a:solidFill>
              </a:rPr>
              <a:t>Въпроси?</a:t>
            </a:r>
            <a:endParaRPr lang="en-US" sz="8800"/>
          </a:p>
        </p:txBody>
      </p:sp>
    </p:spTree>
    <p:extLst>
      <p:ext uri="{BB962C8B-B14F-4D97-AF65-F5344CB8AC3E}">
        <p14:creationId xmlns:p14="http://schemas.microsoft.com/office/powerpoint/2010/main" val="5584479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11818096" cy="5455890"/>
          </a:xfrm>
        </p:spPr>
        <p:txBody>
          <a:bodyPr/>
          <a:lstStyle/>
          <a:p>
            <a:pPr>
              <a:lnSpc>
                <a:spcPct val="120000"/>
              </a:lnSpc>
            </a:pPr>
            <a:r>
              <a:rPr lang="bg-BG"/>
              <a:t>Този курс</a:t>
            </a:r>
            <a:r>
              <a:rPr lang="en-US"/>
              <a:t> (</a:t>
            </a:r>
            <a:r>
              <a:rPr lang="bg-BG"/>
              <a:t>презентации, примери, демонстрационен код, упражнения, домашни, видео и други активи</a:t>
            </a:r>
            <a:r>
              <a:rPr lang="en-US"/>
              <a:t>) </a:t>
            </a:r>
            <a:r>
              <a:rPr lang="bg-BG"/>
              <a:t>представлява</a:t>
            </a:r>
            <a:r>
              <a:rPr lang="en-US"/>
              <a:t> </a:t>
            </a:r>
            <a:r>
              <a:rPr lang="bg-BG" b="1"/>
              <a:t>защитено авторско съдържание</a:t>
            </a:r>
            <a:endParaRPr lang="en-US"/>
          </a:p>
          <a:p>
            <a:pPr>
              <a:lnSpc>
                <a:spcPct val="120000"/>
              </a:lnSpc>
            </a:pPr>
            <a:r>
              <a:rPr lang="bg-BG"/>
              <a:t>Нерегламентирано копиране</a:t>
            </a:r>
            <a:r>
              <a:rPr lang="en-US"/>
              <a:t>,</a:t>
            </a:r>
            <a:r>
              <a:rPr lang="bg-BG"/>
              <a:t> разпространение или използване е незаконно</a:t>
            </a:r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СофтУни</a:t>
            </a:r>
            <a:r>
              <a:rPr lang="en-US"/>
              <a:t> – </a:t>
            </a:r>
            <a:r>
              <a:rPr lang="en-US">
                <a:hlinkClick r:id="rId3"/>
              </a:rPr>
              <a:t>https://softuni.org</a:t>
            </a:r>
            <a:endParaRPr lang="en-US"/>
          </a:p>
          <a:p>
            <a:pPr>
              <a:lnSpc>
                <a:spcPct val="120000"/>
              </a:lnSpc>
            </a:pPr>
            <a:r>
              <a:rPr lang="en-US"/>
              <a:t>© </a:t>
            </a:r>
            <a:r>
              <a:rPr lang="bg-BG"/>
              <a:t>Софтуерен университет</a:t>
            </a:r>
            <a:r>
              <a:rPr lang="en-US"/>
              <a:t> – </a:t>
            </a:r>
            <a:r>
              <a:rPr lang="en-US">
                <a:hlinkClick r:id="rId4"/>
              </a:rPr>
              <a:t>https://softuni.bg</a:t>
            </a:r>
            <a:endParaRPr lang="bg-BG"/>
          </a:p>
          <a:p>
            <a:pPr>
              <a:lnSpc>
                <a:spcPct val="120000"/>
              </a:lnSpc>
            </a:pPr>
            <a:endParaRPr lang="bg-BG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9745023" y="4445455"/>
            <a:ext cx="1930977" cy="2043545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/>
              <a:t>Лиценз</a:t>
            </a:r>
          </a:p>
        </p:txBody>
      </p:sp>
      <p:sp>
        <p:nvSpPr>
          <p:cNvPr id="7" name="Slide Number">
            <a:extLst>
              <a:ext uri="{FF2B5EF4-FFF2-40B4-BE49-F238E27FC236}">
                <a16:creationId xmlns:a16="http://schemas.microsoft.com/office/drawing/2014/main" id="{986F1241-4467-4A33-8F42-658BD1961EF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8501070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213900" cy="5536006"/>
          </a:xfrm>
        </p:spPr>
        <p:txBody>
          <a:bodyPr vert="horz" lIns="108000" tIns="36000" rIns="108000" bIns="36000" rtlCol="0" anchor="t">
            <a:normAutofit fontScale="92500" lnSpcReduction="20000"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600" b="1">
                <a:solidFill>
                  <a:schemeClr val="bg1"/>
                </a:solidFill>
              </a:rPr>
              <a:t>Регулярен</a:t>
            </a:r>
            <a:r>
              <a:rPr lang="en-US" sz="3600" b="1">
                <a:solidFill>
                  <a:schemeClr val="bg1"/>
                </a:solidFill>
                <a:ea typeface="+mn-lt"/>
                <a:cs typeface="+mn-lt"/>
              </a:rPr>
              <a:t> израз</a:t>
            </a:r>
            <a:r>
              <a:rPr lang="en-US" sz="3600" b="1">
                <a:solidFill>
                  <a:schemeClr val="bg1"/>
                </a:solidFill>
              </a:rPr>
              <a:t> </a:t>
            </a:r>
            <a:r>
              <a:rPr lang="en-US" sz="3600"/>
              <a:t>(регекс)</a:t>
            </a:r>
            <a:endParaRPr lang="bg-BG" sz="3600"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>
                <a:cs typeface="Calibri"/>
              </a:rPr>
              <a:t>Съвпадение на текст по </a:t>
            </a:r>
            <a:r>
              <a:rPr lang="en-US" sz="3400" b="1">
                <a:solidFill>
                  <a:schemeClr val="bg1"/>
                </a:solidFill>
                <a:cs typeface="Calibri"/>
              </a:rPr>
              <a:t>шаблон</a:t>
            </a:r>
          </a:p>
          <a:p>
            <a:pPr marL="360045" indent="-360045">
              <a:spcBef>
                <a:spcPts val="1200"/>
              </a:spcBef>
              <a:buClr>
                <a:schemeClr val="tx1"/>
              </a:buClr>
            </a:pPr>
            <a:r>
              <a:rPr lang="en-US" sz="3600">
                <a:solidFill>
                  <a:schemeClr val="tx2">
                    <a:lumMod val="75000"/>
                  </a:schemeClr>
                </a:solidFill>
              </a:rPr>
              <a:t>Моделите се дефинират чрез специален синтаксис, примерно като:</a:t>
            </a:r>
            <a:endParaRPr lang="en-US" sz="3600">
              <a:solidFill>
                <a:schemeClr val="tx2">
                  <a:lumMod val="75000"/>
                </a:schemeClr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>
                <a:solidFill>
                  <a:schemeClr val="bg1"/>
                </a:solidFill>
                <a:latin typeface="Consolas"/>
              </a:rPr>
              <a:t>[0-9]+ </a:t>
            </a:r>
            <a:r>
              <a:rPr lang="en-US" sz="3400">
                <a:solidFill>
                  <a:srgbClr val="234465"/>
                </a:solidFill>
              </a:rPr>
              <a:t>Шаблон, в който търси последователност от числа</a:t>
            </a:r>
            <a:endParaRPr lang="en-US" sz="3400">
              <a:solidFill>
                <a:srgbClr val="234465"/>
              </a:solidFill>
              <a:cs typeface="Calibri"/>
            </a:endParaRPr>
          </a:p>
          <a:p>
            <a:pPr lvl="1" indent="-360045">
              <a:buClr>
                <a:schemeClr val="tx1"/>
              </a:buClr>
            </a:pPr>
            <a:r>
              <a:rPr lang="en-US" sz="3400" b="1">
                <a:solidFill>
                  <a:schemeClr val="bg1"/>
                </a:solidFill>
                <a:latin typeface="Consolas"/>
              </a:rPr>
              <a:t>[A-Z][a-z]*</a:t>
            </a:r>
            <a:r>
              <a:rPr lang="en-US" sz="3400">
                <a:solidFill>
                  <a:schemeClr val="bg1"/>
                </a:solidFill>
              </a:rPr>
              <a:t> </a:t>
            </a:r>
            <a:r>
              <a:rPr lang="en-US" sz="3400">
                <a:ea typeface="+mn-lt"/>
                <a:cs typeface="+mn-lt"/>
              </a:rPr>
              <a:t>Шаблон, в който търси последователност от малки и големи букви</a:t>
            </a:r>
            <a:endParaRPr lang="en-US" sz="3600"/>
          </a:p>
          <a:p>
            <a:pPr lvl="1" indent="-360045">
              <a:buClr>
                <a:schemeClr val="tx1"/>
              </a:buClr>
            </a:pPr>
            <a:r>
              <a:rPr lang="en-US" sz="3600"/>
              <a:t>Можете да тествате вашия регекс на: </a:t>
            </a:r>
            <a:r>
              <a:rPr lang="en-US" sz="3600">
                <a:hlinkClick r:id="rId2"/>
              </a:rPr>
              <a:t>regexr.com</a:t>
            </a:r>
            <a:r>
              <a:rPr lang="en-US" sz="3600"/>
              <a:t>, </a:t>
            </a:r>
            <a:r>
              <a:rPr lang="en-US" sz="3600">
                <a:hlinkClick r:id="rId3"/>
              </a:rPr>
              <a:t>regex101.com</a:t>
            </a:r>
            <a:endParaRPr lang="en-US" sz="3600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/>
              <a:t>Какво е регулярен израз?</a:t>
            </a:r>
          </a:p>
        </p:txBody>
      </p:sp>
      <p:sp>
        <p:nvSpPr>
          <p:cNvPr id="6" name="Slide Number">
            <a:extLst>
              <a:ext uri="{FF2B5EF4-FFF2-40B4-BE49-F238E27FC236}">
                <a16:creationId xmlns:a16="http://schemas.microsoft.com/office/drawing/2014/main" id="{8809ACC3-0EA0-4140-B366-E67912B6CE4D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809117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Подзаглавие 1">
            <a:extLst>
              <a:ext uri="{FF2B5EF4-FFF2-40B4-BE49-F238E27FC236}">
                <a16:creationId xmlns:a16="http://schemas.microsoft.com/office/drawing/2014/main" id="{BDC2E4B9-0195-B675-EFB4-639F6FD03EEB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>
          <a:xfrm>
            <a:off x="33026" y="5585916"/>
            <a:ext cx="12157699" cy="768084"/>
          </a:xfrm>
        </p:spPr>
        <p:txBody>
          <a:bodyPr/>
          <a:lstStyle/>
          <a:p>
            <a:r>
              <a:rPr lang="bg-BG" sz="3950">
                <a:cs typeface="Arial"/>
              </a:rPr>
              <a:t> Класове </a:t>
            </a:r>
            <a:endParaRPr lang="bg-BG" sz="3950"/>
          </a:p>
        </p:txBody>
      </p:sp>
      <p:sp>
        <p:nvSpPr>
          <p:cNvPr id="3" name="Заглавие 2">
            <a:extLst>
              <a:ext uri="{FF2B5EF4-FFF2-40B4-BE49-F238E27FC236}">
                <a16:creationId xmlns:a16="http://schemas.microsoft.com/office/drawing/2014/main" id="{D8D75909-347E-ADDF-2898-CCD0E04C7F52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en-GB" sz="5350">
                <a:ea typeface="+mj-lt"/>
                <a:cs typeface="+mj-lt"/>
              </a:rPr>
              <a:t>Примери</a:t>
            </a:r>
            <a:endParaRPr lang="bg-BG" sz="5350" b="0">
              <a:ea typeface="+mj-lt"/>
              <a:cs typeface="+mj-lt"/>
            </a:endParaRPr>
          </a:p>
        </p:txBody>
      </p:sp>
      <p:pic>
        <p:nvPicPr>
          <p:cNvPr id="6" name="Picture 6" descr="Картина, която съдържа текст&#10;&#10;Описанието е генерирано автоматично">
            <a:extLst>
              <a:ext uri="{FF2B5EF4-FFF2-40B4-BE49-F238E27FC236}">
                <a16:creationId xmlns:a16="http://schemas.microsoft.com/office/drawing/2014/main" id="{732D78E3-D029-7A66-73A7-9E9F0C67C19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12836" y="838876"/>
            <a:ext cx="7566331" cy="3628073"/>
          </a:xfrm>
          <a:prstGeom prst="rect">
            <a:avLst/>
          </a:prstGeom>
          <a:ln>
            <a:solidFill>
              <a:schemeClr val="accent1">
                <a:lumMod val="75000"/>
              </a:schemeClr>
            </a:solidFill>
          </a:ln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869165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en-US" sz="3350" b="1">
                <a:solidFill>
                  <a:schemeClr val="bg1"/>
                </a:solidFill>
              </a:rPr>
              <a:t>Регулярният израз </a:t>
            </a:r>
            <a:r>
              <a:rPr lang="en-US" sz="3350"/>
              <a:t>(регекс) се </a:t>
            </a:r>
            <a:r>
              <a:rPr lang="en-US" sz="3350">
                <a:solidFill>
                  <a:srgbClr val="234465"/>
                </a:solidFill>
              </a:rPr>
              <a:t>описва като </a:t>
            </a:r>
            <a:r>
              <a:rPr lang="en-US" sz="3350" b="1">
                <a:solidFill>
                  <a:schemeClr val="bg1"/>
                </a:solidFill>
              </a:rPr>
              <a:t>търсене чрез шаблон</a:t>
            </a:r>
            <a:endParaRPr lang="bg-BG" sz="3350">
              <a:solidFill>
                <a:schemeClr val="bg1"/>
              </a:solidFill>
            </a:endParaRPr>
          </a:p>
          <a:p>
            <a:pPr marL="360045" indent="-360045"/>
            <a:r>
              <a:rPr lang="en-US" sz="3350"/>
              <a:t>Използваме го за </a:t>
            </a:r>
            <a:r>
              <a:rPr lang="en-US" sz="3350" b="1"/>
              <a:t>намиране</a:t>
            </a:r>
            <a:r>
              <a:rPr lang="en-US" sz="3350"/>
              <a:t> / </a:t>
            </a:r>
            <a:r>
              <a:rPr lang="en-US" sz="3350" b="1"/>
              <a:t>изваждане</a:t>
            </a:r>
            <a:r>
              <a:rPr lang="en-US" sz="3350"/>
              <a:t> / </a:t>
            </a:r>
            <a:r>
              <a:rPr lang="en-US" sz="3350" b="1"/>
              <a:t>заменяне</a:t>
            </a:r>
            <a:r>
              <a:rPr lang="en-US" sz="3350"/>
              <a:t> / </a:t>
            </a:r>
            <a:r>
              <a:rPr lang="en-US" sz="3350" b="1"/>
              <a:t>разделяне</a:t>
            </a:r>
            <a:r>
              <a:rPr lang="en-US" sz="3350"/>
              <a:t> на данни от текст чрез шаблон</a:t>
            </a:r>
            <a:endParaRPr lang="en-US" sz="3350">
              <a:cs typeface="Calibri"/>
            </a:endParaRPr>
          </a:p>
          <a:p>
            <a:pPr marL="360045" indent="-360045"/>
            <a:endParaRPr lang="en-US">
              <a:cs typeface="Calibri"/>
            </a:endParaRP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3950"/>
              <a:t>Регулярен израз – Примери</a:t>
            </a:r>
          </a:p>
        </p:txBody>
      </p:sp>
      <p:sp>
        <p:nvSpPr>
          <p:cNvPr id="5" name="Rectangle 4"/>
          <p:cNvSpPr>
            <a:spLocks noChangeArrowheads="1"/>
          </p:cNvSpPr>
          <p:nvPr/>
        </p:nvSpPr>
        <p:spPr bwMode="auto">
          <a:xfrm>
            <a:off x="3182109" y="3662667"/>
            <a:ext cx="5751602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r>
              <a:rPr lang="pl-PL" sz="3199" b="1" noProof="1">
                <a:latin typeface="Consolas" panose="020B0609020204030204" pitchFamily="49" charset="0"/>
              </a:rPr>
              <a:t> </a:t>
            </a:r>
            <a:r>
              <a:rPr lang="pl-PL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[A-Z]</a:t>
            </a:r>
            <a:r>
              <a:rPr lang="pl-PL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[a-z]+</a:t>
            </a:r>
            <a:endParaRPr lang="en-US" sz="3199" b="1" noProof="1">
              <a:solidFill>
                <a:schemeClr val="accent2"/>
              </a:solidFill>
              <a:latin typeface="Consolas" panose="020B0609020204030204" pitchFamily="49" charset="0"/>
            </a:endParaRPr>
          </a:p>
        </p:txBody>
      </p:sp>
      <p:sp>
        <p:nvSpPr>
          <p:cNvPr id="6" name="Rectangle 5"/>
          <p:cNvSpPr>
            <a:spLocks noChangeArrowheads="1"/>
          </p:cNvSpPr>
          <p:nvPr/>
        </p:nvSpPr>
        <p:spPr bwMode="auto">
          <a:xfrm>
            <a:off x="4673168" y="4453337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J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ohn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mith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4704918" y="5224508"/>
            <a:ext cx="2778988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L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inda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D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avis</a:t>
            </a:r>
          </a:p>
        </p:txBody>
      </p:sp>
      <p:sp>
        <p:nvSpPr>
          <p:cNvPr id="8" name="Rectangle 7"/>
          <p:cNvSpPr>
            <a:spLocks noChangeArrowheads="1"/>
          </p:cNvSpPr>
          <p:nvPr/>
        </p:nvSpPr>
        <p:spPr bwMode="auto">
          <a:xfrm>
            <a:off x="3763380" y="6021795"/>
            <a:ext cx="4589061" cy="584623"/>
          </a:xfrm>
          <a:prstGeom prst="rect">
            <a:avLst/>
          </a:prstGeom>
          <a:solidFill>
            <a:schemeClr val="accent5">
              <a:lumMod val="40000"/>
              <a:lumOff val="60000"/>
              <a:alpha val="20000"/>
            </a:schemeClr>
          </a:solidFill>
          <a:ln w="12700">
            <a:solidFill>
              <a:schemeClr val="accent5">
                <a:lumMod val="60000"/>
                <a:lumOff val="40000"/>
              </a:schemeClr>
            </a:solidFill>
          </a:ln>
        </p:spPr>
        <p:txBody>
          <a:bodyPr wrap="square">
            <a:spAutoFit/>
          </a:bodyPr>
          <a:lstStyle/>
          <a:p>
            <a:pPr algn="ctr" eaLnBrk="0" hangingPunct="0">
              <a:buClr>
                <a:schemeClr val="accent5">
                  <a:lumMod val="40000"/>
                  <a:lumOff val="60000"/>
                </a:schemeClr>
              </a:buClr>
              <a:buSzPct val="70000"/>
            </a:pPr>
            <a:r>
              <a:rPr lang="en-US" sz="3199" b="1" noProof="1">
                <a:latin typeface="Consolas" panose="020B0609020204030204" pitchFamily="49" charset="0"/>
              </a:rPr>
              <a:t>Contact: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A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lex</a:t>
            </a:r>
            <a:r>
              <a:rPr lang="en-US" sz="3199" b="1" noProof="1">
                <a:latin typeface="Consolas" panose="020B0609020204030204" pitchFamily="49" charset="0"/>
              </a:rPr>
              <a:t> </a:t>
            </a:r>
            <a:r>
              <a:rPr lang="en-US" sz="3199" b="1" noProof="1">
                <a:solidFill>
                  <a:schemeClr val="accent4"/>
                </a:solidFill>
                <a:latin typeface="Consolas" panose="020B0609020204030204" pitchFamily="49" charset="0"/>
              </a:rPr>
              <a:t>S</a:t>
            </a:r>
            <a:r>
              <a:rPr lang="en-US" sz="3199" b="1" noProof="1">
                <a:solidFill>
                  <a:schemeClr val="accent2"/>
                </a:solidFill>
                <a:latin typeface="Consolas" panose="020B0609020204030204" pitchFamily="49" charset="0"/>
              </a:rPr>
              <a:t>cott</a:t>
            </a:r>
          </a:p>
        </p:txBody>
      </p:sp>
      <p:sp>
        <p:nvSpPr>
          <p:cNvPr id="10" name="Slide Number">
            <a:extLst>
              <a:ext uri="{FF2B5EF4-FFF2-40B4-BE49-F238E27FC236}">
                <a16:creationId xmlns:a16="http://schemas.microsoft.com/office/drawing/2014/main" id="{46E5B024-4C7F-43F5-A64A-DC729B03F18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26165294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7" grpId="0" animBg="1"/>
      <p:bldP spid="8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D55EC16D-6572-43AD-CC6A-8FD25671E5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7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908D438A-603E-E785-2057-7F828F9F89F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>
              <a:buClr>
                <a:schemeClr val="tx1"/>
              </a:buClr>
            </a:pP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 </a:t>
            </a:r>
            <a:r>
              <a:rPr lang="bg-BG" sz="3350" dirty="0">
                <a:ea typeface="+mn-lt"/>
                <a:cs typeface="+mn-lt"/>
              </a:rPr>
              <a:t>са специални символи, които позволяват да се открият определени символи.</a:t>
            </a:r>
          </a:p>
          <a:p>
            <a:pPr marL="360045" indent="-360045">
              <a:buClr>
                <a:schemeClr val="tx1"/>
              </a:buClr>
            </a:pPr>
            <a:r>
              <a:rPr lang="en-US" sz="3350" b="1" dirty="0">
                <a:solidFill>
                  <a:schemeClr val="bg1"/>
                </a:solidFill>
                <a:latin typeface="Consolas"/>
                <a:cs typeface="Calibri"/>
              </a:rPr>
              <a:t>[</a:t>
            </a:r>
            <a:r>
              <a:rPr lang="en-US" sz="3350" b="1" dirty="0" err="1">
                <a:solidFill>
                  <a:schemeClr val="bg1"/>
                </a:solidFill>
                <a:latin typeface="Consolas"/>
                <a:cs typeface="Calibri"/>
              </a:rPr>
              <a:t>nvj</a:t>
            </a:r>
            <a:r>
              <a:rPr lang="en-US" sz="3350" b="1" dirty="0">
                <a:solidFill>
                  <a:schemeClr val="bg1"/>
                </a:solidFill>
                <a:latin typeface="Consolas"/>
                <a:cs typeface="Calibri"/>
              </a:rPr>
              <a:t>]</a:t>
            </a:r>
            <a:r>
              <a:rPr lang="en-US" sz="3350" dirty="0">
                <a:ea typeface="+mn-lt"/>
                <a:cs typeface="+mn-lt"/>
              </a:rPr>
              <a:t> - </a:t>
            </a:r>
            <a:r>
              <a:rPr lang="en-US" sz="3350" dirty="0" err="1">
                <a:ea typeface="+mn-lt"/>
                <a:cs typeface="+mn-lt"/>
              </a:rPr>
              <a:t>търси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съвпадения</a:t>
            </a:r>
            <a:r>
              <a:rPr lang="en-US" sz="3350" dirty="0">
                <a:ea typeface="+mn-lt"/>
                <a:cs typeface="+mn-lt"/>
              </a:rPr>
              <a:t> </a:t>
            </a:r>
            <a:r>
              <a:rPr lang="en-US" sz="3350" dirty="0" err="1">
                <a:ea typeface="+mn-lt"/>
                <a:cs typeface="+mn-lt"/>
              </a:rPr>
              <a:t>за</a:t>
            </a:r>
            <a:r>
              <a:rPr lang="en-US" sz="3350" dirty="0">
                <a:cs typeface="Calibri"/>
              </a:rPr>
              <a:t> </a:t>
            </a:r>
            <a:r>
              <a:rPr lang="en-US" sz="3350" dirty="0" err="1">
                <a:cs typeface="Calibri"/>
              </a:rPr>
              <a:t>символите</a:t>
            </a:r>
            <a:r>
              <a:rPr lang="en-US" sz="3350" dirty="0">
                <a:cs typeface="Calibri"/>
              </a:rPr>
              <a:t> </a:t>
            </a:r>
            <a:r>
              <a:rPr lang="en-US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n</a:t>
            </a:r>
            <a:r>
              <a:rPr lang="en-US" sz="3350" dirty="0">
                <a:ea typeface="+mn-lt"/>
                <a:cs typeface="+mn-lt"/>
              </a:rPr>
              <a:t>, </a:t>
            </a:r>
            <a:r>
              <a:rPr lang="en-US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v</a:t>
            </a:r>
            <a:r>
              <a:rPr lang="en-US" sz="3350" dirty="0">
                <a:ea typeface="+mn-lt"/>
                <a:cs typeface="+mn-lt"/>
              </a:rPr>
              <a:t> и </a:t>
            </a:r>
            <a:r>
              <a:rPr lang="en-US" sz="3350" b="1" dirty="0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j</a:t>
            </a:r>
            <a:endParaRPr lang="bg-BG" sz="3350" dirty="0">
              <a:solidFill>
                <a:schemeClr val="tx2">
                  <a:lumMod val="75000"/>
                </a:schemeClr>
              </a:solidFill>
              <a:ea typeface="+mn-lt"/>
              <a:cs typeface="+mn-lt"/>
            </a:endParaRPr>
          </a:p>
          <a:p>
            <a:pPr marL="360045" indent="-360045"/>
            <a:endParaRPr lang="en-US" sz="3350" dirty="0">
              <a:ea typeface="+mn-lt"/>
              <a:cs typeface="+mn-lt"/>
            </a:endParaRPr>
          </a:p>
          <a:p>
            <a:pPr marL="360045" indent="-360045"/>
            <a:endParaRPr lang="bg-BG" sz="3350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AF1C728D-1B4B-1C10-DC7C-07E0CBC14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>
                <a:cs typeface="Calibri"/>
              </a:rPr>
              <a:t>Какво са класови символи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AFCABA9-5183-E679-16F0-399F8372CBAC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06313" y="3245573"/>
            <a:ext cx="327574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>
            <a:defPPr>
              <a:defRPr lang="en-US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n</a:t>
            </a:r>
            <a:r>
              <a:rPr lang="en-US" sz="2799" b="1" noProof="1">
                <a:latin typeface="Consolas" pitchFamily="49" charset="0"/>
              </a:rPr>
              <a:t>ode.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j</a:t>
            </a:r>
            <a:r>
              <a:rPr lang="en-US" sz="2799" b="1" noProof="1">
                <a:latin typeface="Consolas" pitchFamily="49" charset="0"/>
              </a:rPr>
              <a:t>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v</a:t>
            </a:r>
            <a:r>
              <a:rPr lang="en-US" sz="2799" b="1" noProof="1">
                <a:latin typeface="Consolas" pitchFamily="49" charset="0"/>
              </a:rPr>
              <a:t>0.12.2</a:t>
            </a:r>
          </a:p>
        </p:txBody>
      </p:sp>
    </p:spTree>
    <p:extLst>
      <p:ext uri="{BB962C8B-B14F-4D97-AF65-F5344CB8AC3E}">
        <p14:creationId xmlns:p14="http://schemas.microsoft.com/office/powerpoint/2010/main" val="1852640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457200" indent="-457200"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[^abc]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търси съвпадения, който са </a:t>
            </a:r>
            <a:r>
              <a:rPr lang="en-US" sz="3400" b="1" noProof="1">
                <a:solidFill>
                  <a:schemeClr val="bg1"/>
                </a:solidFill>
              </a:rPr>
              <a:t>различни от</a:t>
            </a:r>
            <a:r>
              <a:rPr lang="en-US" sz="3400" noProof="1"/>
              <a:t>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a</a:t>
            </a:r>
            <a:r>
              <a:rPr lang="en-US" sz="3400" noProof="1"/>
              <a:t>, 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b</a:t>
            </a:r>
            <a:r>
              <a:rPr lang="en-US" sz="3400" noProof="1"/>
              <a:t> и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</a:rPr>
              <a:t>c</a:t>
            </a: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/>
              <a:cs typeface="Consolas" panose="020B0609020204030204" pitchFamily="49" charset="0"/>
            </a:endParaRPr>
          </a:p>
          <a:p>
            <a:pPr marL="360045" indent="-360045">
              <a:buClr>
                <a:schemeClr val="tx1"/>
              </a:buClr>
            </a:pPr>
            <a:endParaRPr lang="bg-BG" sz="3400" b="1" noProof="1">
              <a:solidFill>
                <a:schemeClr val="tx2">
                  <a:lumMod val="75000"/>
                </a:schemeClr>
              </a:solidFill>
              <a:latin typeface="Consolas" panose="020B0609020204030204" pitchFamily="49" charset="0"/>
              <a:cs typeface="Consolas" panose="020B0609020204030204" pitchFamily="49" charset="0"/>
            </a:endParaRPr>
          </a:p>
          <a:p>
            <a:pPr marL="360045" indent="-360045">
              <a:spcBef>
                <a:spcPts val="2399"/>
              </a:spcBef>
              <a:buClr>
                <a:schemeClr val="tx1"/>
              </a:buClr>
            </a:pP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[</a:t>
            </a:r>
            <a:r>
              <a:rPr lang="bg-BG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0-9</a:t>
            </a:r>
            <a:r>
              <a:rPr lang="en-US" sz="3400" b="1" noProof="1">
                <a:solidFill>
                  <a:schemeClr val="bg1"/>
                </a:solidFill>
                <a:latin typeface="Consolas"/>
                <a:cs typeface="Consolas" panose="020B0609020204030204" pitchFamily="49" charset="0"/>
              </a:rPr>
              <a:t>]</a:t>
            </a:r>
            <a:r>
              <a:rPr lang="en-US" sz="3400" noProof="1">
                <a:solidFill>
                  <a:schemeClr val="bg1"/>
                </a:solidFill>
              </a:rPr>
              <a:t> </a:t>
            </a:r>
            <a:r>
              <a:rPr lang="en-US" sz="3400" noProof="1"/>
              <a:t>– </a:t>
            </a:r>
            <a:r>
              <a:rPr lang="en-US" sz="3400" noProof="1">
                <a:ea typeface="+mn-lt"/>
                <a:cs typeface="+mn-lt"/>
              </a:rPr>
              <a:t>диапазон от знаци</a:t>
            </a:r>
            <a:r>
              <a:rPr lang="en-US" sz="3400" noProof="1"/>
              <a:t>: търси числа в</a:t>
            </a:r>
            <a:r>
              <a:rPr lang="en-US" sz="3400" noProof="1">
                <a:solidFill>
                  <a:srgbClr val="234465"/>
                </a:solidFill>
                <a:latin typeface="Calibri"/>
                <a:cs typeface="Calibri"/>
              </a:rPr>
              <a:t> обхвата от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alibri"/>
              </a:rPr>
              <a:t>0</a:t>
            </a:r>
            <a:r>
              <a:rPr lang="en-US" sz="3400" noProof="1"/>
              <a:t> до </a:t>
            </a:r>
            <a:r>
              <a:rPr lang="en-US" sz="3400" b="1" noProof="1">
                <a:solidFill>
                  <a:schemeClr val="tx2">
                    <a:lumMod val="75000"/>
                  </a:schemeClr>
                </a:solidFill>
                <a:latin typeface="Consolas"/>
                <a:cs typeface="Consolas" panose="020B0609020204030204" pitchFamily="49" charset="0"/>
              </a:rPr>
              <a:t>9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950" dirty="0" err="1"/>
              <a:t>Класови</a:t>
            </a:r>
            <a:r>
              <a:rPr lang="en-US" sz="3950" dirty="0"/>
              <a:t> </a:t>
            </a:r>
            <a:r>
              <a:rPr lang="en-US" sz="3950" dirty="0" err="1"/>
              <a:t>символи</a:t>
            </a:r>
            <a:r>
              <a:rPr lang="en-US" sz="3950" dirty="0"/>
              <a:t>: </a:t>
            </a:r>
            <a:r>
              <a:rPr lang="en-US" sz="3950" dirty="0" err="1"/>
              <a:t>примери</a:t>
            </a:r>
            <a:endParaRPr lang="en-US" dirty="0" err="1"/>
          </a:p>
        </p:txBody>
      </p:sp>
      <p:sp>
        <p:nvSpPr>
          <p:cNvPr id="9" name="Rectangle 8"/>
          <p:cNvSpPr>
            <a:spLocks noChangeArrowheads="1"/>
          </p:cNvSpPr>
          <p:nvPr/>
        </p:nvSpPr>
        <p:spPr bwMode="auto">
          <a:xfrm>
            <a:off x="661444" y="2049050"/>
            <a:ext cx="1699767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A</a:t>
            </a:r>
            <a:r>
              <a:rPr lang="en-US" sz="2799" b="1" noProof="1">
                <a:latin typeface="Consolas" pitchFamily="49" charset="0"/>
              </a:rPr>
              <a:t>b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r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h</a:t>
            </a:r>
            <a:r>
              <a:rPr lang="en-US" sz="2799" b="1" noProof="1">
                <a:latin typeface="Consolas" pitchFamily="49" charset="0"/>
              </a:rPr>
              <a:t>a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m</a:t>
            </a:r>
          </a:p>
        </p:txBody>
      </p:sp>
      <p:sp>
        <p:nvSpPr>
          <p:cNvPr id="7" name="Rectangle 6"/>
          <p:cNvSpPr>
            <a:spLocks noChangeArrowheads="1"/>
          </p:cNvSpPr>
          <p:nvPr/>
        </p:nvSpPr>
        <p:spPr bwMode="auto">
          <a:xfrm>
            <a:off x="661444" y="4131857"/>
            <a:ext cx="4266089" cy="648828"/>
          </a:xfrm>
          <a:prstGeom prst="rect">
            <a:avLst/>
          </a:prstGeom>
          <a:solidFill>
            <a:schemeClr val="accent6">
              <a:lumMod val="75000"/>
              <a:alpha val="15000"/>
            </a:schemeClr>
          </a:solidFill>
          <a:ln w="12700">
            <a:solidFill>
              <a:schemeClr val="accent5"/>
            </a:solidFill>
          </a:ln>
        </p:spPr>
        <p:txBody>
          <a:bodyPr vert="horz" wrap="square" lIns="143963" tIns="107972" rIns="143963" bIns="107972" rtlCol="0">
            <a:spAutoFit/>
          </a:bodyPr>
          <a:lstStyle/>
          <a:p>
            <a:pPr defTabSz="1218438" latinLnBrk="1">
              <a:spcBef>
                <a:spcPts val="600"/>
              </a:spcBef>
              <a:spcAft>
                <a:spcPts val="600"/>
              </a:spcAft>
            </a:pPr>
            <a:r>
              <a:rPr lang="en-US" sz="2799" b="1" noProof="1">
                <a:latin typeface="Consolas" pitchFamily="49" charset="0"/>
              </a:rPr>
              <a:t>John is </a:t>
            </a:r>
            <a:r>
              <a:rPr lang="en-US" sz="2799" b="1" noProof="1">
                <a:solidFill>
                  <a:schemeClr val="bg1"/>
                </a:solidFill>
                <a:latin typeface="Consolas" pitchFamily="49" charset="0"/>
              </a:rPr>
              <a:t>8</a:t>
            </a:r>
            <a:r>
              <a:rPr lang="en-US" sz="2799" b="1" noProof="1">
                <a:latin typeface="Consolas" pitchFamily="49" charset="0"/>
              </a:rPr>
              <a:t> years old.</a:t>
            </a:r>
          </a:p>
        </p:txBody>
      </p:sp>
      <p:sp>
        <p:nvSpPr>
          <p:cNvPr id="8" name="Slide Number">
            <a:extLst>
              <a:ext uri="{FF2B5EF4-FFF2-40B4-BE49-F238E27FC236}">
                <a16:creationId xmlns:a16="http://schemas.microsoft.com/office/drawing/2014/main" id="{BD41885D-F2CA-40F6-BAF8-6F23B4D83CA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8</a:t>
            </a:fld>
            <a:endParaRPr lang="en-US" noProof="0"/>
          </a:p>
        </p:txBody>
      </p:sp>
    </p:spTree>
    <p:extLst>
      <p:ext uri="{BB962C8B-B14F-4D97-AF65-F5344CB8AC3E}">
        <p14:creationId xmlns:p14="http://schemas.microsoft.com/office/powerpoint/2010/main" val="36075581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7" grpId="0" animBg="1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Контейнер за номер на слайда 1">
            <a:extLst>
              <a:ext uri="{FF2B5EF4-FFF2-40B4-BE49-F238E27FC236}">
                <a16:creationId xmlns:a16="http://schemas.microsoft.com/office/drawing/2014/main" id="{1AEF24BA-5E96-6AFD-40E2-3DA67D884EC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9</a:t>
            </a:fld>
            <a:endParaRPr lang="en-US" noProof="0"/>
          </a:p>
        </p:txBody>
      </p:sp>
      <p:sp>
        <p:nvSpPr>
          <p:cNvPr id="3" name="Текстов контейнер 2">
            <a:extLst>
              <a:ext uri="{FF2B5EF4-FFF2-40B4-BE49-F238E27FC236}">
                <a16:creationId xmlns:a16="http://schemas.microsoft.com/office/drawing/2014/main" id="{357C7BC6-2108-7961-FE63-4B676C5B4B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 vert="horz" lIns="108000" tIns="36000" rIns="108000" bIns="36000" rtlCol="0" anchor="t">
            <a:normAutofit/>
          </a:bodyPr>
          <a:lstStyle/>
          <a:p>
            <a:pPr marL="360045" indent="-360045"/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Предефинираните класове</a:t>
            </a:r>
            <a:r>
              <a:rPr lang="bg-BG" sz="3350" dirty="0">
                <a:ea typeface="+mn-lt"/>
                <a:cs typeface="+mn-lt"/>
              </a:rPr>
              <a:t> са </a:t>
            </a:r>
            <a:r>
              <a:rPr lang="bg-BG" sz="3350" b="1" dirty="0">
                <a:solidFill>
                  <a:schemeClr val="bg1"/>
                </a:solidFill>
                <a:ea typeface="+mn-lt"/>
                <a:cs typeface="+mn-lt"/>
              </a:rPr>
              <a:t>класови символи</a:t>
            </a:r>
            <a:r>
              <a:rPr lang="bg-BG" sz="3350" dirty="0">
                <a:ea typeface="+mn-lt"/>
                <a:cs typeface="+mn-lt"/>
              </a:rPr>
              <a:t>, които се използват за намиране на определени символи в текста.</a:t>
            </a:r>
            <a:endParaRPr lang="bg-BG" dirty="0">
              <a:cs typeface="Calibri"/>
            </a:endParaRPr>
          </a:p>
        </p:txBody>
      </p:sp>
      <p:sp>
        <p:nvSpPr>
          <p:cNvPr id="4" name="Заглавие 3">
            <a:extLst>
              <a:ext uri="{FF2B5EF4-FFF2-40B4-BE49-F238E27FC236}">
                <a16:creationId xmlns:a16="http://schemas.microsoft.com/office/drawing/2014/main" id="{325099E6-2E05-50C8-3733-6A412D0EB3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sz="3950" dirty="0">
                <a:cs typeface="Calibri"/>
              </a:rPr>
              <a:t>Какво са п</a:t>
            </a:r>
            <a:r>
              <a:rPr lang="en-GB" sz="3950" dirty="0" err="1">
                <a:ea typeface="+mj-lt"/>
                <a:cs typeface="+mj-lt"/>
              </a:rPr>
              <a:t>редефинирани</a:t>
            </a:r>
            <a:r>
              <a:rPr lang="en-GB" sz="3950" dirty="0">
                <a:ea typeface="+mj-lt"/>
                <a:cs typeface="+mj-lt"/>
              </a:rPr>
              <a:t> </a:t>
            </a:r>
            <a:r>
              <a:rPr lang="en-GB" sz="3950" dirty="0" err="1">
                <a:ea typeface="+mj-lt"/>
                <a:cs typeface="+mj-lt"/>
              </a:rPr>
              <a:t>класове</a:t>
            </a:r>
            <a:endParaRPr lang="bg-BG" sz="3950" b="0" dirty="0" err="1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2077989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>
</file>

<file path=ppt/theme/theme1.xml><?xml version="1.0" encoding="utf-8"?>
<a:theme xmlns:a="http://schemas.openxmlformats.org/drawingml/2006/main" name="SoftUni">
  <a:themeElements>
    <a:clrScheme name="Custom 28">
      <a:dk1>
        <a:srgbClr val="234465"/>
      </a:dk1>
      <a:lt1>
        <a:srgbClr val="FFA000"/>
      </a:lt1>
      <a:dk2>
        <a:srgbClr val="234465"/>
      </a:dk2>
      <a:lt2>
        <a:srgbClr val="FFFFFF"/>
      </a:lt2>
      <a:accent1>
        <a:srgbClr val="F296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F2AC44"/>
      </a:hlink>
      <a:folHlink>
        <a:srgbClr val="F6C78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19</TotalTime>
  <Words>2153</Words>
  <Application>Microsoft Office PowerPoint</Application>
  <PresentationFormat>Широк екран</PresentationFormat>
  <Paragraphs>304</Paragraphs>
  <Slides>38</Slides>
  <Notes>7</Notes>
  <HiddenSlides>0</HiddenSlides>
  <MMClips>0</MMClips>
  <ScaleCrop>false</ScaleCrop>
  <HeadingPairs>
    <vt:vector size="6" baseType="variant">
      <vt:variant>
        <vt:lpstr>Използвани шрифтове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Заглавия на слайдовете</vt:lpstr>
      </vt:variant>
      <vt:variant>
        <vt:i4>38</vt:i4>
      </vt:variant>
    </vt:vector>
  </HeadingPairs>
  <TitlesOfParts>
    <vt:vector size="44" baseType="lpstr">
      <vt:lpstr>Arial</vt:lpstr>
      <vt:lpstr>Calibri</vt:lpstr>
      <vt:lpstr>Consolas</vt:lpstr>
      <vt:lpstr>Wingdings</vt:lpstr>
      <vt:lpstr>Wingdings 2</vt:lpstr>
      <vt:lpstr>SoftUni</vt:lpstr>
      <vt:lpstr>Регулярен израз (RegEx)</vt:lpstr>
      <vt:lpstr>Съдържание</vt:lpstr>
      <vt:lpstr>Регулярен израз</vt:lpstr>
      <vt:lpstr>Какво е регулярен израз?</vt:lpstr>
      <vt:lpstr>Примери</vt:lpstr>
      <vt:lpstr>Регулярен израз – Примери</vt:lpstr>
      <vt:lpstr>Какво са класови символи</vt:lpstr>
      <vt:lpstr>Класови символи: примери</vt:lpstr>
      <vt:lpstr>Какво са предефинирани класове</vt:lpstr>
      <vt:lpstr>Предефинирани класове - Примери</vt:lpstr>
      <vt:lpstr>Quantifier-и</vt:lpstr>
      <vt:lpstr>Какво е Quantifier?</vt:lpstr>
      <vt:lpstr>Quantifier-и - Примери</vt:lpstr>
      <vt:lpstr>Какво е групиращи класове?</vt:lpstr>
      <vt:lpstr>Групиращи класове</vt:lpstr>
      <vt:lpstr>Задача: Търсене на думи</vt:lpstr>
      <vt:lpstr>Решение: Търсене на думи</vt:lpstr>
      <vt:lpstr>Задача: Съвпаднати дати</vt:lpstr>
      <vt:lpstr>Решение: Съвпаднати дати</vt:lpstr>
      <vt:lpstr>Задача: Валидация на имейл</vt:lpstr>
      <vt:lpstr>Решение: Валидация на имейл</vt:lpstr>
      <vt:lpstr>Обратни референции</vt:lpstr>
      <vt:lpstr>Какво е обратна референция</vt:lpstr>
      <vt:lpstr>Обратни референции за търсене на предишна група</vt:lpstr>
      <vt:lpstr>Използване на .NET вграден регекс клас</vt:lpstr>
      <vt:lpstr>Регекс в C#</vt:lpstr>
      <vt:lpstr>Валидация на низ по шаблон</vt:lpstr>
      <vt:lpstr>Проверяване за един ред</vt:lpstr>
      <vt:lpstr>Проверяване за съвпадения</vt:lpstr>
      <vt:lpstr>Заместаване чрез регекс</vt:lpstr>
      <vt:lpstr>Разделяне чрез регекс</vt:lpstr>
      <vt:lpstr>Задача: Търсене на пълно име</vt:lpstr>
      <vt:lpstr>Решение: Търсене на пълно име</vt:lpstr>
      <vt:lpstr>Задача: Търсене на дата</vt:lpstr>
      <vt:lpstr>Задача: Търсене на дата</vt:lpstr>
      <vt:lpstr>Какво научихме днес?</vt:lpstr>
      <vt:lpstr>Въпроси?</vt:lpstr>
      <vt:lpstr>Лиценз</vt:lpstr>
    </vt:vector>
  </TitlesOfParts>
  <Company>SoftUni – https://softuni.org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Regular-Expressions-Regex</dc:title>
  <dc:subject>Software Development Course</dc:subject>
  <dc:creator>Software University</dc:creator>
  <cp:keywords>TSoftware University; SoftUni; programming; coding; software development; education; training; course</cp:keywords>
  <dc:description>© SoftUni – https://softuni.org_x000d_
© Software University – https://softuni.bg_x000d_
_x000d_
Copyrighted document. Unauthorized copy, reproduction or use is not permitted.</dc:description>
  <cp:lastModifiedBy>Стефан Куюмджиев 07</cp:lastModifiedBy>
  <cp:revision>123</cp:revision>
  <dcterms:created xsi:type="dcterms:W3CDTF">2018-05-23T13:08:44Z</dcterms:created>
  <dcterms:modified xsi:type="dcterms:W3CDTF">2023-02-16T21:36:09Z</dcterms:modified>
  <cp:category>programming;computer programming;software development;web development</cp:category>
</cp:coreProperties>
</file>