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586" r:id="rId19"/>
    <p:sldId id="504" r:id="rId20"/>
    <p:sldId id="5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Операционна система" id="{02835174-02D8-4A6B-90AD-236A1D6BF9FB}">
          <p14:sldIdLst>
            <p14:sldId id="587"/>
            <p14:sldId id="588"/>
            <p14:sldId id="589"/>
            <p14:sldId id="590"/>
          </p14:sldIdLst>
        </p14:section>
        <p14:section name="Персонализиране на потребителски интерфейс" id="{207E37C8-9D15-4C2C-B008-3341DA5B9DDA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372" y="3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7.3.2024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1049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90920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</a:t>
            </a:r>
            <a:r>
              <a:rPr lang="bg-BG" dirty="0" smtClean="0"/>
              <a:t> </a:t>
            </a:r>
            <a:r>
              <a:rPr lang="bg-BG" dirty="0"/>
              <a:t>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692439"/>
            <a:ext cx="11083636" cy="899999"/>
          </a:xfrm>
        </p:spPr>
        <p:txBody>
          <a:bodyPr>
            <a:normAutofit/>
          </a:bodyPr>
          <a:lstStyle/>
          <a:p>
            <a:r>
              <a:rPr lang="bg-BG" dirty="0" smtClean="0"/>
              <a:t>Потребителски интерфейс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262499"/>
          </a:xfrm>
        </p:spPr>
        <p:txBody>
          <a:bodyPr>
            <a:normAutofit/>
          </a:bodyPr>
          <a:lstStyle/>
          <a:p>
            <a:r>
              <a:rPr lang="bg-BG" dirty="0" smtClean="0"/>
              <a:t>Операционна система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7172" name="Picture 4" descr="Windows 11 by Microsoft | Wallpapers | WallpaperHub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8721" r="-460" b="2453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Персонализирането и настройването на </a:t>
            </a:r>
            <a:r>
              <a:rPr lang="bg-BG" b="1" dirty="0" smtClean="0"/>
              <a:t>ПИ</a:t>
            </a:r>
            <a:r>
              <a:rPr lang="bg-BG" dirty="0" smtClean="0"/>
              <a:t> на </a:t>
            </a:r>
            <a:r>
              <a:rPr lang="bg-BG" b="1" dirty="0" smtClean="0"/>
              <a:t>ОС</a:t>
            </a:r>
            <a:r>
              <a:rPr lang="bg-BG" dirty="0" smtClean="0"/>
              <a:t>, </a:t>
            </a:r>
            <a:r>
              <a:rPr lang="bg-BG" b="1" dirty="0" smtClean="0"/>
              <a:t>допълнителни устройства</a:t>
            </a:r>
            <a:r>
              <a:rPr lang="bg-BG" dirty="0" smtClean="0"/>
              <a:t>, </a:t>
            </a:r>
            <a:r>
              <a:rPr lang="bg-BG" b="1" dirty="0" smtClean="0"/>
              <a:t>помощни програми </a:t>
            </a:r>
            <a:r>
              <a:rPr lang="bg-BG" dirty="0" smtClean="0"/>
              <a:t>и </a:t>
            </a:r>
            <a:r>
              <a:rPr lang="bg-BG" b="1" dirty="0" smtClean="0"/>
              <a:t>др</a:t>
            </a:r>
            <a:r>
              <a:rPr lang="bg-BG" dirty="0" smtClean="0"/>
              <a:t>., се извършва в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Настройки</a:t>
            </a:r>
            <a:r>
              <a:rPr lang="bg-BG" dirty="0" smtClean="0"/>
              <a:t> (</a:t>
            </a:r>
            <a:r>
              <a:rPr lang="en-US" b="1" dirty="0" smtClean="0"/>
              <a:t>Settings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dirty="0" smtClean="0"/>
              <a:t>Настройките могат да се стартират от:</a:t>
            </a:r>
          </a:p>
          <a:p>
            <a:pPr lvl="1"/>
            <a:r>
              <a:rPr lang="en-US" dirty="0" smtClean="0"/>
              <a:t>Start </a:t>
            </a:r>
            <a:r>
              <a:rPr lang="bg-BG" dirty="0" smtClean="0"/>
              <a:t>менюто</a:t>
            </a:r>
          </a:p>
          <a:p>
            <a:pPr lvl="1"/>
            <a:r>
              <a:rPr lang="en-US" dirty="0" smtClean="0"/>
              <a:t>Control Panel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Персонализиране на ПИ</a:t>
            </a:r>
            <a:endParaRPr lang="en-US" dirty="0"/>
          </a:p>
        </p:txBody>
      </p:sp>
      <p:pic>
        <p:nvPicPr>
          <p:cNvPr id="6146" name="Picture 2" descr="https://cdn.pixabay.com/photo/2019/10/15/09/06/control-4551114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48" y="3943125"/>
            <a:ext cx="3655796" cy="25552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5509" r="30321"/>
          <a:stretch/>
        </p:blipFill>
        <p:spPr>
          <a:xfrm>
            <a:off x="4161000" y="3943125"/>
            <a:ext cx="2906792" cy="25749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5196000" y="2124000"/>
            <a:ext cx="6065892" cy="1754333"/>
          </a:xfrm>
        </p:spPr>
        <p:txBody>
          <a:bodyPr/>
          <a:lstStyle/>
          <a:p>
            <a:r>
              <a:rPr lang="bg-BG" dirty="0" smtClean="0"/>
              <a:t>Промяна на изгледа на </a:t>
            </a:r>
            <a:r>
              <a:rPr lang="en-US" dirty="0" smtClean="0"/>
              <a:t>Taskbar</a:t>
            </a:r>
            <a:endParaRPr lang="en-US" dirty="0"/>
          </a:p>
        </p:txBody>
      </p:sp>
      <p:pic>
        <p:nvPicPr>
          <p:cNvPr id="1028" name="Picture 4" descr="https://upload.wikimedia.org/wikipedia/en/e/e0/Windows_10_Task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6999"/>
            <a:ext cx="12192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2127549"/>
            <a:ext cx="1540712" cy="15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 smtClean="0"/>
              <a:t>Taskbar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03109" y="3744000"/>
            <a:ext cx="3915000" cy="1215000"/>
          </a:xfrm>
          <a:prstGeom prst="wedgeRoundRectCallout">
            <a:avLst>
              <a:gd name="adj1" fmla="val 49778"/>
              <a:gd name="adj2" fmla="val 1173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настройките през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менюто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812" y="1359000"/>
            <a:ext cx="3810377" cy="52861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247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28" y="1349518"/>
            <a:ext cx="9073745" cy="51574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 smtClean="0"/>
              <a:t>Taskbar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116000" y="2214000"/>
            <a:ext cx="2880000" cy="1220050"/>
          </a:xfrm>
          <a:prstGeom prst="wedgeRoundRectCallout">
            <a:avLst>
              <a:gd name="adj1" fmla="val -43847"/>
              <a:gd name="adj2" fmla="val 103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Personalization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26000" y="4149000"/>
            <a:ext cx="1890000" cy="67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042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 smtClean="0"/>
              <a:t>Taskbar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00" y="1359000"/>
            <a:ext cx="8145000" cy="53138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6681000" y="2664000"/>
            <a:ext cx="5072030" cy="2070000"/>
          </a:xfrm>
          <a:prstGeom prst="wedgeRoundRectCallout">
            <a:avLst>
              <a:gd name="adj1" fmla="val -17797"/>
              <a:gd name="adj2" fmla="val 42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може да персонализираме различни неща на нашия компютър (Шрифт, теми, цветове и т.н.)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91000" y="2717188"/>
            <a:ext cx="3645000" cy="1755000"/>
          </a:xfrm>
          <a:prstGeom prst="wedgeRoundRectCallout">
            <a:avLst>
              <a:gd name="adj1" fmla="val -174"/>
              <a:gd name="adj2" fmla="val 1227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променим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Taskbar-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а, избираме менюто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503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00" y="1367674"/>
            <a:ext cx="8145000" cy="5305176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41000" y="2304000"/>
            <a:ext cx="3555000" cy="1980000"/>
          </a:xfrm>
          <a:prstGeom prst="wedgeRoundRectCallout">
            <a:avLst>
              <a:gd name="adj1" fmla="val -16798"/>
              <a:gd name="adj2" fmla="val 43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 много различни опции за персонализиране на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Taskbar-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996000" y="4779000"/>
            <a:ext cx="4185000" cy="1305000"/>
          </a:xfrm>
          <a:prstGeom prst="wedgeRoundRectCallout">
            <a:avLst>
              <a:gd name="adj1" fmla="val -38647"/>
              <a:gd name="adj2" fmla="val 7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Ние ще променим локацията му на екрана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53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9" y="1367674"/>
            <a:ext cx="8145001" cy="5305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630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Right: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Bottom: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24901" r="27615"/>
          <a:stretch/>
        </p:blipFill>
        <p:spPr>
          <a:xfrm>
            <a:off x="561000" y="2663997"/>
            <a:ext cx="4446024" cy="28640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083" y="2663997"/>
            <a:ext cx="3325181" cy="28640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35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Операционна </a:t>
            </a:r>
            <a:r>
              <a:rPr lang="bg-BG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система</a:t>
            </a:r>
            <a:r>
              <a:rPr lang="bg-BG" sz="3200" dirty="0" smtClean="0">
                <a:solidFill>
                  <a:schemeClr val="bg2"/>
                </a:solidFill>
              </a:rPr>
              <a:t>– </a:t>
            </a:r>
            <a:r>
              <a:rPr lang="bg-BG" sz="3200" dirty="0">
                <a:solidFill>
                  <a:schemeClr val="bg2"/>
                </a:solidFill>
              </a:rPr>
              <a:t>набор от програми </a:t>
            </a:r>
            <a:r>
              <a:rPr lang="bg-BG" sz="3200" dirty="0" smtClean="0">
                <a:solidFill>
                  <a:schemeClr val="bg2"/>
                </a:solidFill>
              </a:rPr>
              <a:t>за, които управляват </a:t>
            </a:r>
            <a:r>
              <a:rPr lang="bg-BG" sz="3200" b="1" dirty="0" smtClean="0">
                <a:solidFill>
                  <a:schemeClr val="bg2"/>
                </a:solidFill>
              </a:rPr>
              <a:t>КС</a:t>
            </a:r>
            <a:endParaRPr lang="en-US" sz="3200" b="1" dirty="0" smtClean="0">
              <a:solidFill>
                <a:schemeClr val="bg2"/>
              </a:solidFill>
            </a:endParaRPr>
          </a:p>
          <a:p>
            <a:pPr lvl="1"/>
            <a:r>
              <a:rPr lang="en-US" sz="2800" b="1" dirty="0">
                <a:solidFill>
                  <a:schemeClr val="bg2"/>
                </a:solidFill>
              </a:rPr>
              <a:t>Microsoft </a:t>
            </a:r>
            <a:r>
              <a:rPr lang="en-US" sz="2800" b="1" dirty="0" smtClean="0">
                <a:solidFill>
                  <a:schemeClr val="bg2"/>
                </a:solidFill>
              </a:rPr>
              <a:t>Windows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bg2"/>
                </a:solidFill>
              </a:rPr>
              <a:t>Linux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bg2"/>
                </a:solidFill>
              </a:rPr>
              <a:t>macOS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bg2"/>
                </a:solidFill>
              </a:rPr>
              <a:t>iOS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bg2"/>
                </a:solidFill>
              </a:rPr>
              <a:t>Android</a:t>
            </a:r>
          </a:p>
          <a:p>
            <a:r>
              <a:rPr lang="bg-BG" sz="3200" b="1" dirty="0" smtClean="0">
                <a:solidFill>
                  <a:schemeClr val="bg2"/>
                </a:solidFill>
              </a:rPr>
              <a:t>͏</a:t>
            </a:r>
            <a:r>
              <a:rPr lang="bg-BG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Потребителски интерфейс </a:t>
            </a:r>
            <a:r>
              <a:rPr lang="bg-BG" sz="3200" dirty="0" smtClean="0">
                <a:solidFill>
                  <a:schemeClr val="bg2"/>
                </a:solidFill>
              </a:rPr>
              <a:t>– </a:t>
            </a:r>
            <a:r>
              <a:rPr lang="bg-BG" sz="3200" dirty="0">
                <a:solidFill>
                  <a:schemeClr val="bg2"/>
                </a:solidFill>
              </a:rPr>
              <a:t>п</a:t>
            </a:r>
            <a:r>
              <a:rPr lang="ru-RU" sz="3200" dirty="0">
                <a:solidFill>
                  <a:schemeClr val="bg2"/>
                </a:solidFill>
              </a:rPr>
              <a:t>рограмните средства, с помощта на които </a:t>
            </a:r>
            <a:r>
              <a:rPr lang="ru-RU" sz="3200" b="1" dirty="0">
                <a:solidFill>
                  <a:schemeClr val="bg2"/>
                </a:solidFill>
              </a:rPr>
              <a:t>потребителят общува </a:t>
            </a:r>
            <a:r>
              <a:rPr lang="ru-RU" sz="3200" dirty="0">
                <a:solidFill>
                  <a:schemeClr val="bg2"/>
                </a:solidFill>
              </a:rPr>
              <a:t>с </a:t>
            </a:r>
            <a:r>
              <a:rPr lang="bg-BG" sz="3200" b="1" dirty="0" smtClean="0">
                <a:solidFill>
                  <a:schemeClr val="bg2"/>
                </a:solidFill>
              </a:rPr>
              <a:t>КС</a:t>
            </a:r>
          </a:p>
          <a:p>
            <a:r>
              <a:rPr lang="bg-BG" dirty="0">
                <a:solidFill>
                  <a:schemeClr val="bg2"/>
                </a:solidFill>
              </a:rPr>
              <a:t>Интерфейсът може да бъде:</a:t>
            </a:r>
          </a:p>
          <a:p>
            <a:pPr lvl="1"/>
            <a:r>
              <a:rPr lang="bg-BG" dirty="0">
                <a:solidFill>
                  <a:schemeClr val="bg2"/>
                </a:solidFill>
              </a:rPr>
              <a:t>͏</a:t>
            </a:r>
            <a:r>
              <a:rPr lang="bg-BG" b="1" dirty="0" smtClean="0">
                <a:solidFill>
                  <a:schemeClr val="bg2"/>
                </a:solidFill>
              </a:rPr>
              <a:t>Буквено-цифров</a:t>
            </a:r>
            <a:r>
              <a:rPr lang="bg-BG" dirty="0" smtClean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bg-BG" b="1" dirty="0" smtClean="0">
                <a:solidFill>
                  <a:schemeClr val="bg2"/>
                </a:solidFill>
              </a:rPr>
              <a:t>Графичен</a:t>
            </a:r>
            <a:endParaRPr lang="en-US" sz="3000" b="1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endParaRPr lang="bg-BG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Операционна система</a:t>
            </a:r>
            <a:endParaRPr lang="bg-BG" dirty="0" smtClean="0"/>
          </a:p>
          <a:p>
            <a:r>
              <a:rPr lang="bg-BG" dirty="0" smtClean="0"/>
              <a:t>Персонализиране на </a:t>
            </a:r>
            <a:r>
              <a:rPr lang="bg-BG" b="1" dirty="0" smtClean="0"/>
              <a:t>потребителски интерфейс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Основни функции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͏Операционна </a:t>
            </a:r>
            <a:r>
              <a:rPr lang="bg-BG" dirty="0" smtClean="0"/>
              <a:t>система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78" y="1370080"/>
            <a:ext cx="3030415" cy="25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Операционна система </a:t>
            </a:r>
            <a:r>
              <a:rPr lang="bg-BG" dirty="0" smtClean="0"/>
              <a:t>(</a:t>
            </a:r>
            <a:r>
              <a:rPr lang="bg-BG" b="1" dirty="0" smtClean="0"/>
              <a:t>ОС</a:t>
            </a:r>
            <a:r>
              <a:rPr lang="bg-BG" dirty="0" smtClean="0"/>
              <a:t>) – набор от програми за управление на компютърната система</a:t>
            </a:r>
          </a:p>
          <a:p>
            <a:pPr lvl="1"/>
            <a:r>
              <a:rPr lang="ru-RU" dirty="0"/>
              <a:t>Д</a:t>
            </a:r>
            <a:r>
              <a:rPr lang="ru-RU" dirty="0" smtClean="0"/>
              <a:t>ейства </a:t>
            </a:r>
            <a:r>
              <a:rPr lang="ru-RU" dirty="0"/>
              <a:t>като посредник между хардуерните компоненти на компютъра </a:t>
            </a:r>
            <a:r>
              <a:rPr lang="ru-RU" dirty="0" smtClean="0"/>
              <a:t>и софтуерните приложения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операционна система?</a:t>
            </a:r>
            <a:endParaRPr lang="en-US" dirty="0"/>
          </a:p>
        </p:txBody>
      </p:sp>
      <p:pic>
        <p:nvPicPr>
          <p:cNvPr id="1026" name="Picture 2" descr="Computer Basics: Understanding Operating System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500" y="3834000"/>
            <a:ext cx="4815000" cy="270843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2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Операционната система има няколко </a:t>
            </a:r>
            <a:r>
              <a:rPr lang="bg-BG" b="1" dirty="0" smtClean="0"/>
              <a:t>основни функции</a:t>
            </a:r>
            <a:r>
              <a:rPr lang="bg-BG" dirty="0" smtClean="0"/>
              <a:t>:</a:t>
            </a:r>
          </a:p>
          <a:p>
            <a:pPr lvl="1"/>
            <a:r>
              <a:rPr lang="ru-RU" dirty="0"/>
              <a:t>Осигурява среда и възможност за </a:t>
            </a:r>
            <a:r>
              <a:rPr lang="ru-RU" b="1" dirty="0"/>
              <a:t>изпълнение</a:t>
            </a:r>
            <a:r>
              <a:rPr lang="ru-RU" dirty="0"/>
              <a:t> на </a:t>
            </a:r>
            <a:r>
              <a:rPr lang="ru-RU" b="1" dirty="0" smtClean="0"/>
              <a:t>софтуерни приложния</a:t>
            </a:r>
            <a:r>
              <a:rPr lang="ru-RU" dirty="0" smtClean="0"/>
              <a:t> </a:t>
            </a:r>
            <a:r>
              <a:rPr lang="ru-RU" dirty="0"/>
              <a:t>от </a:t>
            </a:r>
            <a:r>
              <a:rPr lang="ru-RU" dirty="0" smtClean="0"/>
              <a:t>компютъра</a:t>
            </a:r>
            <a:endParaRPr lang="ru-RU" dirty="0"/>
          </a:p>
          <a:p>
            <a:pPr lvl="1"/>
            <a:r>
              <a:rPr lang="ru-RU" dirty="0"/>
              <a:t>Управлява и разпределя </a:t>
            </a:r>
            <a:r>
              <a:rPr lang="ru-RU" b="1" dirty="0"/>
              <a:t>използването </a:t>
            </a:r>
            <a:r>
              <a:rPr lang="ru-RU" dirty="0"/>
              <a:t>на</a:t>
            </a:r>
            <a:r>
              <a:rPr lang="ru-RU" b="1" dirty="0"/>
              <a:t> процесора </a:t>
            </a:r>
            <a:r>
              <a:rPr lang="ru-RU" dirty="0"/>
              <a:t>и </a:t>
            </a:r>
            <a:r>
              <a:rPr lang="ru-RU" b="1" dirty="0"/>
              <a:t>паметта</a:t>
            </a:r>
            <a:r>
              <a:rPr lang="ru-RU" dirty="0"/>
              <a:t> от различните </a:t>
            </a:r>
            <a:r>
              <a:rPr lang="ru-RU" dirty="0" smtClean="0"/>
              <a:t>приложения</a:t>
            </a:r>
            <a:endParaRPr lang="ru-RU" dirty="0"/>
          </a:p>
          <a:p>
            <a:pPr lvl="1"/>
            <a:r>
              <a:rPr lang="ru-RU" dirty="0" smtClean="0"/>
              <a:t>Позволява </a:t>
            </a:r>
            <a:r>
              <a:rPr lang="ru-RU" dirty="0"/>
              <a:t>на </a:t>
            </a:r>
            <a:r>
              <a:rPr lang="ru-RU" b="1" dirty="0"/>
              <a:t>човек</a:t>
            </a:r>
            <a:r>
              <a:rPr lang="ru-RU" dirty="0"/>
              <a:t> да </a:t>
            </a:r>
            <a:r>
              <a:rPr lang="ru-RU" b="1" dirty="0"/>
              <a:t>управлява компютъра </a:t>
            </a:r>
            <a:r>
              <a:rPr lang="ru-RU" dirty="0"/>
              <a:t>чрез </a:t>
            </a:r>
            <a:r>
              <a:rPr lang="ru-RU" dirty="0" smtClean="0"/>
              <a:t>потребителския интерфейс</a:t>
            </a:r>
            <a:endParaRPr lang="ru-RU" dirty="0"/>
          </a:p>
          <a:p>
            <a:pPr lvl="1"/>
            <a:r>
              <a:rPr lang="ru-RU" dirty="0"/>
              <a:t>Управлява работата на </a:t>
            </a:r>
            <a:r>
              <a:rPr lang="ru-RU" b="1" dirty="0"/>
              <a:t>периферните устройства </a:t>
            </a:r>
            <a:endParaRPr lang="ru-RU" b="1" dirty="0" smtClean="0"/>
          </a:p>
          <a:p>
            <a:pPr lvl="2"/>
            <a:r>
              <a:rPr lang="ru-RU" dirty="0" smtClean="0"/>
              <a:t>Клавиатура</a:t>
            </a:r>
            <a:r>
              <a:rPr lang="ru-RU" dirty="0"/>
              <a:t>, мишка, монитор, скенер, принтер и др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функции на 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Едни от </a:t>
            </a:r>
            <a:r>
              <a:rPr lang="bg-BG" b="1" dirty="0" smtClean="0"/>
              <a:t>най-известните ОС</a:t>
            </a:r>
            <a:r>
              <a:rPr lang="bg-BG" dirty="0" smtClean="0"/>
              <a:t> са:</a:t>
            </a:r>
          </a:p>
          <a:p>
            <a:pPr lvl="1"/>
            <a:r>
              <a:rPr lang="en-US" dirty="0" smtClean="0"/>
              <a:t>Microsoft Windows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macOS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Най-известните ОС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8" t="22598" r="21654" b="23543"/>
          <a:stretch/>
        </p:blipFill>
        <p:spPr>
          <a:xfrm>
            <a:off x="4308046" y="2393210"/>
            <a:ext cx="1712582" cy="1654529"/>
          </a:xfrm>
          <a:prstGeom prst="rect">
            <a:avLst/>
          </a:prstGeom>
        </p:spPr>
      </p:pic>
      <p:pic>
        <p:nvPicPr>
          <p:cNvPr id="2050" name="Picture 2" descr="Linux - Wikipe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317" y="2058250"/>
            <a:ext cx="1314082" cy="15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3/30/MacOS_logo.svg/2048px-MacOS_logo.svg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34" y="1719000"/>
            <a:ext cx="1501475" cy="15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0" y="4615125"/>
            <a:ext cx="3000675" cy="1389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3924000"/>
            <a:ext cx="1772774" cy="20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5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694175"/>
          </a:xfrm>
        </p:spPr>
        <p:txBody>
          <a:bodyPr/>
          <a:lstStyle/>
          <a:p>
            <a:r>
              <a:rPr lang="bg-BG" dirty="0"/>
              <a:t>Персонализиране на потребителски </a:t>
            </a:r>
            <a:r>
              <a:rPr lang="bg-BG" dirty="0" smtClean="0"/>
              <a:t>интерфейс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2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Потребителски интерфейс </a:t>
            </a:r>
            <a:r>
              <a:rPr lang="bg-BG" dirty="0" smtClean="0"/>
              <a:t>(</a:t>
            </a:r>
            <a:r>
              <a:rPr lang="bg-BG" b="1" dirty="0" smtClean="0"/>
              <a:t>ПИ</a:t>
            </a:r>
            <a:r>
              <a:rPr lang="bg-BG" dirty="0" smtClean="0"/>
              <a:t>)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bg-BG" dirty="0" smtClean="0"/>
              <a:t>– п</a:t>
            </a:r>
            <a:r>
              <a:rPr lang="ru-RU" dirty="0" smtClean="0"/>
              <a:t>рограмните </a:t>
            </a:r>
            <a:r>
              <a:rPr lang="ru-RU" dirty="0"/>
              <a:t>средства, с помощта на които </a:t>
            </a:r>
            <a:r>
              <a:rPr lang="ru-RU" b="1" dirty="0"/>
              <a:t>потребителят </a:t>
            </a:r>
            <a:r>
              <a:rPr lang="ru-RU" b="1" dirty="0" smtClean="0"/>
              <a:t>общува </a:t>
            </a:r>
            <a:r>
              <a:rPr lang="ru-RU" dirty="0"/>
              <a:t>с </a:t>
            </a:r>
            <a:r>
              <a:rPr lang="ru-RU" b="1" dirty="0"/>
              <a:t>компютърната</a:t>
            </a:r>
            <a:r>
              <a:rPr lang="ru-RU" dirty="0"/>
              <a:t> </a:t>
            </a:r>
            <a:r>
              <a:rPr lang="ru-RU" b="1" dirty="0" smtClean="0"/>
              <a:t>система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потребителски интерфейс?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69" y="3204000"/>
            <a:ext cx="7766063" cy="317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0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Интерфейсът може да бъде:</a:t>
            </a:r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Буквено-цифров</a:t>
            </a:r>
            <a:r>
              <a:rPr lang="bg-BG" dirty="0" smtClean="0"/>
              <a:t> – писане на </a:t>
            </a:r>
            <a:r>
              <a:rPr lang="bg-BG" b="1" dirty="0" smtClean="0"/>
              <a:t>команди</a:t>
            </a:r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Графичен</a:t>
            </a:r>
            <a:r>
              <a:rPr lang="bg-BG" dirty="0" smtClean="0"/>
              <a:t> – използване на </a:t>
            </a:r>
            <a:r>
              <a:rPr lang="bg-BG" b="1" dirty="0" smtClean="0"/>
              <a:t>видими обекти </a:t>
            </a:r>
            <a:r>
              <a:rPr lang="bg-BG" dirty="0" smtClean="0"/>
              <a:t>на екрана с помощта на </a:t>
            </a:r>
            <a:r>
              <a:rPr lang="bg-BG" b="1" dirty="0" smtClean="0"/>
              <a:t>клавиатура</a:t>
            </a:r>
            <a:r>
              <a:rPr lang="bg-BG" dirty="0" smtClean="0"/>
              <a:t>, </a:t>
            </a:r>
            <a:r>
              <a:rPr lang="bg-BG" b="1" dirty="0" smtClean="0"/>
              <a:t>мишка</a:t>
            </a:r>
            <a:r>
              <a:rPr lang="bg-BG" dirty="0" smtClean="0"/>
              <a:t> и </a:t>
            </a:r>
            <a:r>
              <a:rPr lang="bg-BG" b="1" dirty="0" smtClean="0"/>
              <a:t>др</a:t>
            </a:r>
            <a:r>
              <a:rPr lang="bg-BG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Потребителски интерфейс</a:t>
            </a:r>
            <a:endParaRPr lang="en-US" dirty="0"/>
          </a:p>
        </p:txBody>
      </p:sp>
      <p:pic>
        <p:nvPicPr>
          <p:cNvPr id="5" name="Picture 6" descr="Модел VT100, появил се през 1978, е най-популярният видео терминал за всички времен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9" t="5899" r="31195" b="42513"/>
          <a:stretch/>
        </p:blipFill>
        <p:spPr bwMode="auto">
          <a:xfrm>
            <a:off x="1130240" y="3755361"/>
            <a:ext cx="3765291" cy="29620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indows 11 SE Overview - Windows Education | Microsoft Lea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813" y="3755361"/>
            <a:ext cx="5268403" cy="29620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95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4072</TotalTime>
  <Words>585</Words>
  <Application>Microsoft Office PowerPoint</Application>
  <PresentationFormat>Widescreen</PresentationFormat>
  <Paragraphs>98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Consolas</vt:lpstr>
      <vt:lpstr>Wingdings</vt:lpstr>
      <vt:lpstr>SoftUni</vt:lpstr>
      <vt:lpstr>Операционна система</vt:lpstr>
      <vt:lpstr>Съдържание</vt:lpstr>
      <vt:lpstr>͏Операционна система</vt:lpstr>
      <vt:lpstr>Какво е операционна система?</vt:lpstr>
      <vt:lpstr>Основни функции на ОС</vt:lpstr>
      <vt:lpstr>Най-известните ОС</vt:lpstr>
      <vt:lpstr>Персонализиране на потребителски интерфейс</vt:lpstr>
      <vt:lpstr>Какво е потребителски интерфейс?</vt:lpstr>
      <vt:lpstr>Потребителски интерфейс</vt:lpstr>
      <vt:lpstr>Персонализиране на ПИ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Операционна система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244</cp:revision>
  <dcterms:created xsi:type="dcterms:W3CDTF">2018-05-23T13:08:44Z</dcterms:created>
  <dcterms:modified xsi:type="dcterms:W3CDTF">2024-03-07T20:33:59Z</dcterms:modified>
  <cp:category/>
</cp:coreProperties>
</file>