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787" r:id="rId15"/>
    <p:sldId id="610" r:id="rId16"/>
    <p:sldId id="751" r:id="rId17"/>
    <p:sldId id="752" r:id="rId18"/>
    <p:sldId id="649" r:id="rId19"/>
    <p:sldId id="753" r:id="rId20"/>
    <p:sldId id="758" r:id="rId21"/>
    <p:sldId id="785" r:id="rId22"/>
    <p:sldId id="786" r:id="rId23"/>
    <p:sldId id="788" r:id="rId24"/>
    <p:sldId id="757" r:id="rId25"/>
    <p:sldId id="754" r:id="rId26"/>
    <p:sldId id="768" r:id="rId27"/>
    <p:sldId id="755" r:id="rId28"/>
    <p:sldId id="759" r:id="rId29"/>
    <p:sldId id="767" r:id="rId30"/>
    <p:sldId id="789" r:id="rId31"/>
    <p:sldId id="756" r:id="rId32"/>
    <p:sldId id="760" r:id="rId33"/>
    <p:sldId id="633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  <p14:sldId id="787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85"/>
            <p14:sldId id="786"/>
            <p14:sldId id="788"/>
            <p14:sldId id="757"/>
            <p14:sldId id="754"/>
            <p14:sldId id="768"/>
            <p14:sldId id="755"/>
            <p14:sldId id="759"/>
            <p14:sldId id="767"/>
            <p14:sldId id="789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7" autoAdjust="0"/>
    <p:restoredTop sz="95038" autoAdjust="0"/>
  </p:normalViewPr>
  <p:slideViewPr>
    <p:cSldViewPr showGuides="1">
      <p:cViewPr varScale="1">
        <p:scale>
          <a:sx n="107" d="100"/>
          <a:sy n="107" d="100"/>
        </p:scale>
        <p:origin x="192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9069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6000" y="1913075"/>
            <a:ext cx="1141703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1000" y="1774834"/>
            <a:ext cx="11462030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Console.WriteLine($" -&gt;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04" y="1213705"/>
            <a:ext cx="11556725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20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var selectedCountry =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if (selectedCountry == null)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return;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20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	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D2BCB-FD6D-8357-03D3-8F9127F45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819" y="3519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04" y="1213705"/>
            <a:ext cx="11556725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...	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var towns = dbContext.Towns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                     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</a:rPr>
              <a:t>(t =&gt; 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 ==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                     </a:t>
            </a:r>
            <a:r>
              <a:rPr lang="en-US" sz="2000" b="1" dirty="0">
                <a:latin typeface="Consolas" panose="020B0609020204030204" pitchFamily="49" charset="0"/>
              </a:rPr>
              <a:t>.ToList();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	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if (towns.Count &gt; 0)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6403" y="3204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6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00" y="2034000"/>
            <a:ext cx="1146203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sz="2400" dirty="0"/>
              <a:t> </a:t>
            </a:r>
            <a:r>
              <a:rPr lang="bg-BG" sz="2400" dirty="0"/>
              <a:t>и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методи за </a:t>
            </a:r>
            <a:r>
              <a:rPr lang="bg-BG" sz="2400" b="1" dirty="0"/>
              <a:t>сортиране</a:t>
            </a:r>
            <a:r>
              <a:rPr lang="bg-BG" sz="2400" dirty="0"/>
              <a:t> на </a:t>
            </a:r>
            <a:r>
              <a:rPr lang="bg-BG" sz="2400" b="1" dirty="0"/>
              <a:t>данните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1781062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08C35-8D4B-5557-18D6-9F73854B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4282955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​</a:t>
            </a:r>
            <a:r>
              <a:rPr lang="en-US" sz="3400" b="1" dirty="0">
                <a:solidFill>
                  <a:schemeClr val="bg1"/>
                </a:solidFill>
              </a:rPr>
              <a:t>Master-Detail </a:t>
            </a:r>
            <a:r>
              <a:rPr lang="bg-BG" sz="3400" dirty="0"/>
              <a:t>навигация</a:t>
            </a:r>
          </a:p>
          <a:p>
            <a:r>
              <a:rPr lang="bg-BG" sz="3400" dirty="0"/>
              <a:t>Имплементиране на </a:t>
            </a:r>
            <a:r>
              <a:rPr lang="en-US" sz="3400" b="1" dirty="0"/>
              <a:t>Master-Detail</a:t>
            </a:r>
            <a:r>
              <a:rPr lang="en-US" sz="3400" dirty="0"/>
              <a:t> </a:t>
            </a:r>
            <a:r>
              <a:rPr lang="bg-BG" sz="3400" dirty="0"/>
              <a:t>с </a:t>
            </a:r>
            <a:r>
              <a:rPr lang="en-US" sz="3400" b="1" dirty="0">
                <a:solidFill>
                  <a:schemeClr val="bg1"/>
                </a:solidFill>
              </a:rPr>
              <a:t>Entity Framework Core</a:t>
            </a:r>
          </a:p>
          <a:p>
            <a:r>
              <a:rPr lang="bg-BG" sz="3400" dirty="0"/>
              <a:t>​</a:t>
            </a:r>
            <a:r>
              <a:rPr lang="en-US" sz="3400" b="1" dirty="0"/>
              <a:t>Master-Detail</a:t>
            </a:r>
            <a:r>
              <a:rPr lang="bg-BG" sz="3400" dirty="0"/>
              <a:t> таблици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Филтриране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таблица</a:t>
            </a:r>
            <a:endParaRPr lang="en-GB" sz="3400" b="1" dirty="0"/>
          </a:p>
          <a:p>
            <a:pPr>
              <a:buClr>
                <a:schemeClr val="tx1"/>
              </a:buClr>
            </a:pPr>
            <a:r>
              <a:rPr lang="en-GB" sz="3400" dirty="0"/>
              <a:t>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Държави и градове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Свързваме се с </a:t>
            </a:r>
            <a:r>
              <a:rPr lang="en-US" sz="2800" b="1" dirty="0"/>
              <a:t>EF Core</a:t>
            </a:r>
          </a:p>
          <a:p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 </a:t>
            </a:r>
            <a:r>
              <a:rPr lang="en-US" sz="28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</a:p>
          <a:p>
            <a:r>
              <a:rPr lang="bg-BG" sz="2800" b="1" dirty="0"/>
              <a:t>Забраняваме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редактирането</a:t>
            </a:r>
            <a:r>
              <a:rPr lang="bg-BG" sz="2800" dirty="0"/>
              <a:t> на колоните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при събитието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endParaRPr lang="en-US" sz="2800" dirty="0"/>
          </a:p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от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384113" y="2304438"/>
            <a:ext cx="11147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871" y="1719000"/>
            <a:ext cx="4587949" cy="2426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Задаваме </a:t>
            </a:r>
            <a:r>
              <a:rPr lang="bg-BG" sz="3400" b="1" dirty="0"/>
              <a:t>данните</a:t>
            </a:r>
            <a:r>
              <a:rPr lang="bg-BG" sz="3400" dirty="0"/>
              <a:t> към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 err="1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контролите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522485" y="2496847"/>
            <a:ext cx="111470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F0E41-00DC-2C97-2BFA-622EB8FBE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B33FCE-0F91-49AC-37B1-2EEDBA3D5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91F2-9C9A-B21D-5340-746EB5657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sz="3400" dirty="0"/>
              <a:t>Зареждаме </a:t>
            </a:r>
            <a:r>
              <a:rPr lang="bg-BG" sz="3400" b="1" dirty="0"/>
              <a:t>данните</a:t>
            </a:r>
            <a:r>
              <a:rPr lang="bg-BG" sz="3400" dirty="0"/>
              <a:t> при </a:t>
            </a:r>
            <a:r>
              <a:rPr lang="bg-BG" sz="3400" b="1" dirty="0">
                <a:solidFill>
                  <a:schemeClr val="bg1"/>
                </a:solidFill>
              </a:rPr>
              <a:t>зареждане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формата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4E1EA8-0E54-808C-3408-E3F9744E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E3362-C064-038F-D4A9-C0FB18BC1324}"/>
              </a:ext>
            </a:extLst>
          </p:cNvPr>
          <p:cNvSpPr txBox="1">
            <a:spLocks/>
          </p:cNvSpPr>
          <p:nvPr/>
        </p:nvSpPr>
        <p:spPr>
          <a:xfrm>
            <a:off x="190402" y="202151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1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72461"/>
            <a:ext cx="11125200" cy="40345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{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var selectedCountry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     </a:t>
            </a:r>
            <a:r>
              <a:rPr lang="en-US" b="1" dirty="0">
                <a:latin typeface="Consolas" panose="020B0609020204030204" pitchFamily="49" charset="0"/>
              </a:rPr>
              <a:t>if (selectedCountry == null)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return;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dirty="0">
                <a:latin typeface="Consolas" panose="020B0609020204030204" pitchFamily="49" charset="0"/>
              </a:rPr>
              <a:t>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{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</a:rPr>
              <a:t>(t =&gt; t.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b="1" dirty="0"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b="1" dirty="0">
                <a:latin typeface="Consolas" panose="020B0609020204030204" pitchFamily="49" charset="0"/>
              </a:rPr>
              <a:t>).ToList();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        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}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</a:t>
            </a:r>
            <a:r>
              <a:rPr lang="en-US" sz="2800" b="1" dirty="0"/>
              <a:t>textBoxFilter</a:t>
            </a:r>
            <a:endParaRPr lang="bg-BG" sz="2800" dirty="0"/>
          </a:p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живо търсене </a:t>
            </a:r>
            <a:r>
              <a:rPr lang="bg-BG" sz="2800" dirty="0"/>
              <a:t>по </a:t>
            </a:r>
            <a:r>
              <a:rPr lang="bg-BG" sz="2800" b="1" dirty="0"/>
              <a:t>име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88" y="2305381"/>
            <a:ext cx="11553542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05" y="1824300"/>
            <a:ext cx="3995593" cy="1604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30" y="1314000"/>
            <a:ext cx="11475000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List&lt;Country&gt;</a:t>
            </a:r>
            <a:r>
              <a:rPr lang="bg-BG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endParaRPr lang="bg-BG" sz="20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=&gt;c.CountryName.ToLower()</a:t>
            </a:r>
            <a:endParaRPr 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282220"/>
            <a:ext cx="11562624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(List&lt;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Country&gt;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8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r>
              <a:rPr lang="en-US" dirty="0"/>
              <a:t>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2" y="2197910"/>
            <a:ext cx="11557314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Обединяване на сортиране и филтриране</a:t>
            </a:r>
            <a:r>
              <a:rPr lang="en-US" dirty="0"/>
              <a:t>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8" y="1179000"/>
            <a:ext cx="1154728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.SelectedItem.ToString();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69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3400" b="1" dirty="0"/>
              <a:t> </a:t>
            </a:r>
            <a:r>
              <a:rPr lang="bg-BG" sz="3400" dirty="0"/>
              <a:t>навигацията</a:t>
            </a:r>
            <a:r>
              <a:rPr lang="en-US" sz="3400" dirty="0"/>
              <a:t> </a:t>
            </a:r>
            <a:r>
              <a:rPr lang="bg-BG" sz="3400" dirty="0"/>
              <a:t>отразява </a:t>
            </a:r>
            <a:r>
              <a:rPr lang="bg-BG" sz="3400" b="1" dirty="0"/>
              <a:t>отношенията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2"/>
                </a:solidFill>
              </a:rPr>
              <a:t>Филтриране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2"/>
                </a:solidFill>
              </a:rPr>
              <a:t>сортиране</a:t>
            </a:r>
            <a:r>
              <a:rPr lang="bg-BG" sz="3400" dirty="0">
                <a:solidFill>
                  <a:schemeClr val="bg2"/>
                </a:solidFill>
              </a:rPr>
              <a:t> на таблица</a:t>
            </a:r>
            <a:endParaRPr lang="en-US" sz="34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 </a:t>
            </a:r>
            <a:r>
              <a:rPr lang="en-US" sz="3200" b="1" dirty="0">
                <a:solidFill>
                  <a:schemeClr val="bg2"/>
                </a:solidFill>
              </a:rPr>
              <a:t>LINQ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заявки: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OrderByDescending()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Метод за </a:t>
            </a:r>
            <a:r>
              <a:rPr lang="bg-BG" sz="3400" b="1" dirty="0"/>
              <a:t>визуализиране</a:t>
            </a:r>
            <a:r>
              <a:rPr lang="bg-BG" sz="3400" dirty="0"/>
              <a:t> на </a:t>
            </a:r>
            <a:r>
              <a:rPr lang="bg-BG" sz="3400" b="1" dirty="0"/>
              <a:t>взаимоотношения</a:t>
            </a:r>
            <a:r>
              <a:rPr lang="bg-BG" sz="3400" dirty="0"/>
              <a:t> от тип </a:t>
            </a:r>
            <a:r>
              <a:rPr lang="en-US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едно към много</a:t>
            </a:r>
            <a:r>
              <a:rPr lang="en-US" sz="3400" dirty="0"/>
              <a:t>"</a:t>
            </a:r>
            <a:r>
              <a:rPr lang="bg-BG" sz="3400" dirty="0"/>
              <a:t> </a:t>
            </a:r>
            <a:r>
              <a:rPr lang="en-US" sz="3400" b="1" dirty="0"/>
              <a:t>(one-to-many)</a:t>
            </a:r>
            <a:endParaRPr lang="bg-BG" sz="3400" b="1" dirty="0"/>
          </a:p>
          <a:p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400" b="1" dirty="0"/>
              <a:t>Detail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свързани</a:t>
            </a:r>
            <a:r>
              <a:rPr lang="bg-BG" sz="3400" dirty="0"/>
              <a:t> с </a:t>
            </a:r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данни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647" y="1462654"/>
            <a:ext cx="5112383" cy="49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1" y="1196125"/>
            <a:ext cx="6285649" cy="5528766"/>
          </a:xfrm>
        </p:spPr>
        <p:txBody>
          <a:bodyPr/>
          <a:lstStyle/>
          <a:p>
            <a:r>
              <a:rPr lang="bg-BG" sz="3400" b="1" dirty="0"/>
              <a:t>Най-разпространената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връзка</a:t>
            </a:r>
            <a:r>
              <a:rPr lang="bg-BG" sz="3400" dirty="0"/>
              <a:t> между </a:t>
            </a:r>
            <a:r>
              <a:rPr lang="bg-BG" sz="3400" b="1" dirty="0">
                <a:solidFill>
                  <a:schemeClr val="bg1"/>
                </a:solidFill>
              </a:rPr>
              <a:t>таблици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Имплементира се с </a:t>
            </a:r>
            <a:r>
              <a:rPr lang="bg-BG" sz="3400" b="1" dirty="0">
                <a:solidFill>
                  <a:schemeClr val="bg1"/>
                </a:solidFill>
              </a:rPr>
              <a:t>колекция</a:t>
            </a:r>
            <a:r>
              <a:rPr lang="bg-BG" sz="3400" dirty="0"/>
              <a:t> в </a:t>
            </a:r>
            <a:r>
              <a:rPr lang="bg-BG" sz="3400" b="1" dirty="0"/>
              <a:t>родителския</a:t>
            </a:r>
            <a:r>
              <a:rPr lang="bg-BG" sz="3400" dirty="0"/>
              <a:t> </a:t>
            </a:r>
            <a:r>
              <a:rPr lang="bg-BG" sz="3400" b="1" dirty="0"/>
              <a:t>модел</a:t>
            </a:r>
            <a:endParaRPr lang="en-US" sz="3400" b="1" dirty="0"/>
          </a:p>
          <a:p>
            <a:pPr lvl="1"/>
            <a:r>
              <a:rPr lang="bg-BG" sz="3200" dirty="0"/>
              <a:t>Колекцията се </a:t>
            </a:r>
            <a:r>
              <a:rPr lang="bg-BG" sz="3200" b="1" dirty="0">
                <a:solidFill>
                  <a:schemeClr val="bg1"/>
                </a:solidFill>
              </a:rPr>
              <a:t>инициализира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46C1-AEB7-114A-B605-F2FCACC1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51" y="1382232"/>
            <a:ext cx="5276979" cy="51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61769</TotalTime>
  <Words>1921</Words>
  <Application>Microsoft Macintosh PowerPoint</Application>
  <PresentationFormat>Widescreen</PresentationFormat>
  <Paragraphs>337</Paragraphs>
  <Slides>35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 (1)</vt:lpstr>
      <vt:lpstr>Навигация между свързани таблици – Пример (2)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Зареждане на данни от БД (1)</vt:lpstr>
      <vt:lpstr>Зареждане на данни от БД (2)</vt:lpstr>
      <vt:lpstr>Зареждане на данни от БД (3)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 (1)</vt:lpstr>
      <vt:lpstr>Обединяване на сортиране и филтриране (2)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414</cp:revision>
  <dcterms:created xsi:type="dcterms:W3CDTF">2018-05-23T13:08:44Z</dcterms:created>
  <dcterms:modified xsi:type="dcterms:W3CDTF">2024-12-27T09:19:54Z</dcterms:modified>
  <cp:category/>
</cp:coreProperties>
</file>