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690" r:id="rId5"/>
    <p:sldId id="691" r:id="rId6"/>
    <p:sldId id="692" r:id="rId7"/>
    <p:sldId id="693" r:id="rId8"/>
    <p:sldId id="694" r:id="rId9"/>
    <p:sldId id="695" r:id="rId10"/>
    <p:sldId id="704" r:id="rId11"/>
    <p:sldId id="698" r:id="rId12"/>
    <p:sldId id="699" r:id="rId13"/>
    <p:sldId id="706" r:id="rId14"/>
    <p:sldId id="716" r:id="rId15"/>
    <p:sldId id="713" r:id="rId16"/>
    <p:sldId id="717" r:id="rId17"/>
    <p:sldId id="718" r:id="rId18"/>
    <p:sldId id="719" r:id="rId19"/>
    <p:sldId id="724" r:id="rId20"/>
    <p:sldId id="725" r:id="rId21"/>
    <p:sldId id="726" r:id="rId22"/>
    <p:sldId id="639" r:id="rId23"/>
    <p:sldId id="684" r:id="rId24"/>
    <p:sldId id="721" r:id="rId25"/>
    <p:sldId id="722" r:id="rId26"/>
    <p:sldId id="723" r:id="rId27"/>
    <p:sldId id="610" r:id="rId28"/>
    <p:sldId id="663" r:id="rId29"/>
    <p:sldId id="700" r:id="rId30"/>
    <p:sldId id="701" r:id="rId31"/>
    <p:sldId id="702" r:id="rId32"/>
    <p:sldId id="680" r:id="rId33"/>
    <p:sldId id="687" r:id="rId34"/>
    <p:sldId id="727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Компютърни системи" id="{66DCFE1F-60FD-44F2-BE82-706DDBC14898}">
          <p14:sldIdLst>
            <p14:sldId id="353"/>
            <p14:sldId id="690"/>
            <p14:sldId id="691"/>
            <p14:sldId id="692"/>
            <p14:sldId id="693"/>
            <p14:sldId id="694"/>
            <p14:sldId id="695"/>
            <p14:sldId id="704"/>
            <p14:sldId id="698"/>
            <p14:sldId id="699"/>
          </p14:sldIdLst>
        </p14:section>
        <p14:section name="Команди и скриптове" id="{61F28C69-B0BB-4341-A9C9-57EBAF7B1FC9}">
          <p14:sldIdLst>
            <p14:sldId id="706"/>
            <p14:sldId id="716"/>
            <p14:sldId id="713"/>
            <p14:sldId id="717"/>
            <p14:sldId id="718"/>
            <p14:sldId id="719"/>
          </p14:sldIdLst>
        </p14:section>
        <p14:section name="Пример: Показване на дата и час в Windows" id="{11E2EEE4-6F02-0349-AF91-DCE4BE34E0F3}">
          <p14:sldIdLst>
            <p14:sldId id="724"/>
            <p14:sldId id="725"/>
            <p14:sldId id="726"/>
          </p14:sldIdLst>
        </p14:section>
        <p14:section name="Конфигурационни файлове" id="{C1DF9EB4-CE77-CA44-907B-BD32599A00F3}">
          <p14:sldIdLst>
            <p14:sldId id="639"/>
            <p14:sldId id="684"/>
            <p14:sldId id="721"/>
            <p14:sldId id="722"/>
            <p14:sldId id="723"/>
          </p14:sldIdLst>
        </p14:section>
        <p14:section name="Защита и архивиране на информация" id="{EB44CA50-B176-0C4C-B0D0-5459023C7783}">
          <p14:sldIdLst>
            <p14:sldId id="610"/>
            <p14:sldId id="663"/>
            <p14:sldId id="700"/>
            <p14:sldId id="701"/>
            <p14:sldId id="702"/>
          </p14:sldIdLst>
        </p14:section>
        <p14:section name="Пример: Показване на мрежова информация и системен статус" id="{84AE8ACC-8579-5941-B81E-E0775AEB5B07}">
          <p14:sldIdLst>
            <p14:sldId id="680"/>
            <p14:sldId id="687"/>
            <p14:sldId id="727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94"/>
    <a:srgbClr val="A6F9F9"/>
    <a:srgbClr val="FD9090"/>
    <a:srgbClr val="96FC98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13" autoAdjust="0"/>
    <p:restoredTop sz="95188" autoAdjust="0"/>
  </p:normalViewPr>
  <p:slideViewPr>
    <p:cSldViewPr showGuides="1">
      <p:cViewPr varScale="1">
        <p:scale>
          <a:sx n="81" d="100"/>
          <a:sy n="81" d="100"/>
        </p:scale>
        <p:origin x="184" y="7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7.05.25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6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37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800" dirty="0"/>
              <a:t>Компютърни системи, конфигурационни файлове, защита и архивиране на информация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5200" dirty="0"/>
              <a:t>Управление на компютърни системи</a:t>
            </a:r>
            <a:endParaRPr lang="en-US" sz="5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D0839FE-7868-B892-6D43-00D081EED8D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Команди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скриптове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ipconfig, netsh, shutdown, taskkill (Windows)</a:t>
            </a:r>
          </a:p>
          <a:p>
            <a:pPr lvl="1"/>
            <a:r>
              <a:rPr lang="en-US" dirty="0"/>
              <a:t>sudo, nano, ifconfig, systemctl (Linux)</a:t>
            </a:r>
            <a:endParaRPr lang="bg-BG" dirty="0"/>
          </a:p>
          <a:p>
            <a:r>
              <a:rPr lang="bg-BG" b="1" dirty="0">
                <a:solidFill>
                  <a:schemeClr val="bg1"/>
                </a:solidFill>
              </a:rPr>
              <a:t>Конфигурационни файлове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</a:t>
            </a:r>
            <a:r>
              <a:rPr lang="bg-BG" b="1" dirty="0">
                <a:solidFill>
                  <a:schemeClr val="bg1"/>
                </a:solidFill>
              </a:rPr>
              <a:t>настройки</a:t>
            </a:r>
            <a:r>
              <a:rPr lang="bg-BG" dirty="0"/>
              <a:t> на </a:t>
            </a:r>
            <a:r>
              <a:rPr lang="bg-BG" b="1" dirty="0"/>
              <a:t>системата</a:t>
            </a:r>
            <a:r>
              <a:rPr lang="bg-BG" dirty="0"/>
              <a:t>, </a:t>
            </a:r>
            <a:r>
              <a:rPr lang="bg-BG" b="1" dirty="0"/>
              <a:t>мрежата</a:t>
            </a:r>
            <a:r>
              <a:rPr lang="bg-BG" dirty="0"/>
              <a:t> и </a:t>
            </a:r>
            <a:r>
              <a:rPr lang="bg-BG" b="1" dirty="0"/>
              <a:t>потребителите</a:t>
            </a:r>
          </a:p>
          <a:p>
            <a:r>
              <a:rPr lang="en-US" b="1" dirty="0">
                <a:solidFill>
                  <a:schemeClr val="bg1"/>
                </a:solidFill>
              </a:rPr>
              <a:t>BIOS/UEFI </a:t>
            </a:r>
            <a:r>
              <a:rPr lang="bg-BG" b="1" dirty="0">
                <a:solidFill>
                  <a:schemeClr val="bg1"/>
                </a:solidFill>
              </a:rPr>
              <a:t>настройки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За </a:t>
            </a:r>
            <a:r>
              <a:rPr lang="bg-BG" b="1" dirty="0"/>
              <a:t>включване</a:t>
            </a:r>
            <a:r>
              <a:rPr lang="bg-BG" dirty="0"/>
              <a:t> и </a:t>
            </a:r>
            <a:r>
              <a:rPr lang="bg-BG" b="1" dirty="0"/>
              <a:t>изключване</a:t>
            </a:r>
            <a:r>
              <a:rPr lang="bg-BG" dirty="0"/>
              <a:t> на </a:t>
            </a:r>
            <a:r>
              <a:rPr lang="bg-BG" b="1" dirty="0"/>
              <a:t>хардуер</a:t>
            </a:r>
            <a:r>
              <a:rPr lang="bg-BG" dirty="0"/>
              <a:t> (</a:t>
            </a:r>
            <a:r>
              <a:rPr lang="en-US" dirty="0"/>
              <a:t>USB </a:t>
            </a:r>
            <a:r>
              <a:rPr lang="bg-BG" dirty="0"/>
              <a:t>портове, виртуализация</a:t>
            </a:r>
            <a:r>
              <a:rPr lang="en-US" dirty="0"/>
              <a:t>)</a:t>
            </a: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Средства за управление на КС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160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640598" cy="552876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ОС често ни показва </a:t>
            </a:r>
            <a:r>
              <a:rPr lang="bg-BG" b="1" dirty="0"/>
              <a:t>съобщения</a:t>
            </a:r>
            <a:r>
              <a:rPr lang="bg-BG" dirty="0"/>
              <a:t> за:</a:t>
            </a:r>
            <a:endParaRPr lang="en-US" dirty="0"/>
          </a:p>
          <a:p>
            <a:pPr lvl="1"/>
            <a:r>
              <a:rPr lang="bg-BG" b="1" dirty="0">
                <a:solidFill>
                  <a:schemeClr val="accent2"/>
                </a:solidFill>
              </a:rPr>
              <a:t>Информация</a:t>
            </a:r>
          </a:p>
          <a:p>
            <a:pPr lvl="2"/>
            <a:r>
              <a:rPr lang="en-US" dirty="0"/>
              <a:t>"</a:t>
            </a:r>
            <a:r>
              <a:rPr lang="bg-BG" dirty="0"/>
              <a:t>Връзката с интернет е възстановена</a:t>
            </a:r>
            <a:r>
              <a:rPr lang="en-US" dirty="0"/>
              <a:t>", "</a:t>
            </a:r>
            <a:r>
              <a:rPr lang="bg-BG" dirty="0"/>
              <a:t>Успешна инсталация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b="1" dirty="0">
                <a:solidFill>
                  <a:schemeClr val="accent1"/>
                </a:solidFill>
              </a:rPr>
              <a:t>Предупреждение</a:t>
            </a:r>
          </a:p>
          <a:p>
            <a:pPr lvl="2"/>
            <a:r>
              <a:rPr lang="en-US" dirty="0"/>
              <a:t>"</a:t>
            </a:r>
            <a:r>
              <a:rPr lang="bg-BG" dirty="0"/>
              <a:t>Нужно е обновяване</a:t>
            </a:r>
            <a:r>
              <a:rPr lang="en-US" dirty="0"/>
              <a:t>", "</a:t>
            </a:r>
            <a:r>
              <a:rPr lang="bg-BG" dirty="0"/>
              <a:t>Дисковото пространство е запълнено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b="1" dirty="0">
                <a:solidFill>
                  <a:srgbClr val="FF0000"/>
                </a:solidFill>
              </a:rPr>
              <a:t>Грешка</a:t>
            </a:r>
          </a:p>
          <a:p>
            <a:pPr lvl="2"/>
            <a:r>
              <a:rPr lang="en-US" dirty="0"/>
              <a:t>"</a:t>
            </a:r>
            <a:r>
              <a:rPr lang="bg-BG" dirty="0"/>
              <a:t>Липсва файл</a:t>
            </a:r>
            <a:r>
              <a:rPr lang="en-US" dirty="0"/>
              <a:t>", "</a:t>
            </a:r>
            <a:r>
              <a:rPr lang="bg-BG" dirty="0"/>
              <a:t>Неразпознато устройство</a:t>
            </a:r>
            <a:r>
              <a:rPr lang="en-US" dirty="0"/>
              <a:t>"</a:t>
            </a: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Системни съобщения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597BE-E8FB-4438-B55C-F27254907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t="21058" r="64104" b="14097"/>
          <a:stretch/>
        </p:blipFill>
        <p:spPr>
          <a:xfrm>
            <a:off x="9682173" y="1442158"/>
            <a:ext cx="1557653" cy="155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035A-5D63-077A-800E-9682AB3A2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6" t="25452" r="32569" b="17577"/>
          <a:stretch/>
        </p:blipFill>
        <p:spPr>
          <a:xfrm>
            <a:off x="9772869" y="3423960"/>
            <a:ext cx="1376259" cy="125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A11523-5310-F2C1-5E10-97F907161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6" t="20992" b="14163"/>
          <a:stretch/>
        </p:blipFill>
        <p:spPr>
          <a:xfrm>
            <a:off x="9730784" y="5102035"/>
            <a:ext cx="1460427" cy="151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Важно е </a:t>
            </a:r>
            <a:r>
              <a:rPr lang="bg-BG" dirty="0"/>
              <a:t>да можем да:</a:t>
            </a:r>
            <a:endParaRPr lang="en-US" dirty="0"/>
          </a:p>
          <a:p>
            <a:pPr lvl="1"/>
            <a:r>
              <a:rPr lang="bg-BG" dirty="0"/>
              <a:t>Разпознаваме </a:t>
            </a:r>
            <a:r>
              <a:rPr lang="bg-BG" b="1" dirty="0"/>
              <a:t>типа съобщение</a:t>
            </a:r>
          </a:p>
          <a:p>
            <a:pPr lvl="1"/>
            <a:r>
              <a:rPr lang="bg-BG" dirty="0"/>
              <a:t>Знаем какво </a:t>
            </a:r>
            <a:r>
              <a:rPr lang="bg-BG" b="1" dirty="0"/>
              <a:t>действие</a:t>
            </a:r>
            <a:r>
              <a:rPr lang="bg-BG" dirty="0"/>
              <a:t> да предприемем</a:t>
            </a:r>
          </a:p>
          <a:p>
            <a:pPr lvl="1"/>
            <a:r>
              <a:rPr lang="bg-BG" dirty="0"/>
              <a:t>Потърсим </a:t>
            </a:r>
            <a:r>
              <a:rPr lang="bg-BG" b="1" dirty="0"/>
              <a:t>помощ</a:t>
            </a:r>
            <a:r>
              <a:rPr lang="bg-BG" dirty="0"/>
              <a:t> при нужда </a:t>
            </a:r>
            <a:r>
              <a:rPr lang="en-US" dirty="0"/>
              <a:t>(</a:t>
            </a:r>
            <a:r>
              <a:rPr lang="bg-BG" dirty="0"/>
              <a:t>напр. онлайн, сисадмин</a:t>
            </a:r>
            <a:r>
              <a:rPr lang="en-US" dirty="0"/>
              <a:t>)</a:t>
            </a:r>
            <a:endParaRPr lang="bg-BG" dirty="0"/>
          </a:p>
          <a:p>
            <a:r>
              <a:rPr lang="bg-BG" b="1" dirty="0">
                <a:solidFill>
                  <a:schemeClr val="bg1"/>
                </a:solidFill>
              </a:rPr>
              <a:t>Игнорирането</a:t>
            </a:r>
            <a:r>
              <a:rPr lang="bg-BG" dirty="0"/>
              <a:t> на </a:t>
            </a:r>
            <a:r>
              <a:rPr lang="bg-BG" b="1" dirty="0"/>
              <a:t>съобщения</a:t>
            </a:r>
            <a:r>
              <a:rPr lang="bg-BG" dirty="0"/>
              <a:t> може да доведе до </a:t>
            </a:r>
            <a:r>
              <a:rPr lang="bg-BG" b="1" dirty="0">
                <a:solidFill>
                  <a:schemeClr val="bg1"/>
                </a:solidFill>
              </a:rPr>
              <a:t>проблеми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Реагиране при системни съобщения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83D24-4169-6E8D-64D2-A22E97F76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500" y="4700749"/>
            <a:ext cx="4635000" cy="19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2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Управление и автоматизация на КС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Команди и скриптове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31947-72B5-E265-73F9-D5E40AB077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3" t="13666" r="9680" b="15583"/>
          <a:stretch/>
        </p:blipFill>
        <p:spPr>
          <a:xfrm>
            <a:off x="4766713" y="1674000"/>
            <a:ext cx="2658574" cy="19471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42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Команди</a:t>
            </a:r>
          </a:p>
          <a:p>
            <a:pPr lvl="1"/>
            <a:r>
              <a:rPr lang="bg-BG" dirty="0"/>
              <a:t>Въвеждат се в </a:t>
            </a:r>
            <a:r>
              <a:rPr lang="bg-BG" b="1" dirty="0"/>
              <a:t>командния ред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терминал</a:t>
            </a:r>
            <a:r>
              <a:rPr lang="en-US" dirty="0"/>
              <a:t>/</a:t>
            </a:r>
            <a:r>
              <a:rPr lang="bg-BG" b="1" dirty="0">
                <a:solidFill>
                  <a:schemeClr val="bg1"/>
                </a:solidFill>
              </a:rPr>
              <a:t>конзола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Изпълняват </a:t>
            </a:r>
            <a:r>
              <a:rPr lang="bg-BG" b="1" dirty="0"/>
              <a:t>конкретни действия </a:t>
            </a:r>
            <a:r>
              <a:rPr lang="en-US" dirty="0"/>
              <a:t>(</a:t>
            </a:r>
            <a:r>
              <a:rPr lang="bg-BG" dirty="0"/>
              <a:t>проверка на мрежа, спиране на програма, рестартиране на системата и т.н.</a:t>
            </a:r>
            <a:r>
              <a:rPr lang="en-US" dirty="0"/>
              <a:t>)</a:t>
            </a:r>
            <a:endParaRPr lang="bg-BG" dirty="0"/>
          </a:p>
          <a:p>
            <a:r>
              <a:rPr lang="bg-BG" b="1" dirty="0">
                <a:solidFill>
                  <a:schemeClr val="bg1"/>
                </a:solidFill>
              </a:rPr>
              <a:t>Скриптове</a:t>
            </a:r>
          </a:p>
          <a:p>
            <a:pPr lvl="1"/>
            <a:r>
              <a:rPr lang="bg-BG" b="1" dirty="0"/>
              <a:t>Файлове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поредица от команди</a:t>
            </a:r>
            <a:r>
              <a:rPr lang="bg-BG" dirty="0"/>
              <a:t>, които се изпълняват </a:t>
            </a:r>
            <a:r>
              <a:rPr lang="bg-BG" b="1" dirty="0"/>
              <a:t>автоматично</a:t>
            </a:r>
          </a:p>
          <a:p>
            <a:pPr lvl="1"/>
            <a:r>
              <a:rPr lang="bg-BG" dirty="0"/>
              <a:t>Използват се за </a:t>
            </a:r>
            <a:r>
              <a:rPr lang="bg-BG" b="1" dirty="0"/>
              <a:t>автоматизация на задачи </a:t>
            </a:r>
            <a:r>
              <a:rPr lang="en-US" dirty="0"/>
              <a:t>(</a:t>
            </a:r>
            <a:r>
              <a:rPr lang="bg-BG" dirty="0"/>
              <a:t>архивиране на данни, стартиране на няколко програми наведнъж и т.н.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Команди и скриптове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9373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Командите</a:t>
            </a:r>
            <a:r>
              <a:rPr lang="bg-BG" dirty="0"/>
              <a:t> се използват чрез </a:t>
            </a:r>
            <a:r>
              <a:rPr lang="en-US" b="1" dirty="0">
                <a:solidFill>
                  <a:schemeClr val="bg1"/>
                </a:solidFill>
              </a:rPr>
              <a:t>Command Prompt </a:t>
            </a:r>
            <a:r>
              <a:rPr lang="en-US" b="1" dirty="0"/>
              <a:t>(cmd)</a:t>
            </a:r>
            <a:r>
              <a:rPr lang="bg-BG" b="1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PowerShell</a:t>
            </a: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команди в </a:t>
            </a:r>
            <a:r>
              <a:rPr lang="en-US" dirty="0"/>
              <a:t>Windows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82943-B6C7-6966-919C-AA68500F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53294"/>
              </p:ext>
            </p:extLst>
          </p:nvPr>
        </p:nvGraphicFramePr>
        <p:xfrm>
          <a:off x="763500" y="2889000"/>
          <a:ext cx="10665000" cy="3084801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243744">
                  <a:extLst>
                    <a:ext uri="{9D8B030D-6E8A-4147-A177-3AD203B41FA5}">
                      <a16:colId xmlns:a16="http://schemas.microsoft.com/office/drawing/2014/main" val="2399071268"/>
                    </a:ext>
                  </a:extLst>
                </a:gridCol>
                <a:gridCol w="8421256">
                  <a:extLst>
                    <a:ext uri="{9D8B030D-6E8A-4147-A177-3AD203B41FA5}">
                      <a16:colId xmlns:a16="http://schemas.microsoft.com/office/drawing/2014/main" val="2096798516"/>
                    </a:ext>
                  </a:extLst>
                </a:gridCol>
              </a:tblGrid>
              <a:tr h="770400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ipconfig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Показва </a:t>
                      </a:r>
                      <a:r>
                        <a:rPr lang="en-US" sz="2800" dirty="0"/>
                        <a:t>IP </a:t>
                      </a:r>
                      <a:r>
                        <a:rPr lang="bg-BG" sz="2800" dirty="0"/>
                        <a:t>адрес и мрежова информация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025824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Настройки на мрежата, </a:t>
                      </a:r>
                      <a:r>
                        <a:rPr lang="en-US" sz="2800" dirty="0"/>
                        <a:t>Wi-Fi,</a:t>
                      </a:r>
                      <a:r>
                        <a:rPr lang="bg-BG" sz="2800" dirty="0"/>
                        <a:t> защитна стена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626002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shutdown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Изключва или рестартира компютъра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871467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taskkill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Спира програми или процеси по име</a:t>
                      </a:r>
                      <a:r>
                        <a:rPr lang="en-US" sz="2800" dirty="0"/>
                        <a:t>/ID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8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Командите</a:t>
            </a:r>
            <a:r>
              <a:rPr lang="bg-BG" dirty="0"/>
              <a:t> се използват в </a:t>
            </a:r>
            <a:r>
              <a:rPr lang="bg-BG" b="1" dirty="0">
                <a:solidFill>
                  <a:schemeClr val="bg1"/>
                </a:solidFill>
              </a:rPr>
              <a:t>терминала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команди в </a:t>
            </a:r>
            <a:r>
              <a:rPr lang="en-US" dirty="0"/>
              <a:t>Linux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82943-B6C7-6966-919C-AA68500F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08736"/>
              </p:ext>
            </p:extLst>
          </p:nvPr>
        </p:nvGraphicFramePr>
        <p:xfrm>
          <a:off x="763500" y="2439000"/>
          <a:ext cx="10665000" cy="3084801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002500">
                  <a:extLst>
                    <a:ext uri="{9D8B030D-6E8A-4147-A177-3AD203B41FA5}">
                      <a16:colId xmlns:a16="http://schemas.microsoft.com/office/drawing/2014/main" val="2399071268"/>
                    </a:ext>
                  </a:extLst>
                </a:gridCol>
                <a:gridCol w="8662500">
                  <a:extLst>
                    <a:ext uri="{9D8B030D-6E8A-4147-A177-3AD203B41FA5}">
                      <a16:colId xmlns:a16="http://schemas.microsoft.com/office/drawing/2014/main" val="2096798516"/>
                    </a:ext>
                  </a:extLst>
                </a:gridCol>
              </a:tblGrid>
              <a:tr h="770400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Изпълнение на команди с администраторски права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025824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Редактиране на текстови файлове </a:t>
                      </a:r>
                      <a:r>
                        <a:rPr lang="en-US" sz="2800" dirty="0"/>
                        <a:t>(</a:t>
                      </a:r>
                      <a:r>
                        <a:rPr lang="bg-BG" sz="2800" dirty="0"/>
                        <a:t>вкл. конфигурации</a:t>
                      </a:r>
                      <a:r>
                        <a:rPr lang="en-US" sz="2800" dirty="0"/>
                        <a:t>)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626002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ifconfig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Показва или променя </a:t>
                      </a:r>
                      <a:r>
                        <a:rPr lang="en-US" sz="2800" dirty="0"/>
                        <a:t>IP </a:t>
                      </a:r>
                      <a:r>
                        <a:rPr lang="bg-BG" sz="2800" dirty="0"/>
                        <a:t>адрес и мрежова информация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871467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systemctl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Управление на системни услуги и процеси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8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8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.bat </a:t>
            </a:r>
            <a:r>
              <a:rPr lang="en-GB" b="1" dirty="0"/>
              <a:t>(batch)</a:t>
            </a:r>
            <a:r>
              <a:rPr lang="en-GB" dirty="0"/>
              <a:t> </a:t>
            </a:r>
            <a:r>
              <a:rPr lang="bg-BG" dirty="0"/>
              <a:t>файловете са </a:t>
            </a:r>
            <a:r>
              <a:rPr lang="bg-BG" b="1" dirty="0">
                <a:solidFill>
                  <a:schemeClr val="bg1"/>
                </a:solidFill>
              </a:rPr>
              <a:t>скриптове</a:t>
            </a:r>
            <a:r>
              <a:rPr lang="bg-BG" dirty="0"/>
              <a:t>, които се изпълняват в </a:t>
            </a:r>
            <a:r>
              <a:rPr lang="en-GB" b="1" dirty="0">
                <a:solidFill>
                  <a:schemeClr val="bg1"/>
                </a:solidFill>
              </a:rPr>
              <a:t>Command Prompt </a:t>
            </a:r>
            <a:r>
              <a:rPr lang="en-GB" b="1" dirty="0"/>
              <a:t>(cmd)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256B1E-7246-A208-4C02-7D9555BD91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889000"/>
            <a:ext cx="10836275" cy="2468725"/>
          </a:xfrm>
        </p:spPr>
        <p:txBody>
          <a:bodyPr/>
          <a:lstStyle/>
          <a:p>
            <a:r>
              <a:rPr lang="en-GB" dirty="0"/>
              <a:t>@echo off</a:t>
            </a:r>
          </a:p>
          <a:p>
            <a:r>
              <a:rPr lang="en-GB" dirty="0"/>
              <a:t>echo Showing IP configuration...</a:t>
            </a:r>
          </a:p>
          <a:p>
            <a:r>
              <a:rPr lang="en-GB" dirty="0"/>
              <a:t>ipconfig</a:t>
            </a:r>
          </a:p>
          <a:p>
            <a:r>
              <a:rPr lang="en-GB" dirty="0"/>
              <a:t>pause</a:t>
            </a:r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.bat </a:t>
            </a:r>
            <a:r>
              <a:rPr lang="bg-BG" dirty="0"/>
              <a:t>файлове в </a:t>
            </a:r>
            <a:r>
              <a:rPr lang="en-US" dirty="0"/>
              <a:t>Windows</a:t>
            </a:r>
            <a:endParaRPr lang="en-BG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4E50DC9-11FB-3658-BC61-2BB1B76E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000" y="4591810"/>
            <a:ext cx="4647034" cy="510609"/>
          </a:xfrm>
          <a:prstGeom prst="wedgeRoundRectCallout">
            <a:avLst>
              <a:gd name="adj1" fmla="val -67890"/>
              <a:gd name="adj2" fmla="val -5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IP ад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реса </a:t>
            </a:r>
            <a:r>
              <a:rPr lang="bg-BG" sz="2399" b="1" noProof="1">
                <a:solidFill>
                  <a:schemeClr val="bg2"/>
                </a:solidFill>
              </a:rPr>
              <a:t>на компютъра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5245A43-62FE-3083-6FC1-12DC8D4B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00" y="5811737"/>
            <a:ext cx="4647034" cy="510609"/>
          </a:xfrm>
          <a:prstGeom prst="wedgeRoundRectCallout">
            <a:avLst>
              <a:gd name="adj1" fmla="val -43673"/>
              <a:gd name="adj2" fmla="val -15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Изчаква натискане на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бутон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.sh </a:t>
            </a:r>
            <a:r>
              <a:rPr lang="en-GB" sz="3200" b="1" dirty="0"/>
              <a:t>(shell)</a:t>
            </a:r>
            <a:r>
              <a:rPr lang="en-GB" sz="3200" dirty="0"/>
              <a:t> </a:t>
            </a:r>
            <a:r>
              <a:rPr lang="bg-BG" sz="3200" dirty="0"/>
              <a:t>файловете са </a:t>
            </a:r>
            <a:r>
              <a:rPr lang="bg-BG" sz="3200" b="1" dirty="0">
                <a:solidFill>
                  <a:schemeClr val="bg1"/>
                </a:solidFill>
              </a:rPr>
              <a:t>скриптове</a:t>
            </a:r>
            <a:r>
              <a:rPr lang="bg-BG" sz="3200" dirty="0"/>
              <a:t>, които се изпълняват в </a:t>
            </a:r>
            <a:r>
              <a:rPr lang="bg-BG" sz="3200" b="1" dirty="0">
                <a:solidFill>
                  <a:schemeClr val="bg1"/>
                </a:solidFill>
              </a:rPr>
              <a:t>терминала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Предназначени са за </a:t>
            </a:r>
            <a:r>
              <a:rPr lang="en-US" sz="3200" b="1" dirty="0"/>
              <a:t>Linux</a:t>
            </a:r>
            <a:r>
              <a:rPr lang="en-US" sz="3200" dirty="0"/>
              <a:t> </a:t>
            </a:r>
            <a:r>
              <a:rPr lang="bg-BG" sz="3200" dirty="0"/>
              <a:t>и други </a:t>
            </a:r>
            <a:r>
              <a:rPr lang="en-US" sz="3200" b="1" dirty="0"/>
              <a:t>Unix-</a:t>
            </a:r>
            <a:r>
              <a:rPr lang="bg-BG" sz="3200" b="1" dirty="0"/>
              <a:t>базирани системи </a:t>
            </a:r>
            <a:r>
              <a:rPr lang="en-US" sz="3200" dirty="0"/>
              <a:t>(</a:t>
            </a:r>
            <a:r>
              <a:rPr lang="bg-BG" sz="3200" dirty="0"/>
              <a:t>напр. </a:t>
            </a:r>
            <a:r>
              <a:rPr lang="en-US" sz="3200" b="1" dirty="0"/>
              <a:t>macOS</a:t>
            </a:r>
            <a:r>
              <a:rPr lang="en-US" sz="3200" dirty="0"/>
              <a:t>)</a:t>
            </a:r>
            <a:endParaRPr lang="en-BG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256B1E-7246-A208-4C02-7D9555BD91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3609000"/>
            <a:ext cx="10836275" cy="2468725"/>
          </a:xfrm>
        </p:spPr>
        <p:txBody>
          <a:bodyPr/>
          <a:lstStyle/>
          <a:p>
            <a:r>
              <a:rPr lang="en-GB" dirty="0"/>
              <a:t>#!/bin/bash</a:t>
            </a:r>
          </a:p>
          <a:p>
            <a:r>
              <a:rPr lang="en-GB" dirty="0"/>
              <a:t>echo "Backing up Documents folder..."</a:t>
            </a:r>
          </a:p>
          <a:p>
            <a:r>
              <a:rPr lang="en-GB" dirty="0"/>
              <a:t>cp -r /home/user/Documents /media/usb</a:t>
            </a:r>
          </a:p>
          <a:p>
            <a:r>
              <a:rPr lang="en-GB" dirty="0"/>
              <a:t>echo "Backup complete!"</a:t>
            </a:r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.sh </a:t>
            </a:r>
            <a:r>
              <a:rPr lang="bg-BG" dirty="0"/>
              <a:t>файлове в </a:t>
            </a:r>
            <a:r>
              <a:rPr lang="en-US" dirty="0"/>
              <a:t>Linux</a:t>
            </a:r>
            <a:endParaRPr lang="en-BG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5245A43-62FE-3083-6FC1-12DC8D4B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841" y="3069000"/>
            <a:ext cx="3735000" cy="1327571"/>
          </a:xfrm>
          <a:prstGeom prst="wedgeRoundRectCallout">
            <a:avLst>
              <a:gd name="adj1" fmla="val -53767"/>
              <a:gd name="adj2" fmla="val 101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Копира всички файлове от папката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</a:t>
            </a:r>
            <a:r>
              <a:rPr lang="en-US" sz="2399" b="1" noProof="1">
                <a:solidFill>
                  <a:schemeClr val="bg2"/>
                </a:solidFill>
              </a:rPr>
              <a:t> на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USB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флаш памет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248AB2-AF83-261D-8012-199BE6BE10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Показване на дата и час в </a:t>
            </a:r>
            <a:r>
              <a:rPr lang="en-US" dirty="0"/>
              <a:t>Windows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8D036E-6DB1-0580-FBCB-31741CB249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7F260-7944-9991-D0DE-F27287206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46" y="1385091"/>
            <a:ext cx="2245908" cy="24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</a:t>
            </a:r>
            <a:r>
              <a:rPr lang="bg-BG" sz="4000" b="1" dirty="0">
                <a:solidFill>
                  <a:schemeClr val="bg1"/>
                </a:solidFill>
              </a:rPr>
              <a:t>Компютърни системи</a:t>
            </a:r>
          </a:p>
          <a:p>
            <a:pPr lvl="1">
              <a:buClr>
                <a:schemeClr val="tx1"/>
              </a:buClr>
            </a:pPr>
            <a:r>
              <a:rPr lang="bg-BG" sz="3800" b="1" dirty="0"/>
              <a:t>Роля</a:t>
            </a:r>
            <a:r>
              <a:rPr lang="bg-BG" sz="3800" dirty="0"/>
              <a:t>, </a:t>
            </a:r>
            <a:r>
              <a:rPr lang="bg-BG" sz="3800" b="1" dirty="0"/>
              <a:t>управление</a:t>
            </a:r>
            <a:r>
              <a:rPr lang="bg-BG" sz="3800" dirty="0"/>
              <a:t>, </a:t>
            </a:r>
            <a:r>
              <a:rPr lang="bg-BG" sz="3800" b="1" dirty="0"/>
              <a:t>системни съобщения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/>
              <a:t> и </a:t>
            </a:r>
            <a:r>
              <a:rPr lang="bg-BG" sz="4000" b="1" dirty="0">
                <a:solidFill>
                  <a:schemeClr val="bg1"/>
                </a:solidFill>
              </a:rPr>
              <a:t>скриптове</a:t>
            </a:r>
          </a:p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/>
              <a:t>Пример</a:t>
            </a:r>
            <a:r>
              <a:rPr lang="en-US" sz="4000" b="1" dirty="0"/>
              <a:t>: </a:t>
            </a:r>
            <a:r>
              <a:rPr lang="bg-BG" sz="4000" dirty="0"/>
              <a:t>Показване на дата и час в </a:t>
            </a:r>
            <a:r>
              <a:rPr lang="en-US" sz="4000" dirty="0"/>
              <a:t>Windows</a:t>
            </a:r>
            <a:endParaRPr lang="bg-BG" sz="4000" dirty="0"/>
          </a:p>
          <a:p>
            <a:pPr>
              <a:buClr>
                <a:schemeClr val="tx1"/>
              </a:buClr>
            </a:pPr>
            <a:r>
              <a:rPr lang="bg-BG" sz="4000" dirty="0">
                <a:solidFill>
                  <a:schemeClr val="bg1"/>
                </a:solidFill>
              </a:rPr>
              <a:t>​</a:t>
            </a:r>
            <a:r>
              <a:rPr lang="bg-BG" sz="4000" b="1" dirty="0">
                <a:solidFill>
                  <a:schemeClr val="bg1"/>
                </a:solidFill>
              </a:rPr>
              <a:t>Конфигурационни файлове</a:t>
            </a:r>
            <a:endParaRPr lang="bg-BG" sz="4000" b="1" dirty="0"/>
          </a:p>
          <a:p>
            <a:pPr>
              <a:buClr>
                <a:schemeClr val="tx1"/>
              </a:buClr>
            </a:pPr>
            <a:r>
              <a:rPr lang="en-US" sz="4000" dirty="0"/>
              <a:t>​</a:t>
            </a:r>
            <a:r>
              <a:rPr lang="bg-BG" sz="4000" b="1" dirty="0">
                <a:solidFill>
                  <a:schemeClr val="bg1"/>
                </a:solidFill>
              </a:rPr>
              <a:t>Защита</a:t>
            </a:r>
            <a:r>
              <a:rPr lang="bg-BG" sz="4000" dirty="0"/>
              <a:t> и </a:t>
            </a:r>
            <a:r>
              <a:rPr lang="bg-BG" sz="4000" b="1" dirty="0">
                <a:solidFill>
                  <a:schemeClr val="bg1"/>
                </a:solidFill>
              </a:rPr>
              <a:t>архивиране на информация</a:t>
            </a:r>
          </a:p>
          <a:p>
            <a:pPr>
              <a:buClr>
                <a:schemeClr val="tx1"/>
              </a:buClr>
            </a:pPr>
            <a:r>
              <a:rPr lang="en-US" sz="4000" dirty="0"/>
              <a:t>​</a:t>
            </a:r>
            <a:r>
              <a:rPr lang="en-US" sz="4200" dirty="0"/>
              <a:t>​</a:t>
            </a:r>
            <a:r>
              <a:rPr lang="bg-BG" sz="4000" b="1" dirty="0"/>
              <a:t>Пример</a:t>
            </a:r>
            <a:r>
              <a:rPr lang="en-US" sz="4000" b="1" dirty="0"/>
              <a:t>: </a:t>
            </a:r>
            <a:r>
              <a:rPr lang="bg-BG" sz="4000" dirty="0"/>
              <a:t>Показване на мрежова информация и системен статус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Отваряме </a:t>
            </a:r>
            <a:r>
              <a:rPr lang="bg-BG" sz="3200" b="1" dirty="0"/>
              <a:t>текстов редактор по избор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Разписваме следните </a:t>
            </a:r>
            <a:r>
              <a:rPr lang="bg-BG" sz="3200" b="1" dirty="0"/>
              <a:t>команди</a:t>
            </a:r>
            <a:r>
              <a:rPr lang="en-US" sz="3200" dirty="0"/>
              <a:t>:</a:t>
            </a:r>
            <a:endParaRPr lang="bg-BG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Запазваме </a:t>
            </a:r>
            <a:r>
              <a:rPr lang="bg-BG" sz="3200" b="1" dirty="0"/>
              <a:t>файла</a:t>
            </a:r>
            <a:r>
              <a:rPr lang="bg-BG" sz="3200" dirty="0"/>
              <a:t> като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time_info.bat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batch </a:t>
            </a:r>
            <a:r>
              <a:rPr lang="bg-BG" dirty="0"/>
              <a:t>скрипт</a:t>
            </a:r>
            <a:endParaRPr lang="en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B793C5E-7AB8-D21F-5CA4-9F8566CF92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576518"/>
            <a:ext cx="10836275" cy="3075045"/>
          </a:xfrm>
        </p:spPr>
        <p:txBody>
          <a:bodyPr/>
          <a:lstStyle/>
          <a:p>
            <a:r>
              <a:rPr lang="en-GB" dirty="0"/>
              <a:t>@echo off</a:t>
            </a:r>
          </a:p>
          <a:p>
            <a:r>
              <a:rPr lang="en-GB" dirty="0"/>
              <a:t>echo Current date and time:</a:t>
            </a:r>
          </a:p>
          <a:p>
            <a:r>
              <a:rPr lang="en-GB" dirty="0"/>
              <a:t>date /t</a:t>
            </a:r>
          </a:p>
          <a:p>
            <a:r>
              <a:rPr lang="en-GB" dirty="0"/>
              <a:t>time /t</a:t>
            </a:r>
          </a:p>
          <a:p>
            <a:r>
              <a:rPr lang="en-GB" dirty="0"/>
              <a:t>pause</a:t>
            </a:r>
            <a:endParaRPr lang="en-BG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665FD87-14D8-9217-8FFF-089A2774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3842716"/>
            <a:ext cx="2479283" cy="510609"/>
          </a:xfrm>
          <a:prstGeom prst="wedgeRoundRectCallout">
            <a:avLst>
              <a:gd name="adj1" fmla="val -69782"/>
              <a:gd name="adj2" fmla="val -72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датата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998F6C7-2B22-006C-6FE0-73F07DC22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4491834"/>
            <a:ext cx="2610000" cy="510609"/>
          </a:xfrm>
          <a:prstGeom prst="wedgeRoundRectCallout">
            <a:avLst>
              <a:gd name="adj1" fmla="val -70136"/>
              <a:gd name="adj2" fmla="val -233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времето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1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uiExpand="1" build="p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Стартираме </a:t>
            </a:r>
            <a:r>
              <a:rPr lang="bg-BG" sz="3200" b="1" dirty="0"/>
              <a:t>файла</a:t>
            </a:r>
            <a:r>
              <a:rPr lang="bg-BG" sz="3200" dirty="0"/>
              <a:t> с </a:t>
            </a:r>
            <a:r>
              <a:rPr lang="bg-BG" sz="3200" b="1" dirty="0"/>
              <a:t>двойно кликане</a:t>
            </a:r>
            <a:endParaRPr lang="en-BG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Резултат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DDCC8-3456-5511-5687-89F14B3E4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00" y="3159000"/>
            <a:ext cx="8060800" cy="1900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996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Настройките на операционната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Конфигурационни файлове</a:t>
            </a:r>
            <a:endParaRPr lang="en-US" sz="5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75FF61-74CC-19E2-BB67-36EC0D67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00" y="1584000"/>
            <a:ext cx="2295000" cy="22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71229-1E96-9BFF-DE99-BCDB749C6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FF05F-657B-07E6-A96D-33FE258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Конфигурационни файлове</a:t>
            </a:r>
            <a:endParaRPr lang="en-BG" dirty="0"/>
          </a:p>
        </p:txBody>
      </p:sp>
      <p:sp>
        <p:nvSpPr>
          <p:cNvPr id="7" name="Slide Subtitle">
            <a:extLst>
              <a:ext uri="{FF2B5EF4-FFF2-40B4-BE49-F238E27FC236}">
                <a16:creationId xmlns:a16="http://schemas.microsoft.com/office/drawing/2014/main" id="{ECCDA7AF-1D7C-6B62-8F84-0AA13B4DE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7271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Текстови файлове</a:t>
            </a:r>
            <a:r>
              <a:rPr lang="bg-BG" sz="3400" dirty="0"/>
              <a:t>, които съдържат </a:t>
            </a:r>
            <a:r>
              <a:rPr lang="bg-BG" sz="3400" b="1" dirty="0"/>
              <a:t>настройки</a:t>
            </a:r>
            <a:r>
              <a:rPr lang="bg-BG" sz="3400" dirty="0"/>
              <a:t> за </a:t>
            </a:r>
            <a:r>
              <a:rPr lang="bg-BG" sz="3400" b="1" dirty="0"/>
              <a:t>ОС</a:t>
            </a:r>
            <a:r>
              <a:rPr lang="bg-BG" sz="3400" dirty="0"/>
              <a:t> или дадена </a:t>
            </a:r>
            <a:r>
              <a:rPr lang="bg-BG" sz="3400" b="1" dirty="0"/>
              <a:t>програма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Управляват </a:t>
            </a:r>
            <a:r>
              <a:rPr lang="bg-BG" sz="3400" b="1" dirty="0"/>
              <a:t>как работи системата</a:t>
            </a:r>
          </a:p>
          <a:p>
            <a:r>
              <a:rPr lang="bg-BG" dirty="0"/>
              <a:t>Често изискват </a:t>
            </a:r>
            <a:r>
              <a:rPr lang="bg-BG" b="1" dirty="0">
                <a:solidFill>
                  <a:schemeClr val="bg1"/>
                </a:solidFill>
              </a:rPr>
              <a:t>администраторски</a:t>
            </a:r>
            <a:r>
              <a:rPr lang="bg-BG" b="1" dirty="0"/>
              <a:t> </a:t>
            </a:r>
            <a:r>
              <a:rPr lang="en-US" b="1" dirty="0"/>
              <a:t>(root) </a:t>
            </a:r>
            <a:r>
              <a:rPr lang="bg-BG" b="1" dirty="0">
                <a:solidFill>
                  <a:schemeClr val="bg1"/>
                </a:solidFill>
              </a:rPr>
              <a:t>права</a:t>
            </a:r>
          </a:p>
          <a:p>
            <a:r>
              <a:rPr lang="bg-BG" b="1" dirty="0"/>
              <a:t>Грешки</a:t>
            </a:r>
            <a:r>
              <a:rPr lang="bg-BG" dirty="0"/>
              <a:t> в тях могат да доведат до </a:t>
            </a:r>
            <a:r>
              <a:rPr lang="bg-BG" b="1" dirty="0"/>
              <a:t>проблеми</a:t>
            </a:r>
            <a:r>
              <a:rPr lang="bg-BG" dirty="0"/>
              <a:t> в </a:t>
            </a:r>
            <a:r>
              <a:rPr lang="bg-BG" b="1" dirty="0"/>
              <a:t>системата</a:t>
            </a:r>
            <a:endParaRPr lang="en-GB" b="1" dirty="0"/>
          </a:p>
          <a:p>
            <a:pPr>
              <a:buClr>
                <a:schemeClr val="tx1"/>
              </a:buClr>
            </a:pPr>
            <a:endParaRPr lang="bg-BG" sz="3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A7FC0-6BAB-6D58-2314-1D5E0C08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32" y="2070279"/>
            <a:ext cx="3136598" cy="37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71229-1E96-9BFF-DE99-BCDB749C6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FF05F-657B-07E6-A96D-33FE258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Роля на конфигурационните файлове</a:t>
            </a:r>
            <a:endParaRPr lang="en-BG" dirty="0"/>
          </a:p>
        </p:txBody>
      </p:sp>
      <p:sp>
        <p:nvSpPr>
          <p:cNvPr id="7" name="Slide Subtitle">
            <a:extLst>
              <a:ext uri="{FF2B5EF4-FFF2-40B4-BE49-F238E27FC236}">
                <a16:creationId xmlns:a16="http://schemas.microsoft.com/office/drawing/2014/main" id="{ECCDA7AF-1D7C-6B62-8F84-0AA13B4DE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Служат за</a:t>
            </a:r>
            <a:r>
              <a:rPr lang="en-US" sz="3400" dirty="0"/>
              <a:t>:</a:t>
            </a:r>
          </a:p>
          <a:p>
            <a:pPr lvl="1"/>
            <a:r>
              <a:rPr lang="bg-BG" sz="3200" b="1" dirty="0"/>
              <a:t>Настройване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мрежа</a:t>
            </a:r>
            <a:r>
              <a:rPr lang="bg-BG" sz="3200" dirty="0"/>
              <a:t> (</a:t>
            </a:r>
            <a:r>
              <a:rPr lang="en-US" sz="3200" dirty="0"/>
              <a:t>IP, DNS, gateway </a:t>
            </a:r>
            <a:r>
              <a:rPr lang="bg-BG" sz="3200" dirty="0"/>
              <a:t>и др.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bg-BG" sz="3200" b="1" dirty="0"/>
              <a:t>Активиране</a:t>
            </a:r>
            <a:r>
              <a:rPr lang="bg-BG" sz="3200" dirty="0"/>
              <a:t> или </a:t>
            </a:r>
            <a:r>
              <a:rPr lang="bg-BG" sz="3200" b="1" dirty="0"/>
              <a:t>деактивиране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услуги</a:t>
            </a:r>
          </a:p>
          <a:p>
            <a:pPr lvl="1"/>
            <a:r>
              <a:rPr lang="bg-BG" sz="3200" b="1" dirty="0"/>
              <a:t>Конфигуриране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потребители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разрешения</a:t>
            </a:r>
          </a:p>
          <a:p>
            <a:pPr lvl="1"/>
            <a:r>
              <a:rPr lang="bg-BG" sz="3200" b="1" dirty="0"/>
              <a:t>Задаване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начален режим </a:t>
            </a:r>
            <a:r>
              <a:rPr lang="bg-BG" sz="3200" dirty="0"/>
              <a:t>на </a:t>
            </a:r>
            <a:r>
              <a:rPr lang="bg-BG" sz="3200" b="1" dirty="0"/>
              <a:t>системата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графичен, терминален и др.</a:t>
            </a:r>
            <a:r>
              <a:rPr lang="en-US" sz="3200" dirty="0"/>
              <a:t>)</a:t>
            </a:r>
            <a:endParaRPr lang="bg-B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98874-BB77-488F-1EC5-639B5940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31" y="4655838"/>
            <a:ext cx="2369970" cy="19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Някои от тях се </a:t>
            </a:r>
            <a:r>
              <a:rPr lang="bg-BG" sz="3000" b="1" dirty="0"/>
              <a:t>отварят</a:t>
            </a:r>
            <a:r>
              <a:rPr lang="bg-BG" sz="3000" dirty="0"/>
              <a:t> и </a:t>
            </a:r>
            <a:r>
              <a:rPr lang="bg-BG" sz="3000" b="1" dirty="0"/>
              <a:t>редактират</a:t>
            </a:r>
            <a:r>
              <a:rPr lang="bg-BG" sz="3000" dirty="0"/>
              <a:t> с обикновен </a:t>
            </a:r>
            <a:r>
              <a:rPr lang="bg-BG" sz="3000" b="1" dirty="0">
                <a:solidFill>
                  <a:schemeClr val="bg1"/>
                </a:solidFill>
              </a:rPr>
              <a:t>текстов редактор</a:t>
            </a:r>
            <a:r>
              <a:rPr lang="bg-BG" sz="3000" dirty="0"/>
              <a:t> (напр. </a:t>
            </a:r>
            <a:r>
              <a:rPr lang="en-GB" sz="3000" dirty="0"/>
              <a:t>Notepad)</a:t>
            </a:r>
            <a:endParaRPr lang="bg-BG" sz="3000" dirty="0"/>
          </a:p>
          <a:p>
            <a:r>
              <a:rPr lang="bg-BG" sz="3000" dirty="0"/>
              <a:t>Други </a:t>
            </a:r>
            <a:r>
              <a:rPr lang="en-GB" sz="3000" dirty="0"/>
              <a:t>(</a:t>
            </a:r>
            <a:r>
              <a:rPr lang="bg-BG" sz="3000" dirty="0"/>
              <a:t>като .</a:t>
            </a:r>
            <a:r>
              <a:rPr lang="en-US" sz="3000" dirty="0"/>
              <a:t>reg</a:t>
            </a:r>
            <a:r>
              <a:rPr lang="en-GB" sz="3000" dirty="0"/>
              <a:t>) </a:t>
            </a:r>
            <a:r>
              <a:rPr lang="bg-BG" sz="3000" dirty="0"/>
              <a:t>се използват за </a:t>
            </a:r>
            <a:r>
              <a:rPr lang="bg-BG" sz="3000" b="1" dirty="0"/>
              <a:t>промени</a:t>
            </a:r>
            <a:r>
              <a:rPr lang="bg-BG" sz="3000" dirty="0"/>
              <a:t> в </a:t>
            </a:r>
            <a:r>
              <a:rPr lang="bg-BG" sz="3000" b="1" dirty="0">
                <a:solidFill>
                  <a:schemeClr val="bg1"/>
                </a:solidFill>
              </a:rPr>
              <a:t>системния регистър </a:t>
            </a:r>
            <a:r>
              <a:rPr lang="bg-BG" sz="3000" dirty="0"/>
              <a:t>(</a:t>
            </a:r>
            <a:r>
              <a:rPr lang="en-GB" sz="3000" dirty="0"/>
              <a:t>Registry)</a:t>
            </a:r>
            <a:endParaRPr lang="en-US" sz="3000" dirty="0"/>
          </a:p>
          <a:p>
            <a:r>
              <a:rPr lang="bg-BG" sz="3000" dirty="0"/>
              <a:t>Повечето </a:t>
            </a:r>
            <a:r>
              <a:rPr lang="bg-BG" sz="3000" b="1" dirty="0"/>
              <a:t>конфигурационни файлове </a:t>
            </a:r>
            <a:r>
              <a:rPr lang="bg-BG" sz="3000" dirty="0"/>
              <a:t>се използват </a:t>
            </a:r>
            <a:r>
              <a:rPr lang="bg-BG" sz="3000" b="1" dirty="0"/>
              <a:t>автоматично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конфигурационни файлове в </a:t>
            </a:r>
            <a:r>
              <a:rPr lang="en-US" dirty="0"/>
              <a:t>Windows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82943-B6C7-6966-919C-AA68500F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105"/>
              </p:ext>
            </p:extLst>
          </p:nvPr>
        </p:nvGraphicFramePr>
        <p:xfrm>
          <a:off x="290400" y="4445660"/>
          <a:ext cx="11710598" cy="1542934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463721">
                  <a:extLst>
                    <a:ext uri="{9D8B030D-6E8A-4147-A177-3AD203B41FA5}">
                      <a16:colId xmlns:a16="http://schemas.microsoft.com/office/drawing/2014/main" val="2399071268"/>
                    </a:ext>
                  </a:extLst>
                </a:gridCol>
                <a:gridCol w="9246877">
                  <a:extLst>
                    <a:ext uri="{9D8B030D-6E8A-4147-A177-3AD203B41FA5}">
                      <a16:colId xmlns:a16="http://schemas.microsoft.com/office/drawing/2014/main" val="2096798516"/>
                    </a:ext>
                  </a:extLst>
                </a:gridCol>
              </a:tblGrid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*.reg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Регистрационни файлове за промени в системния регистър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84160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*.bat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Скриптове, които настройват поведението на системата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09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3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Редактират с </a:t>
            </a:r>
            <a:r>
              <a:rPr lang="bg-BG" sz="3200" b="1" dirty="0">
                <a:solidFill>
                  <a:schemeClr val="bg1"/>
                </a:solidFill>
              </a:rPr>
              <a:t>текстови редактори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GB" sz="3200" b="1" dirty="0"/>
              <a:t>nano</a:t>
            </a:r>
            <a:r>
              <a:rPr lang="en-GB" sz="3200" dirty="0"/>
              <a:t>, </a:t>
            </a:r>
            <a:r>
              <a:rPr lang="en-GB" sz="3200" b="1" dirty="0"/>
              <a:t>vim</a:t>
            </a:r>
            <a:r>
              <a:rPr lang="en-GB" sz="3200" dirty="0"/>
              <a:t> </a:t>
            </a:r>
            <a:r>
              <a:rPr lang="bg-BG" sz="3200" dirty="0"/>
              <a:t>или </a:t>
            </a:r>
            <a:r>
              <a:rPr lang="en-GB" sz="3200" b="1" dirty="0"/>
              <a:t>gedit</a:t>
            </a:r>
            <a:endParaRPr lang="bg-BG" sz="3200" b="1" dirty="0"/>
          </a:p>
          <a:p>
            <a:r>
              <a:rPr lang="bg-BG" sz="3200" dirty="0"/>
              <a:t>Обикновено се намират в </a:t>
            </a:r>
            <a:r>
              <a:rPr lang="bg-BG" sz="3200" b="1" dirty="0"/>
              <a:t>папките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/etc/</a:t>
            </a:r>
            <a:r>
              <a:rPr lang="en-US" sz="3000" dirty="0"/>
              <a:t> </a:t>
            </a:r>
            <a:r>
              <a:rPr lang="en-GB" sz="2800" dirty="0"/>
              <a:t>–</a:t>
            </a:r>
            <a:r>
              <a:rPr lang="en-US" sz="3000" dirty="0"/>
              <a:t> </a:t>
            </a:r>
            <a:r>
              <a:rPr lang="bg-BG" sz="3000" dirty="0"/>
              <a:t>глобални настройки на цялата система</a:t>
            </a:r>
          </a:p>
          <a:p>
            <a:pPr lvl="1"/>
            <a:r>
              <a:rPr lang="bg-BG" sz="3000" b="1" dirty="0"/>
              <a:t>~</a:t>
            </a:r>
            <a:r>
              <a:rPr lang="en-US" sz="3000" dirty="0"/>
              <a:t> </a:t>
            </a:r>
            <a:r>
              <a:rPr lang="en-GB" sz="2800" dirty="0"/>
              <a:t>–</a:t>
            </a:r>
            <a:r>
              <a:rPr lang="bg-BG" sz="3000" dirty="0"/>
              <a:t> домашната директория на потребителя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конфигурационни файлове в </a:t>
            </a:r>
            <a:r>
              <a:rPr lang="en-US" dirty="0"/>
              <a:t>Linux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82943-B6C7-6966-919C-AA68500F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13096"/>
              </p:ext>
            </p:extLst>
          </p:nvPr>
        </p:nvGraphicFramePr>
        <p:xfrm>
          <a:off x="353201" y="3879902"/>
          <a:ext cx="11485598" cy="2414377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187799">
                  <a:extLst>
                    <a:ext uri="{9D8B030D-6E8A-4147-A177-3AD203B41FA5}">
                      <a16:colId xmlns:a16="http://schemas.microsoft.com/office/drawing/2014/main" val="2399071268"/>
                    </a:ext>
                  </a:extLst>
                </a:gridCol>
                <a:gridCol w="9297799">
                  <a:extLst>
                    <a:ext uri="{9D8B030D-6E8A-4147-A177-3AD203B41FA5}">
                      <a16:colId xmlns:a16="http://schemas.microsoft.com/office/drawing/2014/main" val="2096798516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pPr algn="l"/>
                      <a:r>
                        <a:rPr lang="en-BG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/etc/hostname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200" dirty="0"/>
                        <a:t>Името на компютъра в мрежата</a:t>
                      </a:r>
                      <a:endParaRPr lang="en-BG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664060"/>
                  </a:ext>
                </a:extLst>
              </a:tr>
              <a:tr h="604800">
                <a:tc>
                  <a:txBody>
                    <a:bodyPr/>
                    <a:lstStyle/>
                    <a:p>
                      <a:pPr algn="l"/>
                      <a:r>
                        <a:rPr lang="en-BG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/etc/hosts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200" dirty="0"/>
                        <a:t>Локална таблица за съвпадение на имена и </a:t>
                      </a:r>
                      <a:r>
                        <a:rPr lang="en-US" sz="2200" dirty="0"/>
                        <a:t>IP</a:t>
                      </a:r>
                      <a:r>
                        <a:rPr lang="bg-BG" sz="2200" dirty="0"/>
                        <a:t> адреси</a:t>
                      </a:r>
                      <a:endParaRPr lang="en-BG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920103"/>
                  </a:ext>
                </a:extLst>
              </a:tr>
              <a:tr h="604800">
                <a:tc>
                  <a:txBody>
                    <a:bodyPr/>
                    <a:lstStyle/>
                    <a:p>
                      <a:pPr algn="l"/>
                      <a:r>
                        <a:rPr lang="en-BG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/etc/fstab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200" dirty="0"/>
                        <a:t>Автоматично монтиране на дялове и устройства при стартиране</a:t>
                      </a:r>
                      <a:endParaRPr lang="en-BG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84160"/>
                  </a:ext>
                </a:extLst>
              </a:tr>
              <a:tr h="604800">
                <a:tc>
                  <a:txBody>
                    <a:bodyPr/>
                    <a:lstStyle/>
                    <a:p>
                      <a:pPr algn="l"/>
                      <a:r>
                        <a:rPr lang="en-BG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~/.bashrc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200" dirty="0"/>
                        <a:t>Персонални настройки за терминала</a:t>
                      </a:r>
                      <a:endParaRPr lang="en-BG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09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1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Опазване на лични данни и информация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100" dirty="0"/>
              <a:t>Защита и архивиране на информация</a:t>
            </a:r>
            <a:endParaRPr lang="en-US" sz="5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8746F-B3A4-53DD-79A7-31D10D687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58" y="1735373"/>
            <a:ext cx="2240483" cy="192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D720-8EB2-D3D6-27AF-2A94295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571-9662-D33A-C7E9-C32FDDFC9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Компютърът</a:t>
            </a:r>
            <a:r>
              <a:rPr lang="bg-BG" sz="3400" dirty="0"/>
              <a:t> съхранява </a:t>
            </a:r>
            <a:r>
              <a:rPr lang="bg-BG" sz="3400" b="1" dirty="0">
                <a:solidFill>
                  <a:schemeClr val="bg1"/>
                </a:solidFill>
              </a:rPr>
              <a:t>ценна информация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лични данни</a:t>
            </a:r>
          </a:p>
          <a:p>
            <a:r>
              <a:rPr lang="bg-BG" sz="3400" b="1" dirty="0"/>
              <a:t>Загубата</a:t>
            </a:r>
            <a:r>
              <a:rPr lang="bg-BG" sz="3400" dirty="0"/>
              <a:t> или </a:t>
            </a:r>
            <a:r>
              <a:rPr lang="bg-BG" sz="3400" b="1" dirty="0"/>
              <a:t>кражбата</a:t>
            </a:r>
            <a:r>
              <a:rPr lang="bg-BG" sz="3400" dirty="0"/>
              <a:t> на </a:t>
            </a:r>
            <a:r>
              <a:rPr lang="bg-BG" sz="3400" b="1" dirty="0"/>
              <a:t>информация</a:t>
            </a:r>
            <a:r>
              <a:rPr lang="bg-BG" sz="3400" dirty="0"/>
              <a:t> може да има </a:t>
            </a:r>
            <a:r>
              <a:rPr lang="bg-BG" sz="3400" b="1" dirty="0">
                <a:solidFill>
                  <a:schemeClr val="bg1"/>
                </a:solidFill>
              </a:rPr>
              <a:t>сериозни последици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AF6F0-738B-9AF0-C76E-EE41BF2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Защита на информация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F219F-9013-1440-AB3E-B691E387C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895" y="2908515"/>
            <a:ext cx="3800209" cy="37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D720-8EB2-D3D6-27AF-2A94295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571-9662-D33A-C7E9-C32FDDFC9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Антивирусни програми</a:t>
            </a:r>
          </a:p>
          <a:p>
            <a:pPr lvl="1"/>
            <a:r>
              <a:rPr lang="bg-BG" sz="3200" dirty="0"/>
              <a:t>Откриват и премахват </a:t>
            </a:r>
            <a:r>
              <a:rPr lang="bg-BG" sz="3200" b="1" dirty="0"/>
              <a:t>зловреден софтуер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Защитна стена </a:t>
            </a:r>
            <a:r>
              <a:rPr lang="en-US" sz="3400" b="1" dirty="0"/>
              <a:t>(Firewall)</a:t>
            </a:r>
          </a:p>
          <a:p>
            <a:pPr lvl="1"/>
            <a:r>
              <a:rPr lang="bg-BG" sz="3200" dirty="0"/>
              <a:t>Филтрира </a:t>
            </a:r>
            <a:r>
              <a:rPr lang="bg-BG" sz="3200" b="1" dirty="0"/>
              <a:t>входящия</a:t>
            </a:r>
            <a:r>
              <a:rPr lang="bg-BG" sz="3200" dirty="0"/>
              <a:t> и </a:t>
            </a:r>
            <a:r>
              <a:rPr lang="bg-BG" sz="3200" b="1" dirty="0"/>
              <a:t>изходящия трафик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Шифроване на данни</a:t>
            </a:r>
          </a:p>
          <a:p>
            <a:pPr lvl="1"/>
            <a:r>
              <a:rPr lang="bg-BG" sz="3200" dirty="0"/>
              <a:t>Прави данните </a:t>
            </a:r>
            <a:r>
              <a:rPr lang="bg-BG" sz="3200" b="1" dirty="0"/>
              <a:t>нечетими</a:t>
            </a:r>
            <a:r>
              <a:rPr lang="bg-BG" sz="3200" dirty="0"/>
              <a:t> без </a:t>
            </a:r>
            <a:r>
              <a:rPr lang="bg-BG" sz="3200" b="1" dirty="0"/>
              <a:t>специален ключ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Силни пароли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потребителски права</a:t>
            </a:r>
          </a:p>
          <a:p>
            <a:pPr lvl="1"/>
            <a:r>
              <a:rPr lang="bg-BG" sz="3200" dirty="0"/>
              <a:t>Контролира </a:t>
            </a:r>
            <a:r>
              <a:rPr lang="bg-BG" sz="3200" b="1" dirty="0"/>
              <a:t>кой</a:t>
            </a:r>
            <a:r>
              <a:rPr lang="bg-BG" sz="3200" dirty="0"/>
              <a:t> и до </a:t>
            </a:r>
            <a:r>
              <a:rPr lang="bg-BG" sz="3200" b="1" dirty="0"/>
              <a:t>какво</a:t>
            </a:r>
            <a:r>
              <a:rPr lang="bg-BG" sz="3200" dirty="0"/>
              <a:t> има </a:t>
            </a:r>
            <a:r>
              <a:rPr lang="bg-BG" sz="3200" b="1" dirty="0"/>
              <a:t>достъп</a:t>
            </a:r>
            <a:endParaRPr lang="en-US" sz="3200" b="1" dirty="0"/>
          </a:p>
          <a:p>
            <a:pPr lvl="1"/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AF6F0-738B-9AF0-C76E-EE41BF2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за защита на информация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47F33-598A-2D4B-20D4-5E67EA02D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295" y="1790125"/>
            <a:ext cx="3231442" cy="41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Съвкупността от софтуер и хардуер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Компютърни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DCB37-7333-7A26-54A2-B4A9B9887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385091"/>
            <a:ext cx="2857500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D720-8EB2-D3D6-27AF-2A94295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571-9662-D33A-C7E9-C32FDDFC9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Архивиране</a:t>
            </a:r>
            <a:r>
              <a:rPr lang="bg-BG" sz="3400" dirty="0"/>
              <a:t> е процесът на </a:t>
            </a:r>
            <a:r>
              <a:rPr lang="bg-BG" sz="3400" b="1" dirty="0">
                <a:solidFill>
                  <a:schemeClr val="bg1"/>
                </a:solidFill>
              </a:rPr>
              <a:t>копиране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съхраняване</a:t>
            </a:r>
            <a:r>
              <a:rPr lang="bg-BG" sz="3400" dirty="0"/>
              <a:t> на </a:t>
            </a:r>
            <a:r>
              <a:rPr lang="bg-BG" sz="3400" b="1" dirty="0"/>
              <a:t>данни</a:t>
            </a:r>
            <a:r>
              <a:rPr lang="bg-BG" sz="3400" dirty="0"/>
              <a:t> на </a:t>
            </a:r>
            <a:r>
              <a:rPr lang="bg-BG" sz="3400" b="1" dirty="0"/>
              <a:t>друго място</a:t>
            </a:r>
          </a:p>
          <a:p>
            <a:r>
              <a:rPr lang="bg-BG" sz="3400" b="1" dirty="0"/>
              <a:t>Данните</a:t>
            </a:r>
            <a:r>
              <a:rPr lang="bg-BG" sz="3400" dirty="0"/>
              <a:t> могат да бъдат </a:t>
            </a:r>
            <a:r>
              <a:rPr lang="bg-BG" sz="3400" b="1" dirty="0">
                <a:solidFill>
                  <a:schemeClr val="bg1"/>
                </a:solidFill>
              </a:rPr>
              <a:t>възстановени</a:t>
            </a:r>
            <a:r>
              <a:rPr lang="bg-BG" sz="3400" dirty="0"/>
              <a:t> при </a:t>
            </a:r>
            <a:r>
              <a:rPr lang="bg-BG" sz="3400" b="1" dirty="0"/>
              <a:t>нужда</a:t>
            </a:r>
            <a:endParaRPr lang="en-US" sz="3200" b="1" dirty="0"/>
          </a:p>
          <a:p>
            <a:pPr lvl="1"/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AF6F0-738B-9AF0-C76E-EE41BF2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Архивиране на информация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ADFBD3-C60F-8E65-C319-15CC7AA5D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500" y="3070230"/>
            <a:ext cx="5805000" cy="358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D720-8EB2-D3D6-27AF-2A94295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571-9662-D33A-C7E9-C32FDDFC9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Външен носител</a:t>
            </a:r>
          </a:p>
          <a:p>
            <a:pPr lvl="1"/>
            <a:r>
              <a:rPr lang="bg-BG" sz="3000" dirty="0"/>
              <a:t>Флаш памет, външен хард диск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Облак</a:t>
            </a:r>
          </a:p>
          <a:p>
            <a:pPr lvl="1"/>
            <a:r>
              <a:rPr lang="en-US" sz="3000" dirty="0"/>
              <a:t>Google Drive, Dropbox, OneDrive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Автоматично архивиране</a:t>
            </a:r>
          </a:p>
          <a:p>
            <a:pPr lvl="1"/>
            <a:r>
              <a:rPr lang="bg-BG" sz="3000" dirty="0"/>
              <a:t>Чрез специален </a:t>
            </a:r>
            <a:r>
              <a:rPr lang="bg-BG" sz="3000" b="1" dirty="0"/>
              <a:t>софтуер</a:t>
            </a:r>
            <a:r>
              <a:rPr lang="bg-BG" sz="3000" dirty="0"/>
              <a:t>, който прави </a:t>
            </a:r>
            <a:r>
              <a:rPr lang="bg-BG" sz="3000" b="1" dirty="0"/>
              <a:t>бекъп</a:t>
            </a:r>
            <a:r>
              <a:rPr lang="bg-BG" sz="3000" dirty="0"/>
              <a:t> по </a:t>
            </a:r>
            <a:r>
              <a:rPr lang="bg-BG" sz="3000" b="1" dirty="0"/>
              <a:t>график</a:t>
            </a:r>
            <a:endParaRPr lang="en-US" sz="3000" b="1" dirty="0"/>
          </a:p>
          <a:p>
            <a:pPr lvl="1"/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AF6F0-738B-9AF0-C76E-EE41BF2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за архивиране на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AB50D-79C1-CD7E-9AF2-EE00AC25A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737" y="1269000"/>
            <a:ext cx="2952000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/>
              <a:t>Показване на мрежова информация и системен статус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405AD-C550-C49F-39EF-367858B75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00" y="1269000"/>
            <a:ext cx="2709000" cy="27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9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AE79B1-57A8-A17F-EDCC-E71189606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2E752-539D-EE94-192F-84C935C64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/>
              <a:t>.bat </a:t>
            </a:r>
            <a:r>
              <a:rPr lang="bg-BG" b="1" dirty="0"/>
              <a:t>файл </a:t>
            </a:r>
            <a:r>
              <a:rPr lang="bg-BG" dirty="0"/>
              <a:t>със следните </a:t>
            </a:r>
            <a:r>
              <a:rPr lang="bg-BG" b="1" dirty="0"/>
              <a:t>команди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Запазваме </a:t>
            </a:r>
            <a:r>
              <a:rPr lang="bg-BG" b="1" dirty="0"/>
              <a:t>файла</a:t>
            </a:r>
            <a:r>
              <a:rPr lang="bg-BG" dirty="0"/>
              <a:t> като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system_check.bat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A65B6A-6B2A-78FD-9BA3-7ED134E379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000" y="1838116"/>
            <a:ext cx="10836275" cy="4287685"/>
          </a:xfrm>
        </p:spPr>
        <p:txBody>
          <a:bodyPr/>
          <a:lstStyle/>
          <a:p>
            <a:r>
              <a:rPr lang="en-GB" dirty="0"/>
              <a:t>@echo off</a:t>
            </a:r>
          </a:p>
          <a:p>
            <a:r>
              <a:rPr lang="en-GB" dirty="0"/>
              <a:t>echo Checking network settings...</a:t>
            </a:r>
          </a:p>
          <a:p>
            <a:r>
              <a:rPr lang="en-GB" dirty="0"/>
              <a:t>ipconfig</a:t>
            </a:r>
          </a:p>
          <a:p>
            <a:r>
              <a:rPr lang="en-GB" dirty="0"/>
              <a:t>echo.</a:t>
            </a:r>
          </a:p>
          <a:p>
            <a:r>
              <a:rPr lang="en-GB" dirty="0"/>
              <a:t>echo Checking running tasks...</a:t>
            </a:r>
          </a:p>
          <a:p>
            <a:r>
              <a:rPr lang="en-GB" dirty="0"/>
              <a:t>tasklist</a:t>
            </a:r>
          </a:p>
          <a:p>
            <a:r>
              <a:rPr lang="en-GB" dirty="0"/>
              <a:t>pause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EF7A71-EF52-36C8-F1A7-9D60755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batch </a:t>
            </a:r>
            <a:r>
              <a:rPr lang="bg-BG" dirty="0"/>
              <a:t>скрипт</a:t>
            </a:r>
            <a:endParaRPr lang="en-BG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E6A223F-891F-3FEF-72B0-F06C8494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551" y="3069000"/>
            <a:ext cx="4815000" cy="510609"/>
          </a:xfrm>
          <a:prstGeom prst="wedgeRoundRectCallout">
            <a:avLst>
              <a:gd name="adj1" fmla="val -60043"/>
              <a:gd name="adj2" fmla="val 20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мрежовата информация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6CA4BC8-2C79-EC11-3B3B-F9AED7EE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797" y="4810493"/>
            <a:ext cx="6280679" cy="510609"/>
          </a:xfrm>
          <a:prstGeom prst="wedgeRoundRectCallout">
            <a:avLst>
              <a:gd name="adj1" fmla="val -57666"/>
              <a:gd name="adj2" fmla="val 24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активни процеси </a:t>
            </a:r>
            <a:r>
              <a:rPr lang="bg-BG" sz="2399" b="1" noProof="1">
                <a:solidFill>
                  <a:schemeClr val="bg2"/>
                </a:solidFill>
              </a:rPr>
              <a:t>в момента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19595304-6F0E-F839-110D-DF0070C7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00" y="3726653"/>
            <a:ext cx="2790000" cy="510609"/>
          </a:xfrm>
          <a:prstGeom prst="wedgeRoundRectCallout">
            <a:avLst>
              <a:gd name="adj1" fmla="val -62144"/>
              <a:gd name="adj2" fmla="val 1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 празен 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5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06668"/>
            <a:ext cx="5793207" cy="555058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Стартираме </a:t>
            </a:r>
            <a:r>
              <a:rPr lang="bg-BG" sz="2800" b="1" dirty="0"/>
              <a:t>файла</a:t>
            </a:r>
            <a:r>
              <a:rPr lang="bg-BG" sz="2800" dirty="0"/>
              <a:t> с </a:t>
            </a:r>
            <a:r>
              <a:rPr lang="bg-BG" sz="2800" b="1" dirty="0"/>
              <a:t>двойно кликане</a:t>
            </a:r>
          </a:p>
          <a:p>
            <a:pPr>
              <a:buClr>
                <a:schemeClr val="tx1"/>
              </a:buClr>
            </a:pPr>
            <a:r>
              <a:rPr lang="bg-BG" sz="2800" dirty="0"/>
              <a:t>Този скрипт показва </a:t>
            </a:r>
            <a:r>
              <a:rPr lang="bg-BG" sz="2800" b="1" dirty="0"/>
              <a:t>две важни неща</a:t>
            </a:r>
            <a:r>
              <a:rPr lang="bg-BG" sz="2800" dirty="0"/>
              <a:t>: как да видите </a:t>
            </a:r>
            <a:r>
              <a:rPr lang="bg-BG" sz="2800" b="1" dirty="0">
                <a:solidFill>
                  <a:schemeClr val="bg1"/>
                </a:solidFill>
              </a:rPr>
              <a:t>мрежовите настройки</a:t>
            </a:r>
            <a:r>
              <a:rPr lang="bg-BG" sz="2800" dirty="0"/>
              <a:t> и кои </a:t>
            </a:r>
            <a:r>
              <a:rPr lang="bg-BG" sz="2800" b="1" dirty="0">
                <a:solidFill>
                  <a:schemeClr val="bg1"/>
                </a:solidFill>
              </a:rPr>
              <a:t>програми работят</a:t>
            </a:r>
            <a:r>
              <a:rPr lang="bg-BG" sz="2800" b="1" dirty="0"/>
              <a:t> в момента</a:t>
            </a:r>
          </a:p>
          <a:p>
            <a:pPr>
              <a:buClr>
                <a:schemeClr val="tx1"/>
              </a:buClr>
            </a:pPr>
            <a:r>
              <a:rPr lang="bg-BG" sz="2800" dirty="0"/>
              <a:t>Такива проверки са полезни при </a:t>
            </a:r>
            <a:r>
              <a:rPr lang="bg-BG" sz="2800" b="1" dirty="0"/>
              <a:t>проблем с интернет</a:t>
            </a:r>
            <a:r>
              <a:rPr lang="bg-BG" sz="2800" dirty="0"/>
              <a:t>, когато </a:t>
            </a:r>
            <a:r>
              <a:rPr lang="bg-BG" sz="2800" b="1" dirty="0"/>
              <a:t>компютърът се бави</a:t>
            </a:r>
            <a:r>
              <a:rPr lang="bg-BG" sz="2800" dirty="0"/>
              <a:t>, или когато искаме да спрем </a:t>
            </a:r>
            <a:r>
              <a:rPr lang="bg-BG" sz="2800" b="1" dirty="0"/>
              <a:t>ненужен процес</a:t>
            </a:r>
            <a:endParaRPr lang="en-BG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Резултат</a:t>
            </a:r>
            <a:endParaRPr lang="en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D581F-6B80-37AD-DAFD-3DCAF8334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944000"/>
            <a:ext cx="6384444" cy="3523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1990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Компютърни системи </a:t>
            </a:r>
            <a:r>
              <a:rPr lang="en-US" sz="2400" dirty="0"/>
              <a:t>== </a:t>
            </a:r>
            <a:r>
              <a:rPr lang="bg-BG" sz="2400" b="1" dirty="0"/>
              <a:t>софтуер</a:t>
            </a:r>
            <a:r>
              <a:rPr lang="bg-BG" sz="2400" dirty="0"/>
              <a:t> </a:t>
            </a:r>
            <a:r>
              <a:rPr lang="en-US" sz="2400" dirty="0"/>
              <a:t>+ </a:t>
            </a:r>
            <a:r>
              <a:rPr lang="bg-BG" sz="2400" b="1" dirty="0"/>
              <a:t>хардуер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/>
              <a:t>Системните съобщения </a:t>
            </a:r>
            <a:r>
              <a:rPr lang="bg-BG" sz="2400" dirty="0"/>
              <a:t>са съобщения за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информация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предупреждение</a:t>
            </a:r>
            <a:r>
              <a:rPr lang="bg-BG" sz="2400" dirty="0"/>
              <a:t> или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Команди</a:t>
            </a:r>
            <a:r>
              <a:rPr lang="bg-BG" sz="2400" dirty="0"/>
              <a:t> =</a:t>
            </a:r>
            <a:r>
              <a:rPr lang="en-US" sz="2400" dirty="0"/>
              <a:t>= </a:t>
            </a:r>
            <a:r>
              <a:rPr lang="bg-BG" sz="2400" dirty="0"/>
              <a:t>изпълняват </a:t>
            </a:r>
            <a:r>
              <a:rPr lang="bg-BG" sz="2400" b="1" dirty="0"/>
              <a:t>конкретни действия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Скриптове</a:t>
            </a:r>
            <a:r>
              <a:rPr lang="bg-BG" sz="2400" dirty="0"/>
              <a:t> </a:t>
            </a:r>
            <a:r>
              <a:rPr lang="en-US" sz="2400" dirty="0"/>
              <a:t>== </a:t>
            </a:r>
            <a:r>
              <a:rPr lang="bg-BG" sz="2400" b="1" dirty="0"/>
              <a:t>файлове</a:t>
            </a:r>
            <a:r>
              <a:rPr lang="bg-BG" sz="2400" dirty="0"/>
              <a:t> с </a:t>
            </a:r>
            <a:r>
              <a:rPr lang="bg-BG" sz="2400" b="1" dirty="0"/>
              <a:t>поредица от команди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Конфигурационни файлове </a:t>
            </a:r>
            <a:r>
              <a:rPr lang="bg-BG" sz="2400" dirty="0"/>
              <a:t>=</a:t>
            </a:r>
            <a:r>
              <a:rPr lang="en-US" sz="2400" dirty="0"/>
              <a:t>= </a:t>
            </a:r>
            <a:r>
              <a:rPr lang="bg-BG" sz="2400" b="1" dirty="0"/>
              <a:t>текстови файлове </a:t>
            </a:r>
            <a:r>
              <a:rPr lang="bg-BG" sz="2400" dirty="0"/>
              <a:t>с </a:t>
            </a:r>
            <a:r>
              <a:rPr lang="bg-BG" sz="2400" b="1" dirty="0"/>
              <a:t>настройки</a:t>
            </a:r>
            <a:r>
              <a:rPr lang="bg-BG" sz="2400" dirty="0"/>
              <a:t> за </a:t>
            </a:r>
            <a:r>
              <a:rPr lang="bg-BG" sz="2400" b="1" dirty="0"/>
              <a:t>ОС</a:t>
            </a:r>
            <a:r>
              <a:rPr lang="bg-BG" sz="2400" dirty="0"/>
              <a:t> или дадена </a:t>
            </a:r>
            <a:r>
              <a:rPr lang="bg-BG" sz="2400" b="1" dirty="0"/>
              <a:t>програма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Защита на информация </a:t>
            </a:r>
            <a:r>
              <a:rPr lang="en-US" sz="2400" dirty="0"/>
              <a:t>== </a:t>
            </a:r>
            <a:r>
              <a:rPr lang="bg-BG" sz="2400" dirty="0"/>
              <a:t>опазване на </a:t>
            </a:r>
            <a:r>
              <a:rPr lang="bg-BG" sz="2400" b="1" dirty="0"/>
              <a:t>ценна информация </a:t>
            </a:r>
            <a:r>
              <a:rPr lang="bg-BG" sz="2400" dirty="0"/>
              <a:t>и </a:t>
            </a:r>
            <a:r>
              <a:rPr lang="bg-BG" sz="2400" b="1" dirty="0"/>
              <a:t>лични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Архивиране на информация </a:t>
            </a:r>
            <a:r>
              <a:rPr lang="en-US" sz="2400" dirty="0"/>
              <a:t>==</a:t>
            </a:r>
            <a:r>
              <a:rPr lang="bg-BG" sz="2400" dirty="0"/>
              <a:t> </a:t>
            </a:r>
            <a:r>
              <a:rPr lang="bg-BG" sz="2400" b="1" dirty="0"/>
              <a:t>копиране</a:t>
            </a:r>
            <a:r>
              <a:rPr lang="bg-BG" sz="2400" dirty="0"/>
              <a:t> и </a:t>
            </a:r>
            <a:r>
              <a:rPr lang="bg-BG" sz="2400" b="1" dirty="0"/>
              <a:t>съхраняване</a:t>
            </a:r>
            <a:r>
              <a:rPr lang="bg-BG" sz="2400" dirty="0"/>
              <a:t> на </a:t>
            </a:r>
            <a:r>
              <a:rPr lang="bg-BG" sz="2400" b="1" dirty="0"/>
              <a:t>данни</a:t>
            </a:r>
            <a:r>
              <a:rPr lang="bg-BG" sz="2400" dirty="0"/>
              <a:t> на </a:t>
            </a:r>
            <a:r>
              <a:rPr lang="bg-BG" sz="2400" b="1" dirty="0"/>
              <a:t>друго място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39B59-514B-DA93-AA68-21090FAF7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FB776-9E1B-7347-6CEE-8FC58F0E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системи </a:t>
            </a:r>
            <a:r>
              <a:rPr lang="en-US" dirty="0"/>
              <a:t>(</a:t>
            </a:r>
            <a:r>
              <a:rPr lang="bg-BG" dirty="0"/>
              <a:t>КС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47CDB-E41C-3017-5AC7-46AB2B5E2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Съвкупност от </a:t>
            </a:r>
            <a:r>
              <a:rPr lang="bg-BG" sz="3200" b="1" dirty="0"/>
              <a:t>хардуер</a:t>
            </a:r>
            <a:r>
              <a:rPr lang="bg-BG" sz="3200" dirty="0"/>
              <a:t> и </a:t>
            </a:r>
            <a:r>
              <a:rPr lang="bg-BG" sz="3200" b="1" dirty="0"/>
              <a:t>софтуер</a:t>
            </a:r>
          </a:p>
          <a:p>
            <a:r>
              <a:rPr lang="bg-BG" sz="3200" dirty="0"/>
              <a:t>Работят </a:t>
            </a:r>
            <a:r>
              <a:rPr lang="bg-BG" sz="3200" b="1" dirty="0"/>
              <a:t>заедно</a:t>
            </a:r>
            <a:r>
              <a:rPr lang="bg-BG" sz="3200" dirty="0"/>
              <a:t> и изпълняват </a:t>
            </a:r>
            <a:r>
              <a:rPr lang="bg-BG" sz="3200" b="1" dirty="0"/>
              <a:t>задачи</a:t>
            </a:r>
            <a:r>
              <a:rPr lang="bg-BG" sz="3200" dirty="0"/>
              <a:t>, зададени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</a:p>
          <a:p>
            <a:r>
              <a:rPr lang="bg-BG" sz="3200" dirty="0"/>
              <a:t>Те се </a:t>
            </a:r>
            <a:r>
              <a:rPr lang="bg-BG" sz="3200" b="1" dirty="0">
                <a:solidFill>
                  <a:schemeClr val="bg1"/>
                </a:solidFill>
              </a:rPr>
              <a:t>управляват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настройват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поддържат</a:t>
            </a:r>
            <a:r>
              <a:rPr lang="bg-BG" sz="3200" dirty="0"/>
              <a:t> за </a:t>
            </a:r>
            <a:r>
              <a:rPr lang="bg-BG" sz="3200" b="1" dirty="0"/>
              <a:t>правилна работа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E2156-48B1-1D18-E494-5C17DF0E8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50" y="3368110"/>
            <a:ext cx="4972500" cy="31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5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82364-8172-A113-6018-647684B22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B679-4974-562D-10E8-2991CFE88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Компютърните системи </a:t>
            </a:r>
            <a:r>
              <a:rPr lang="en-US" sz="3600" dirty="0"/>
              <a:t>(</a:t>
            </a:r>
            <a:r>
              <a:rPr lang="bg-BG" sz="3600" dirty="0"/>
              <a:t>КС</a:t>
            </a:r>
            <a:r>
              <a:rPr lang="en-US" sz="3600" dirty="0"/>
              <a:t>)</a:t>
            </a:r>
            <a:r>
              <a:rPr lang="bg-BG" sz="3600" dirty="0"/>
              <a:t> са </a:t>
            </a:r>
            <a:r>
              <a:rPr lang="bg-BG" sz="3600" b="1" dirty="0"/>
              <a:t>навсякъде около нас</a:t>
            </a:r>
            <a:r>
              <a:rPr lang="en-US" sz="3600" dirty="0"/>
              <a:t>:</a:t>
            </a:r>
            <a:endParaRPr lang="bg-BG" sz="3600" dirty="0"/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Телефони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Лаптопи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Умни уреди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И др.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5DB36A-6B0B-4193-FAFF-7E2D162A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 на КС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3FD36-E1D6-2859-D7BC-123E91EDF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0" b="17391"/>
          <a:stretch/>
        </p:blipFill>
        <p:spPr>
          <a:xfrm>
            <a:off x="3504239" y="3698999"/>
            <a:ext cx="8432498" cy="28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82364-8172-A113-6018-647684B22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B679-4974-562D-10E8-2991CFE88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От </a:t>
            </a:r>
            <a:r>
              <a:rPr lang="bg-BG" sz="3600" b="1" dirty="0"/>
              <a:t>съществено значение </a:t>
            </a:r>
            <a:r>
              <a:rPr lang="bg-BG" sz="3600" dirty="0"/>
              <a:t>са за</a:t>
            </a:r>
            <a:r>
              <a:rPr lang="en-US" sz="3600" dirty="0"/>
              <a:t>: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Работа</a:t>
            </a:r>
            <a:r>
              <a:rPr lang="bg-BG" sz="3400" dirty="0"/>
              <a:t> </a:t>
            </a:r>
            <a:r>
              <a:rPr lang="en-GB" sz="3400" dirty="0"/>
              <a:t>–</a:t>
            </a:r>
            <a:r>
              <a:rPr lang="bg-BG" sz="3400" dirty="0"/>
              <a:t> офис софтуер, интернет, комуникация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Бизнес</a:t>
            </a:r>
            <a:r>
              <a:rPr lang="bg-BG" sz="3400" dirty="0"/>
              <a:t> </a:t>
            </a:r>
            <a:r>
              <a:rPr lang="en-GB" sz="3400" dirty="0"/>
              <a:t>–</a:t>
            </a:r>
            <a:r>
              <a:rPr lang="bg-BG" sz="3400" dirty="0"/>
              <a:t> управление на данни, складови системи, обработка на информация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5DB36A-6B0B-4193-FAFF-7E2D162A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 на КС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63883-9089-9658-F827-C0D77511E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26" y="3170165"/>
            <a:ext cx="2325372" cy="3485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89BC2-4978-D146-B11B-285EFFEA8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02" y="4173768"/>
            <a:ext cx="3393822" cy="248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82364-8172-A113-6018-647684B22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B679-4974-562D-10E8-2991CFE88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3400" b="1" dirty="0">
                <a:solidFill>
                  <a:schemeClr val="bg1"/>
                </a:solidFill>
              </a:rPr>
              <a:t>Учебен процес </a:t>
            </a:r>
            <a:r>
              <a:rPr lang="en-GB" sz="3400" dirty="0"/>
              <a:t>–</a:t>
            </a:r>
            <a:r>
              <a:rPr lang="bg-BG" sz="3400" dirty="0"/>
              <a:t> дистанционно обучение, презентации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Забавление</a:t>
            </a:r>
            <a:r>
              <a:rPr lang="bg-BG" sz="3400" dirty="0"/>
              <a:t> </a:t>
            </a:r>
            <a:r>
              <a:rPr lang="en-GB" sz="3400" dirty="0"/>
              <a:t>–</a:t>
            </a:r>
            <a:r>
              <a:rPr lang="bg-BG" sz="3400" dirty="0"/>
              <a:t> игри, музика, видео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5DB36A-6B0B-4193-FAFF-7E2D162A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 на КС </a:t>
            </a:r>
            <a:r>
              <a:rPr lang="en-US" dirty="0"/>
              <a:t>(3)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52772-69C3-7102-D9AE-435C8A602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00" y="2484785"/>
            <a:ext cx="4005000" cy="40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E1E89-22EE-B747-B968-2A38679CC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00" y="2812991"/>
            <a:ext cx="4005000" cy="36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Включва всички </a:t>
            </a:r>
            <a:r>
              <a:rPr lang="bg-BG" sz="3600" b="1" dirty="0"/>
              <a:t>действия</a:t>
            </a:r>
            <a:r>
              <a:rPr lang="bg-BG" sz="3600" dirty="0"/>
              <a:t>, с които</a:t>
            </a:r>
            <a:r>
              <a:rPr lang="en-US" sz="3600" dirty="0"/>
              <a:t>:</a:t>
            </a:r>
          </a:p>
          <a:p>
            <a:pPr lvl="1"/>
            <a:r>
              <a:rPr lang="bg-BG" sz="3400" dirty="0"/>
              <a:t>Настройваме </a:t>
            </a:r>
            <a:r>
              <a:rPr lang="bg-BG" sz="3400" b="1" dirty="0"/>
              <a:t>параметрите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операционната система</a:t>
            </a:r>
          </a:p>
          <a:p>
            <a:pPr lvl="1"/>
            <a:r>
              <a:rPr lang="bg-BG" sz="3400" dirty="0"/>
              <a:t>Добавяме или премахваме </a:t>
            </a:r>
            <a:r>
              <a:rPr lang="bg-BG" sz="34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3400" dirty="0"/>
              <a:t>Променяме </a:t>
            </a:r>
            <a:r>
              <a:rPr lang="bg-BG" sz="3400" b="1" dirty="0"/>
              <a:t>режима </a:t>
            </a:r>
            <a:r>
              <a:rPr lang="bg-BG" sz="3400" dirty="0"/>
              <a:t>на</a:t>
            </a:r>
            <a:r>
              <a:rPr lang="bg-BG" sz="3400" b="1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работа</a:t>
            </a:r>
            <a:r>
              <a:rPr lang="bg-BG" sz="3400" b="1" dirty="0"/>
              <a:t> </a:t>
            </a:r>
            <a:r>
              <a:rPr lang="en-US" sz="3400" dirty="0"/>
              <a:t>(</a:t>
            </a:r>
            <a:r>
              <a:rPr lang="bg-BG" sz="3400" dirty="0"/>
              <a:t>пестене на енергия</a:t>
            </a:r>
            <a:r>
              <a:rPr lang="en-US" sz="3400" dirty="0"/>
              <a:t>)</a:t>
            </a:r>
            <a:endParaRPr lang="bg-BG" sz="3400" dirty="0"/>
          </a:p>
          <a:p>
            <a:pPr lvl="1"/>
            <a:r>
              <a:rPr lang="bg-BG" sz="3400" dirty="0"/>
              <a:t>Конфигурираме </a:t>
            </a:r>
            <a:r>
              <a:rPr lang="bg-BG" sz="3400" b="1" dirty="0">
                <a:solidFill>
                  <a:schemeClr val="bg1"/>
                </a:solidFill>
              </a:rPr>
              <a:t>мрежата</a:t>
            </a:r>
          </a:p>
          <a:p>
            <a:pPr lvl="1"/>
            <a:r>
              <a:rPr lang="bg-BG" sz="3400" dirty="0"/>
              <a:t>Инсталираме или деинсталираме </a:t>
            </a:r>
            <a:r>
              <a:rPr lang="bg-BG" sz="3400" b="1" dirty="0">
                <a:solidFill>
                  <a:schemeClr val="bg1"/>
                </a:solidFill>
              </a:rPr>
              <a:t>хардуер</a:t>
            </a:r>
          </a:p>
          <a:p>
            <a:pPr lvl="1"/>
            <a:r>
              <a:rPr lang="bg-BG" sz="3400" dirty="0"/>
              <a:t>Реагираме при </a:t>
            </a:r>
            <a:r>
              <a:rPr lang="bg-BG" sz="3400" b="1" dirty="0">
                <a:solidFill>
                  <a:schemeClr val="bg1"/>
                </a:solidFill>
              </a:rPr>
              <a:t>съобщения</a:t>
            </a:r>
            <a:r>
              <a:rPr lang="bg-BG" sz="3400" b="1" dirty="0"/>
              <a:t> </a:t>
            </a:r>
            <a:r>
              <a:rPr lang="bg-BG" sz="3400" dirty="0"/>
              <a:t>от</a:t>
            </a:r>
            <a:r>
              <a:rPr lang="bg-BG" sz="3400" b="1" dirty="0"/>
              <a:t> системата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КС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349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Софтуерни инструменти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Control Panel </a:t>
            </a:r>
            <a:r>
              <a:rPr lang="en-US" dirty="0"/>
              <a:t>(Windows)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Command Prompt </a:t>
            </a:r>
            <a:r>
              <a:rPr lang="en-US" dirty="0"/>
              <a:t>(Windows)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Settings</a:t>
            </a:r>
            <a:r>
              <a:rPr lang="en-US" dirty="0"/>
              <a:t> (Windows/macOS/Linux)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 (Linux/macOS)</a:t>
            </a: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Средства за управление на КС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0B8B0-1425-7954-DC8B-E346B1465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00" y="1196126"/>
            <a:ext cx="3510000" cy="23129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7E584-115A-B3D0-7546-2B4A2A3DD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75" y="3697137"/>
            <a:ext cx="4292600" cy="10266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7F405-8B28-17B0-B05C-3D2F9F5CD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459959"/>
            <a:ext cx="3465000" cy="22578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CB24AD-7DFC-7998-01F3-BCB7E2724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54" y="4936542"/>
            <a:ext cx="3240000" cy="16391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90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32788</TotalTime>
  <Words>1565</Words>
  <Application>Microsoft Macintosh PowerPoint</Application>
  <PresentationFormat>Widescreen</PresentationFormat>
  <Paragraphs>280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Управление на компютърни системи</vt:lpstr>
      <vt:lpstr>Съдържание</vt:lpstr>
      <vt:lpstr>Компютърни системи</vt:lpstr>
      <vt:lpstr>Компютърни системи (КС)</vt:lpstr>
      <vt:lpstr>Роля на КС (1)</vt:lpstr>
      <vt:lpstr>Роля на КС (2)</vt:lpstr>
      <vt:lpstr>Роля на КС (3)</vt:lpstr>
      <vt:lpstr>Управление на КС</vt:lpstr>
      <vt:lpstr>Средства за управление на КС (1)</vt:lpstr>
      <vt:lpstr>Средства за управление на КС (2)</vt:lpstr>
      <vt:lpstr>Системни съобщения</vt:lpstr>
      <vt:lpstr>Реагиране при системни съобщения</vt:lpstr>
      <vt:lpstr>Команди и скриптове</vt:lpstr>
      <vt:lpstr>Команди и скриптове</vt:lpstr>
      <vt:lpstr>Основни команди в Windows</vt:lpstr>
      <vt:lpstr>Основни команди в Linux</vt:lpstr>
      <vt:lpstr>.bat файлове в Windows</vt:lpstr>
      <vt:lpstr>.sh файлове в Linux</vt:lpstr>
      <vt:lpstr>Пример</vt:lpstr>
      <vt:lpstr>Създаване на batch скрипт</vt:lpstr>
      <vt:lpstr>Резултат</vt:lpstr>
      <vt:lpstr>Конфигурационни файлове</vt:lpstr>
      <vt:lpstr>Конфигурационни файлове</vt:lpstr>
      <vt:lpstr>Роля на конфигурационните файлове</vt:lpstr>
      <vt:lpstr>Основни конфигурационни файлове в Windows</vt:lpstr>
      <vt:lpstr>Основни конфигурационни файлове в Linux</vt:lpstr>
      <vt:lpstr>Защита и архивиране на информация</vt:lpstr>
      <vt:lpstr>Защита на информация</vt:lpstr>
      <vt:lpstr>Методи за защита на информация</vt:lpstr>
      <vt:lpstr>Архивиране на информация</vt:lpstr>
      <vt:lpstr>Методи за архивиране на данни</vt:lpstr>
      <vt:lpstr>Пример</vt:lpstr>
      <vt:lpstr>Създаване на batch скрипт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на компютърни системи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300</cp:revision>
  <dcterms:created xsi:type="dcterms:W3CDTF">2018-05-23T13:08:44Z</dcterms:created>
  <dcterms:modified xsi:type="dcterms:W3CDTF">2025-05-07T12:26:40Z</dcterms:modified>
  <cp:category/>
</cp:coreProperties>
</file>