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402" r:id="rId2"/>
    <p:sldId id="493" r:id="rId3"/>
    <p:sldId id="467" r:id="rId4"/>
    <p:sldId id="468" r:id="rId5"/>
    <p:sldId id="580" r:id="rId6"/>
    <p:sldId id="469" r:id="rId7"/>
    <p:sldId id="470" r:id="rId8"/>
    <p:sldId id="471" r:id="rId9"/>
    <p:sldId id="472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539" r:id="rId23"/>
    <p:sldId id="540" r:id="rId24"/>
    <p:sldId id="541" r:id="rId25"/>
    <p:sldId id="349" r:id="rId26"/>
    <p:sldId id="401" r:id="rId27"/>
    <p:sldId id="5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67C3DC0-FBA3-4E76-A4FF-3E4F3A02CF10}">
          <p14:sldIdLst>
            <p14:sldId id="402"/>
            <p14:sldId id="493"/>
          </p14:sldIdLst>
        </p14:section>
        <p14:section name="Масиви" id="{54F981AB-CEC0-48A2-A249-7775A9BCB625}">
          <p14:sldIdLst>
            <p14:sldId id="467"/>
            <p14:sldId id="468"/>
            <p14:sldId id="580"/>
            <p14:sldId id="469"/>
            <p14:sldId id="470"/>
            <p14:sldId id="471"/>
            <p14:sldId id="472"/>
          </p14:sldIdLst>
        </p14:section>
        <p14:section name="Четене на масиви от конзолата" id="{6C937A98-260C-4C25-9B7A-68DBE7F65D6A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Foreach-цикъл" id="{4CAC1631-6319-4511-8CB8-1B24C07CF450}">
          <p14:sldIdLst>
            <p14:sldId id="539"/>
            <p14:sldId id="540"/>
            <p14:sldId id="541"/>
          </p14:sldIdLst>
        </p14:section>
        <p14:section name="Обобщение" id="{1DF6513F-769F-4656-9542-E603E9055C2E}">
          <p14:sldIdLst>
            <p14:sldId id="349"/>
            <p14:sldId id="401"/>
            <p14:sldId id="5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A7409-79DA-FD56-919E-4E15CA83DBFE}" v="1074" dt="2023-01-09T20:56:56.168"/>
    <p1510:client id="{2EB31526-A1DD-1D3F-B613-1AC6CBB95D6E}" v="387" dt="2023-01-11T19:57:50.274"/>
    <p1510:client id="{97FE650E-9FCF-06AA-9869-81D8E1AD23CB}" v="1907" dt="2023-01-10T15:59:54.4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3"/>
    <p:restoredTop sz="94719"/>
  </p:normalViewPr>
  <p:slideViewPr>
    <p:cSldViewPr snapToGrid="0">
      <p:cViewPr varScale="1">
        <p:scale>
          <a:sx n="124" d="100"/>
          <a:sy n="124" d="100"/>
        </p:scale>
        <p:origin x="176" y="76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24" y="2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6.07.23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96873-9171-4398-A419-826EF0A956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465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1F9B728-7762-4207-A1A0-60DBCAE016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950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A798CB-E8D3-42F8-9570-F344980C4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174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071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752A242-821B-40D6-8F80-C9ABBFE629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815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1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2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3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0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sz="3550" dirty="0">
                <a:ea typeface="+mn-lt"/>
                <a:cs typeface="+mn-lt"/>
              </a:rPr>
              <a:t>Съвкупност от елементи с определена дължина</a:t>
            </a:r>
            <a:endParaRPr lang="bg-BG" dirty="0"/>
          </a:p>
          <a:p>
            <a:endParaRPr lang="bg-BG" sz="3550" dirty="0">
              <a:ea typeface="Calibri"/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750" dirty="0"/>
              <a:t>Масиви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1950" dirty="0"/>
              <a:t>Софтуерен университет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bg-BG" dirty="0">
                <a:hlinkClick r:id="rId3"/>
              </a:rPr>
              <a:t>https://softuni.bg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sz="2750" dirty="0"/>
              <a:t>СофтУни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3651"/>
            <a:ext cx="3311375" cy="437098"/>
          </a:xfrm>
        </p:spPr>
        <p:txBody>
          <a:bodyPr/>
          <a:lstStyle/>
          <a:p>
            <a:r>
              <a:rPr lang="bg-BG" sz="2350" dirty="0"/>
              <a:t>Преподавателски екип</a:t>
            </a:r>
            <a:endParaRPr lang="bg-B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329197" y="2172750"/>
            <a:ext cx="5756080" cy="2279018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39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57EC28C-93A1-82FC-040C-BAB5B0AF345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BG" dirty="0"/>
              <a:t>For</a:t>
            </a:r>
            <a:r>
              <a:rPr lang="bg-BG" dirty="0"/>
              <a:t>-цикъл и</a:t>
            </a:r>
            <a:r>
              <a:rPr lang="en-US" dirty="0"/>
              <a:t> string.Join()</a:t>
            </a:r>
            <a:endParaRPr lang="en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C5E41F70-3D28-4438-9552-CF30F52909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Четене и отпечатване на масив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>
            <a:extLst>
              <a:ext uri="{FF2B5EF4-FFF2-40B4-BE49-F238E27FC236}">
                <a16:creationId xmlns:a16="http://schemas.microsoft.com/office/drawing/2014/main" id="{75405290-0DED-42FC-9949-3A24F9222687}"/>
              </a:ext>
            </a:extLst>
          </p:cNvPr>
          <p:cNvSpPr txBox="1">
            <a:spLocks noChangeArrowheads="1"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ct val="0"/>
              </a:spcBef>
            </a:pPr>
            <a:r>
              <a:rPr lang="en-US" sz="3600" dirty="0"/>
              <a:t>Първо четем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дължината</a:t>
            </a:r>
            <a:r>
              <a:rPr lang="en-US" sz="3600" dirty="0"/>
              <a:t> на масива от конзолата:</a:t>
            </a:r>
          </a:p>
          <a:p>
            <a:pPr marL="360045" indent="-360045">
              <a:lnSpc>
                <a:spcPct val="100000"/>
              </a:lnSpc>
              <a:spcBef>
                <a:spcPct val="0"/>
              </a:spcBef>
            </a:pPr>
            <a:endParaRPr lang="en-US" sz="3600" dirty="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</a:pPr>
            <a:r>
              <a:rPr lang="en-US" sz="3600" dirty="0"/>
              <a:t>След това създаваме масив с дължина</a:t>
            </a:r>
            <a:r>
              <a:rPr lang="en-US" sz="3600" dirty="0">
                <a:solidFill>
                  <a:srgbClr val="234465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36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</a:t>
            </a:r>
            <a:r>
              <a:rPr lang="en-US" sz="3600" dirty="0"/>
              <a:t> и</a:t>
            </a:r>
            <a:r>
              <a:rPr lang="en-US" sz="3600" dirty="0">
                <a:solidFill>
                  <a:srgbClr val="234465"/>
                </a:solidFill>
              </a:rPr>
              <a:t> </a:t>
            </a:r>
            <a:r>
              <a:rPr lang="en-US" sz="3600" dirty="0"/>
              <a:t>четем неговите 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елементи</a:t>
            </a:r>
            <a:r>
              <a:rPr lang="en-US" sz="3600" dirty="0"/>
              <a:t> </a:t>
            </a:r>
            <a:r>
              <a:rPr lang="bg-BG" sz="3600" dirty="0"/>
              <a:t>с помощта на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-цикъл</a:t>
            </a:r>
            <a:r>
              <a:rPr lang="en-US" sz="3600" dirty="0"/>
              <a:t>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86B3E83-1B5F-4E85-9A60-78EBC3B87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Четене на масив от конзолата</a:t>
            </a:r>
            <a:endParaRPr lang="bg-BG" dirty="0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78C6B177-08DD-41AB-A75F-1B0283DB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934785"/>
            <a:ext cx="777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B5261A7B-72E9-45D4-B3A8-DA0B277B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3971441"/>
            <a:ext cx="885731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502AD66B-649D-4307-9654-7EF7F88D75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73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>
            <a:extLst>
              <a:ext uri="{FF2B5EF4-FFF2-40B4-BE49-F238E27FC236}">
                <a16:creationId xmlns:a16="http://schemas.microsoft.com/office/drawing/2014/main" id="{4BC79AE9-2E00-44BA-88CD-09882972B7B5}"/>
              </a:ext>
            </a:extLst>
          </p:cNvPr>
          <p:cNvSpPr txBox="1">
            <a:spLocks noChangeArrowheads="1"/>
          </p:cNvSpPr>
          <p:nvPr/>
        </p:nvSpPr>
        <p:spPr>
          <a:xfrm>
            <a:off x="190451" y="1196126"/>
            <a:ext cx="11808021" cy="51856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</a:pPr>
            <a:r>
              <a:rPr lang="en-US" sz="3600" dirty="0"/>
              <a:t>Масивите могат да</a:t>
            </a:r>
            <a:r>
              <a:rPr lang="en-US" sz="3600" dirty="0">
                <a:solidFill>
                  <a:srgbClr val="234465"/>
                </a:solidFill>
              </a:rPr>
              <a:t> бъдат </a:t>
            </a:r>
            <a:r>
              <a:rPr lang="en-US" sz="3600" b="1" dirty="0">
                <a:solidFill>
                  <a:schemeClr val="bg1"/>
                </a:solidFill>
              </a:rPr>
              <a:t>четени</a:t>
            </a:r>
            <a:r>
              <a:rPr lang="en-US" sz="3600" dirty="0"/>
              <a:t> от </a:t>
            </a:r>
            <a:r>
              <a:rPr lang="en-US" sz="3600" b="1" dirty="0">
                <a:solidFill>
                  <a:schemeClr val="bg1"/>
                </a:solidFill>
              </a:rPr>
              <a:t>един ред</a:t>
            </a:r>
            <a:r>
              <a:rPr lang="bg-BG" sz="3600" dirty="0"/>
              <a:t>, като стойностите са разделени с </a:t>
            </a:r>
            <a:r>
              <a:rPr lang="bg-BG" sz="3600" b="1" dirty="0">
                <a:solidFill>
                  <a:schemeClr val="bg1"/>
                </a:solidFill>
              </a:rPr>
              <a:t>интервал</a:t>
            </a:r>
            <a:endParaRPr lang="en-US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360045" indent="-360045">
              <a:lnSpc>
                <a:spcPct val="90000"/>
              </a:lnSpc>
            </a:pPr>
            <a:endParaRPr lang="en-US" dirty="0">
              <a:ea typeface="Calibri"/>
              <a:cs typeface="Calibri"/>
            </a:endParaRPr>
          </a:p>
          <a:p>
            <a:pPr marL="360045" indent="-360045">
              <a:lnSpc>
                <a:spcPct val="90000"/>
              </a:lnSpc>
            </a:pPr>
            <a:endParaRPr lang="en-US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E3817A8-973D-42A7-AEDE-34C07D01D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 fontScale="90000"/>
          </a:bodyPr>
          <a:lstStyle/>
          <a:p>
            <a:r>
              <a:rPr lang="en-US" sz="3950" dirty="0"/>
              <a:t>Четене на стойностите на масива от един ред  </a:t>
            </a:r>
            <a:endParaRPr lang="bg-BG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6DF9D99A-A1CD-4FF6-89B0-F8CB2437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036693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0F1810E-027D-4318-B0A7-91CC59370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2305510"/>
            <a:ext cx="807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17A36B94-6270-41A5-B878-D0A79F81D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381" y="2526381"/>
            <a:ext cx="3319090" cy="1653905"/>
          </a:xfrm>
          <a:prstGeom prst="wedgeRoundRectCallout">
            <a:avLst>
              <a:gd name="adj1" fmla="val -75145"/>
              <a:gd name="adj2" fmla="val 350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Split( ) </a:t>
            </a:r>
            <a:r>
              <a:rPr lang="en-US" sz="3200" b="1" noProof="1">
                <a:solidFill>
                  <a:schemeClr val="bg2"/>
                </a:solidFill>
              </a:rPr>
              <a:t>разделя чрез </a:t>
            </a:r>
            <a:r>
              <a:rPr lang="bg-BG" sz="3200" b="1" noProof="1">
                <a:solidFill>
                  <a:schemeClr val="bg2"/>
                </a:solidFill>
              </a:rPr>
              <a:t>интервал</a:t>
            </a:r>
            <a:r>
              <a:rPr lang="en-US" sz="3200" b="1" noProof="1">
                <a:solidFill>
                  <a:schemeClr val="bg2"/>
                </a:solidFill>
              </a:rPr>
              <a:t> в </a:t>
            </a:r>
            <a:br>
              <a:rPr lang="en-US" sz="3200" b="1" noProof="1"/>
            </a:br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string[]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23C256E4-2780-4D07-8E0D-1DFB6A16D1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2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B28D282-8C56-41BA-9AD9-48C2D70F4036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3600" dirty="0"/>
              <a:t>Четене на масив от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числа</a:t>
            </a:r>
            <a:r>
              <a:rPr lang="en-US" sz="3600" dirty="0"/>
              <a:t>:</a:t>
            </a:r>
          </a:p>
          <a:p>
            <a:pPr marL="360045" indent="-360045"/>
            <a:endParaRPr lang="en-US" dirty="0">
              <a:ea typeface="Calibri"/>
              <a:cs typeface="Calibri"/>
            </a:endParaRPr>
          </a:p>
          <a:p>
            <a:pPr marL="360045" indent="-360045"/>
            <a:endParaRPr lang="en-US" dirty="0">
              <a:ea typeface="Calibri"/>
              <a:cs typeface="Calibri"/>
            </a:endParaRPr>
          </a:p>
          <a:p>
            <a:pPr marL="360045" indent="-360045"/>
            <a:endParaRPr lang="en-US" dirty="0">
              <a:ea typeface="Calibri"/>
              <a:cs typeface="Calibri"/>
            </a:endParaRPr>
          </a:p>
          <a:p>
            <a:pPr marL="360045" indent="-360045"/>
            <a:endParaRPr lang="en-US" dirty="0">
              <a:ea typeface="Calibri"/>
              <a:cs typeface="Calibri"/>
            </a:endParaRP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7F4C91C5-BA3C-473C-ACBA-C30B7AE9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/>
              <a:t>Съкратено </a:t>
            </a:r>
            <a:r>
              <a:rPr lang="en-US" sz="3950" dirty="0">
                <a:ea typeface="+mj-lt"/>
                <a:cs typeface="+mj-lt"/>
              </a:rPr>
              <a:t>четене на масив от един ред</a:t>
            </a:r>
            <a:endParaRPr lang="en-US" sz="395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2CC542C-F6F1-4F54-978D-7545024A4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40" y="4572000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EC9FD01E-C9C5-4AD9-9E8E-B2627F34C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92" y="2158138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inputLine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18" name="AutoShape 24">
            <a:extLst>
              <a:ext uri="{FF2B5EF4-FFF2-40B4-BE49-F238E27FC236}">
                <a16:creationId xmlns:a16="http://schemas.microsoft.com/office/drawing/2014/main" id="{D1170B69-20AC-40BF-936B-44FD33045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1952" y="5082596"/>
            <a:ext cx="2730955" cy="723176"/>
          </a:xfrm>
          <a:prstGeom prst="wedgeRoundRectCallout">
            <a:avLst>
              <a:gd name="adj1" fmla="val -88935"/>
              <a:gd name="adj2" fmla="val -114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Или </a:t>
            </a:r>
            <a:r>
              <a:rPr lang="bg-BG" sz="2800" b="1" noProof="1">
                <a:solidFill>
                  <a:schemeClr val="bg2"/>
                </a:solidFill>
              </a:rPr>
              <a:t>п</a:t>
            </a:r>
            <a:r>
              <a:rPr lang="en-US" sz="2800" b="1" noProof="1">
                <a:solidFill>
                  <a:schemeClr val="bg2"/>
                </a:solidFill>
              </a:rPr>
              <a:t>о</a:t>
            </a:r>
            <a:r>
              <a:rPr lang="bg-BG" sz="2800" b="1" noProof="1">
                <a:solidFill>
                  <a:schemeClr val="bg2"/>
                </a:solidFill>
              </a:rPr>
              <a:t>-</a:t>
            </a:r>
            <a:r>
              <a:rPr lang="en-US" sz="2800" b="1" noProof="1">
                <a:solidFill>
                  <a:schemeClr val="bg2"/>
                </a:solidFill>
              </a:rPr>
              <a:t>кратко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87ACD525-43EA-436B-B6A7-60CD7C84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5290" y="1344957"/>
            <a:ext cx="3161818" cy="1370256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Трябва да включите </a:t>
            </a:r>
            <a:r>
              <a:rPr lang="en-GB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System.LINQ</a:t>
            </a:r>
            <a:r>
              <a:rPr lang="en-GB" sz="2800" b="1" noProof="1">
                <a:solidFill>
                  <a:schemeClr val="bg2"/>
                </a:solidFill>
              </a:rPr>
              <a:t>;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EC25669-4392-42D3-82E4-87585AB5D4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0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51472965-591F-422F-91EA-C4D034ACF554}"/>
              </a:ext>
            </a:extLst>
          </p:cNvPr>
          <p:cNvSpPr txBox="1">
            <a:spLocks noChangeArrowheads="1"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</a:pPr>
            <a:r>
              <a:rPr lang="en-US" sz="3200" dirty="0"/>
              <a:t>За да </a:t>
            </a:r>
            <a:r>
              <a:rPr lang="en-US" sz="3200" b="1" dirty="0">
                <a:solidFill>
                  <a:schemeClr val="bg1"/>
                </a:solidFill>
              </a:rPr>
              <a:t>принтираме</a:t>
            </a:r>
            <a:r>
              <a:rPr lang="en-US" sz="3200" dirty="0"/>
              <a:t> всички </a:t>
            </a:r>
            <a:r>
              <a:rPr lang="bg-BG" sz="3200" dirty="0"/>
              <a:t>елементи </a:t>
            </a:r>
            <a:r>
              <a:rPr lang="en-US" sz="3200" dirty="0"/>
              <a:t>на масива, може да използваме</a:t>
            </a:r>
            <a:r>
              <a:rPr lang="en-US" sz="3200" dirty="0">
                <a:solidFill>
                  <a:srgbClr val="234465"/>
                </a:solidFill>
              </a:rPr>
              <a:t> 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200" b="1" dirty="0">
                <a:solidFill>
                  <a:schemeClr val="bg1"/>
                </a:solidFill>
              </a:rPr>
              <a:t>-цикъл</a:t>
            </a:r>
            <a:r>
              <a:rPr lang="en-US" sz="3200" dirty="0"/>
              <a:t> </a:t>
            </a:r>
            <a:endParaRPr lang="en-US" sz="3200" dirty="0">
              <a:solidFill>
                <a:srgbClr val="1A334C"/>
              </a:solidFill>
            </a:endParaRPr>
          </a:p>
          <a:p>
            <a:pPr marL="457200" indent="-457200">
              <a:lnSpc>
                <a:spcPct val="100000"/>
              </a:lnSpc>
            </a:pPr>
            <a:r>
              <a:rPr lang="en-US" sz="3200" dirty="0">
                <a:ea typeface="+mn-lt"/>
                <a:cs typeface="+mn-lt"/>
              </a:rPr>
              <a:t>Разделяме елементите с интервал или нов ред:</a:t>
            </a:r>
            <a:endParaRPr lang="en-US" sz="3200" dirty="0">
              <a:solidFill>
                <a:schemeClr val="tx2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26C1436-9ECB-4B45-8A3E-0897D1735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Отпечатване на масив на конзолата</a:t>
            </a:r>
            <a:endParaRPr lang="bg-BG" sz="3950" dirty="0">
              <a:ea typeface="Calibri"/>
              <a:cs typeface="Calibri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CEE7FCDF-C3C0-4124-B1FC-29F7BE0E6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909" y="2944127"/>
            <a:ext cx="9984157" cy="37113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latin typeface="Consolas"/>
              </a:rPr>
              <a:t>string[]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arr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400" b="1" noProof="1">
                <a:latin typeface="Consolas"/>
              </a:rPr>
              <a:t>=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{</a:t>
            </a:r>
            <a:r>
              <a:rPr lang="en-US" sz="2400" b="1" noProof="1">
                <a:latin typeface="Consolas"/>
              </a:rPr>
              <a:t>"one", "two"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}</a:t>
            </a:r>
            <a:r>
              <a:rPr lang="en-US" sz="2400" b="1" noProof="1">
                <a:latin typeface="Consolas"/>
              </a:rPr>
              <a:t>;</a:t>
            </a:r>
            <a:endParaRPr lang="bg-BG" sz="2400" b="1" noProof="1">
              <a:latin typeface="Consolas"/>
            </a:endParaRP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bg-BG" sz="2400" b="1" i="1" noProof="1">
                <a:solidFill>
                  <a:schemeClr val="accent2"/>
                </a:solidFill>
                <a:latin typeface="Consolas"/>
              </a:rPr>
              <a:t>// == </a:t>
            </a:r>
            <a:r>
              <a:rPr lang="en-GB" sz="2400" b="1" i="1" noProof="1">
                <a:solidFill>
                  <a:schemeClr val="accent2"/>
                </a:solidFill>
                <a:latin typeface="Consolas"/>
              </a:rPr>
              <a:t>new string [2] {"one", "two"};</a:t>
            </a:r>
            <a:endParaRPr lang="en-US" sz="2400" b="1" i="1" noProof="1">
              <a:solidFill>
                <a:schemeClr val="accent2"/>
              </a:solidFill>
              <a:latin typeface="Consolas"/>
            </a:endParaRP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Обработване на елементите на масива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latin typeface="Consolas"/>
              </a:rPr>
              <a:t>for (int index = 0; index &lt; arr.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Length</a:t>
            </a:r>
            <a:r>
              <a:rPr lang="en-US" sz="2400" b="1" noProof="1">
                <a:latin typeface="Consolas"/>
              </a:rPr>
              <a:t>; index++)</a:t>
            </a:r>
            <a:endParaRPr lang="bg-BG" sz="2400" b="1" noProof="1">
              <a:latin typeface="Consolas"/>
            </a:endParaRP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latin typeface="Consolas"/>
              </a:rPr>
              <a:t>{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 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bg-BG" sz="2400" b="1" i="1" noProof="1">
                <a:solidFill>
                  <a:schemeClr val="accent2"/>
                </a:solidFill>
                <a:latin typeface="Consolas"/>
              </a:rPr>
              <a:t>  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//Принтираме всеки елемент на нов ред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  </a:t>
            </a:r>
            <a:r>
              <a:rPr lang="en-US" sz="2400" b="1" noProof="1">
                <a:latin typeface="Consolas"/>
              </a:rPr>
              <a:t>Console.WriteLine("arr[{0}] = {1}", index,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arr[</a:t>
            </a:r>
            <a:r>
              <a:rPr lang="en-US" sz="2400" b="1" noProof="1">
                <a:latin typeface="Consolas"/>
              </a:rPr>
              <a:t>index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]</a:t>
            </a:r>
            <a:r>
              <a:rPr lang="en-US" sz="2400" b="1" noProof="1">
                <a:latin typeface="Consolas"/>
              </a:rPr>
              <a:t>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latin typeface="Consolas"/>
              </a:rPr>
              <a:t>}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8D36A5D-ACEA-42F2-81F4-9EC6E32997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33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600" dirty="0"/>
              <a:t>Прочетете масив от числа (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n</a:t>
            </a:r>
            <a:r>
              <a:rPr lang="en-US" sz="3600" b="1" dirty="0"/>
              <a:t> </a:t>
            </a:r>
            <a:r>
              <a:rPr lang="en-US" sz="3600" dirty="0"/>
              <a:t>реда с числа), </a:t>
            </a:r>
            <a:r>
              <a:rPr lang="en-US" sz="3600" b="1" dirty="0">
                <a:solidFill>
                  <a:schemeClr val="bg1"/>
                </a:solidFill>
              </a:rPr>
              <a:t>обърнете </a:t>
            </a:r>
            <a:r>
              <a:rPr lang="en-US" sz="3600" dirty="0"/>
              <a:t>го и</a:t>
            </a:r>
            <a:br>
              <a:rPr lang="en-US" sz="3600" dirty="0"/>
            </a:br>
            <a:r>
              <a:rPr lang="en-US" sz="3600" dirty="0"/>
              <a:t>принтирайте елементите </a:t>
            </a:r>
            <a:r>
              <a:rPr lang="bg-BG" sz="3600" dirty="0"/>
              <a:t>в</a:t>
            </a:r>
            <a:r>
              <a:rPr lang="en-US" sz="3600" dirty="0"/>
              <a:t> </a:t>
            </a:r>
            <a:r>
              <a:rPr lang="bg-BG" sz="3600" dirty="0"/>
              <a:t>обратен</a:t>
            </a:r>
            <a:r>
              <a:rPr lang="en-US" sz="3600" dirty="0"/>
              <a:t> ред, разделени с</a:t>
            </a:r>
            <a:br>
              <a:rPr lang="en-US" sz="3600" dirty="0"/>
            </a:br>
            <a:r>
              <a:rPr lang="en-US" sz="3600" dirty="0"/>
              <a:t>интервал: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/>
              <a:t>Задача: </a:t>
            </a:r>
            <a:r>
              <a:rPr lang="en-US" sz="3950" dirty="0">
                <a:ea typeface="+mj-lt"/>
                <a:cs typeface="+mj-lt"/>
              </a:rPr>
              <a:t>Отпечатване на числа в обратен ред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336" y="3671070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77813" y="4409735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379108" y="4527191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53841" y="3429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953028" y="4414223"/>
            <a:ext cx="26982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241569" y="4530875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150BD16-F15E-4E9E-86AA-FEE0C7556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293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/>
              <a:t>Решение: Отпечатване на числа в обратен ред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702532" y="1340769"/>
            <a:ext cx="970326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Прочитане на масива (n на брой реда от числа)</a:t>
            </a:r>
            <a:endParaRPr lang="en-US" sz="2400" noProof="1">
              <a:solidFill>
                <a:schemeClr val="accent2"/>
              </a:solidFill>
              <a:latin typeface="Consolas"/>
              <a:ea typeface="+mn-lt"/>
              <a:cs typeface="+mn-lt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for (int i = 0; i &lt; n;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  arr[i] = int.Parse(Console.ReadLine());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Отпечатване на масива от последния до първия елемент</a:t>
            </a:r>
            <a:endParaRPr lang="en-US" sz="2400" noProof="1">
              <a:solidFill>
                <a:schemeClr val="accent2"/>
              </a:solidFill>
              <a:ea typeface="+mn-lt"/>
              <a:cs typeface="+mn-lt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for (int i =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n-1</a:t>
            </a:r>
            <a:r>
              <a:rPr lang="en-US" sz="2400" b="1" noProof="1">
                <a:latin typeface="Consolas"/>
              </a:rPr>
              <a:t>; i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&gt;=</a:t>
            </a:r>
            <a:r>
              <a:rPr lang="en-US" sz="2400" b="1" noProof="1">
                <a:latin typeface="Consolas"/>
              </a:rPr>
              <a:t> 0;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i--</a:t>
            </a:r>
            <a:r>
              <a:rPr lang="en-US" sz="2400" b="1" noProof="1">
                <a:latin typeface="Consolas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  Console.Write(arr[i] + " ");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/>
              <a:t>Тествайте решението в Judge: </a:t>
            </a:r>
            <a:r>
              <a:rPr lang="en-US" sz="2000" dirty="0">
                <a:hlinkClick r:id="rId2"/>
              </a:rPr>
              <a:t>https://judge.softuni.org/Contests/Practice/Index/4144#1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0C7C8A6-E145-46EE-9157-98FD111039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200" dirty="0"/>
              <a:t>Прочетете</a:t>
            </a:r>
            <a:r>
              <a:rPr lang="en-US" sz="3200" dirty="0">
                <a:solidFill>
                  <a:srgbClr val="234465"/>
                </a:solidFill>
              </a:rPr>
              <a:t> </a:t>
            </a:r>
            <a:r>
              <a:rPr lang="en-US" sz="3200" b="1" dirty="0">
                <a:solidFill>
                  <a:schemeClr val="bg1"/>
                </a:solidFill>
              </a:rPr>
              <a:t>масив от реални числа </a:t>
            </a:r>
            <a:r>
              <a:rPr lang="en-US" sz="3200" dirty="0"/>
              <a:t>(разделени с интервал),</a:t>
            </a:r>
            <a:r>
              <a:rPr lang="en-US" sz="3200" dirty="0">
                <a:solidFill>
                  <a:srgbClr val="234465"/>
                </a:solidFill>
              </a:rPr>
              <a:t> закръглете</a:t>
            </a:r>
            <a:r>
              <a:rPr lang="en-US" sz="3200" dirty="0">
                <a:ea typeface="+mn-lt"/>
                <a:cs typeface="+mn-lt"/>
              </a:rPr>
              <a:t> ги </a:t>
            </a:r>
            <a:r>
              <a:rPr lang="bg-BG" sz="3200" dirty="0">
                <a:ea typeface="+mn-lt"/>
                <a:cs typeface="+mn-lt"/>
              </a:rPr>
              <a:t>с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Math.Round</a:t>
            </a:r>
            <a:r>
              <a:rPr lang="bg-BG" sz="3200" dirty="0">
                <a:ea typeface="+mn-lt"/>
                <a:cs typeface="+mn-lt"/>
              </a:rPr>
              <a:t> и </a:t>
            </a:r>
            <a:r>
              <a:rPr lang="en-US" sz="3200" dirty="0">
                <a:ea typeface="+mn-lt"/>
                <a:cs typeface="+mn-lt"/>
              </a:rPr>
              <a:t>отпечатайте изхода</a:t>
            </a:r>
            <a:r>
              <a:rPr lang="bg-BG" sz="3200" dirty="0">
                <a:ea typeface="+mn-lt"/>
                <a:cs typeface="+mn-lt"/>
              </a:rPr>
              <a:t>,</a:t>
            </a:r>
            <a:r>
              <a:rPr lang="en-US" sz="3200" dirty="0">
                <a:ea typeface="+mn-lt"/>
                <a:cs typeface="+mn-lt"/>
              </a:rPr>
              <a:t> както е в примера</a:t>
            </a:r>
            <a:r>
              <a:rPr lang="en-US" sz="3200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 Закръглени числа</a:t>
            </a:r>
            <a:endParaRPr lang="en-US" sz="3950" dirty="0">
              <a:ea typeface="Calibri"/>
              <a:cs typeface="Calibri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35452" y="2850364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70590" y="3827386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553200" y="2850364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419372" y="3872197"/>
            <a:ext cx="259851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552236" y="3872197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035306" y="3876004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9C156A76-6A26-4A4E-96E4-A7033B298E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508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D94433-AED6-4E44-8BA3-ED2E6ABE371D}"/>
              </a:ext>
            </a:extLst>
          </p:cNvPr>
          <p:cNvSpPr txBox="1">
            <a:spLocks/>
          </p:cNvSpPr>
          <p:nvPr/>
        </p:nvSpPr>
        <p:spPr>
          <a:xfrm>
            <a:off x="190355" y="1135161"/>
            <a:ext cx="11808021" cy="51856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100" dirty="0"/>
              <a:t>Напишете програма, която</a:t>
            </a:r>
            <a:r>
              <a:rPr lang="en-US" sz="3100" dirty="0"/>
              <a:t> </a:t>
            </a:r>
            <a:r>
              <a:rPr lang="en-US" sz="3100" dirty="0">
                <a:ea typeface="+mn-lt"/>
                <a:cs typeface="+mn-lt"/>
              </a:rPr>
              <a:t>закръгля всяка стойност </a:t>
            </a:r>
            <a:r>
              <a:rPr lang="bg-BG" sz="3100" dirty="0">
                <a:ea typeface="+mn-lt"/>
                <a:cs typeface="+mn-lt"/>
              </a:rPr>
              <a:t> от масив </a:t>
            </a:r>
            <a:r>
              <a:rPr lang="en-US" sz="3100" dirty="0">
                <a:ea typeface="+mn-lt"/>
                <a:cs typeface="+mn-lt"/>
              </a:rPr>
              <a:t>до </a:t>
            </a:r>
            <a:r>
              <a:rPr lang="en-US" sz="3100" b="1" dirty="0">
                <a:solidFill>
                  <a:schemeClr val="bg1"/>
                </a:solidFill>
                <a:ea typeface="+mn-lt"/>
                <a:cs typeface="+mn-lt"/>
              </a:rPr>
              <a:t>най-близкото </a:t>
            </a:r>
            <a:r>
              <a:rPr lang="bg-BG" sz="3100" b="1" dirty="0">
                <a:solidFill>
                  <a:schemeClr val="bg1"/>
                </a:solidFill>
                <a:ea typeface="+mn-lt"/>
                <a:cs typeface="+mn-lt"/>
              </a:rPr>
              <a:t>цяло </a:t>
            </a:r>
            <a:r>
              <a:rPr lang="en-US" sz="3100" b="1" dirty="0">
                <a:solidFill>
                  <a:schemeClr val="bg1"/>
                </a:solidFill>
                <a:ea typeface="+mn-lt"/>
                <a:cs typeface="+mn-lt"/>
              </a:rPr>
              <a:t>число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06F11998-C005-4CF0-BA2E-63C3D0A3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Закръглени числа</a:t>
            </a:r>
            <a:endParaRPr lang="en-US" sz="395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404D53E-A072-4C4F-A8D9-7C6A1305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50" y="2226823"/>
            <a:ext cx="10876829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double[] nums = Console.ReadLine().Split()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 .Select(double.Parse).ToArray();</a:t>
            </a:r>
            <a:endParaRPr lang="en-US" sz="2600" b="1" i="1" noProof="1">
              <a:solidFill>
                <a:schemeClr val="accent2"/>
              </a:solidFill>
              <a:latin typeface="Consolas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for (int i = 0; i &lt; nums.Length;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   .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Round</a:t>
            </a:r>
            <a:r>
              <a:rPr lang="en-US" sz="2600" b="1" noProof="1">
                <a:latin typeface="Consolas"/>
              </a:rPr>
              <a:t>(nums[i],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MidpointRounding.AwayFromZero</a:t>
            </a:r>
            <a:r>
              <a:rPr lang="en-US" sz="2600" b="1" noProof="1">
                <a:latin typeface="Consolas"/>
              </a:rPr>
              <a:t>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600" b="1" i="1" noProof="1">
                <a:solidFill>
                  <a:schemeClr val="accent2"/>
                </a:solidFill>
                <a:latin typeface="Consolas"/>
              </a:rPr>
              <a:t>// TODO: Принтирайте всяко число</a:t>
            </a:r>
            <a:endParaRPr lang="en-GB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8552C014-9EAA-490B-8AE9-0B298BEDC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980" y="4307699"/>
            <a:ext cx="1782790" cy="601121"/>
          </a:xfrm>
          <a:prstGeom prst="wedgeRoundRectCallout">
            <a:avLst>
              <a:gd name="adj1" fmla="val -68132"/>
              <a:gd name="adj2" fmla="val 62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F98041-6B0C-4B21-96C7-61D0FBFD799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 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https://judge.softuni.org/Contests/Practice/Index/4144#2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3ADF031-72B3-468D-91A8-2D1D15D7FC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0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E6034EAC-749D-42DD-A3F7-F25E08AFB6FC}"/>
              </a:ext>
            </a:extLst>
          </p:cNvPr>
          <p:cNvSpPr txBox="1">
            <a:spLocks noChangeArrowheads="1"/>
          </p:cNvSpPr>
          <p:nvPr/>
        </p:nvSpPr>
        <p:spPr>
          <a:xfrm>
            <a:off x="190451" y="1196126"/>
            <a:ext cx="11808021" cy="51856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600" dirty="0"/>
              <a:t>Чрез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for-цикъл</a:t>
            </a:r>
            <a:r>
              <a:rPr lang="en-US" sz="3600" dirty="0"/>
              <a:t>:</a:t>
            </a: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600" dirty="0">
              <a:ea typeface="Calibri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600" dirty="0">
              <a:ea typeface="Calibri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600" dirty="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rgbClr val="234465"/>
                </a:solidFill>
                <a:latin typeface="Calibri"/>
                <a:ea typeface="Calibri"/>
                <a:cs typeface="Calibri"/>
              </a:rPr>
              <a:t>Чрез </a:t>
            </a:r>
            <a:r>
              <a:rPr lang="en-US" sz="3200" b="1" noProof="1">
                <a:solidFill>
                  <a:schemeClr val="bg1"/>
                </a:solidFill>
                <a:latin typeface="Consolas"/>
              </a:rPr>
              <a:t>string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.Join(разделител,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масив)</a:t>
            </a:r>
            <a:r>
              <a:rPr lang="en-US" sz="3200" dirty="0"/>
              <a:t>:</a:t>
            </a:r>
            <a:endParaRPr lang="en-US" sz="36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35A0379-AB85-4067-AEF8-33669D3FC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bg-BG" sz="4000" dirty="0"/>
              <a:t>Отпечатване на</a:t>
            </a:r>
            <a:r>
              <a:rPr lang="en-US" sz="4000" dirty="0"/>
              <a:t> масив</a:t>
            </a:r>
            <a:endParaRPr lang="en-US" sz="4000" noProof="1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74AF2BF-FA9D-4084-9DE5-DD16AB687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4149080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Console.WriteLine(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string.Join(", ", arr)</a:t>
            </a:r>
            <a:r>
              <a:rPr lang="en-US" sz="2350" b="1" noProof="1">
                <a:latin typeface="Consolas"/>
              </a:rPr>
              <a:t>);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Console.WriteLine(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string.Join(" - ", strings)</a:t>
            </a:r>
            <a:r>
              <a:rPr lang="en-US" sz="2350" b="1" noProof="1">
                <a:latin typeface="Consolas"/>
              </a:rPr>
              <a:t>);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едно - две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2695F77-53AC-4A06-9D5E-63B11C449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844824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nn-NO" sz="2399" b="1" noProof="1">
                <a:latin typeface="Consolas" pitchFamily="49" charset="0"/>
              </a:rPr>
              <a:t>Console.WriteLine(arr[i]); }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E3B0E99-BF32-4658-AB84-62AD798C1D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8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GB" dirty="0"/>
              <a:t>Масиви</a:t>
            </a:r>
            <a:endParaRPr lang="bg-BG" dirty="0"/>
          </a:p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Четене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>
                <a:solidFill>
                  <a:srgbClr val="234465"/>
                </a:solidFill>
              </a:rPr>
              <a:t>на</a:t>
            </a:r>
            <a:r>
              <a:rPr lang="en-US" dirty="0"/>
              <a:t> масиви от конзолата</a:t>
            </a:r>
            <a:endParaRPr lang="en-US" dirty="0">
              <a:cs typeface="Calibri"/>
            </a:endParaRPr>
          </a:p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US" noProof="1"/>
              <a:t>Foreach</a:t>
            </a:r>
            <a:r>
              <a:rPr lang="en-US" dirty="0"/>
              <a:t> цикъл</a:t>
            </a:r>
            <a:endParaRPr lang="en-GB" dirty="0">
              <a:cs typeface="Calibri"/>
            </a:endParaRPr>
          </a:p>
          <a:p>
            <a:pPr marL="513715" indent="-513715"/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Съдържание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0A4622B-E584-4DF2-8527-C7EC91A307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13124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600" dirty="0"/>
              <a:t>Прочетете </a:t>
            </a:r>
            <a:r>
              <a:rPr lang="en-US" sz="3600" b="1" dirty="0">
                <a:solidFill>
                  <a:schemeClr val="bg1"/>
                </a:solidFill>
              </a:rPr>
              <a:t>масив от низове</a:t>
            </a:r>
            <a:r>
              <a:rPr lang="bg-BG" sz="3600" dirty="0"/>
              <a:t>, </a:t>
            </a:r>
            <a:r>
              <a:rPr lang="en-US" sz="3600" dirty="0"/>
              <a:t>разделени с интервал, </a:t>
            </a:r>
            <a:r>
              <a:rPr lang="en-US" sz="3600" b="1" dirty="0">
                <a:solidFill>
                  <a:schemeClr val="bg1"/>
                </a:solidFill>
              </a:rPr>
              <a:t>обърнете го </a:t>
            </a:r>
            <a:r>
              <a:rPr lang="en-US" sz="3600" dirty="0">
                <a:solidFill>
                  <a:srgbClr val="234465"/>
                </a:solidFill>
              </a:rPr>
              <a:t>и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принтира</a:t>
            </a:r>
            <a:r>
              <a:rPr lang="bg-BG" sz="3600" b="1" dirty="0">
                <a:solidFill>
                  <a:schemeClr val="bg1"/>
                </a:solidFill>
              </a:rPr>
              <a:t>й</a:t>
            </a:r>
            <a:r>
              <a:rPr lang="en-US" sz="3600" b="1" dirty="0">
                <a:solidFill>
                  <a:schemeClr val="bg1"/>
                </a:solidFill>
              </a:rPr>
              <a:t>те</a:t>
            </a:r>
            <a:r>
              <a:rPr lang="en-US" sz="3600" dirty="0"/>
              <a:t> елементите:</a:t>
            </a:r>
            <a:endParaRPr lang="bg-BG" dirty="0"/>
          </a:p>
          <a:p>
            <a:pPr marL="360045" indent="-360045">
              <a:lnSpc>
                <a:spcPct val="110000"/>
              </a:lnSpc>
            </a:pPr>
            <a:endParaRPr lang="en-US" dirty="0">
              <a:ea typeface="Calibri"/>
              <a:cs typeface="Calibri"/>
            </a:endParaRPr>
          </a:p>
          <a:p>
            <a:pPr marL="360045" indent="-360045">
              <a:lnSpc>
                <a:spcPct val="110000"/>
              </a:lnSpc>
              <a:spcBef>
                <a:spcPts val="2400"/>
              </a:spcBef>
            </a:pPr>
            <a:r>
              <a:rPr lang="en-US" sz="3600" dirty="0"/>
              <a:t>Обръщане на елементите на масив: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Обърнат масив от низове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689756"/>
            <a:ext cx="20255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15916" y="2686747"/>
            <a:ext cx="207932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23156" y="2791810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8506" y="2686747"/>
            <a:ext cx="226158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44612" y="2686747"/>
            <a:ext cx="226158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1852" y="2791810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358353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95092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88282"/>
            <a:ext cx="111280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смяна</a:t>
            </a:r>
            <a:endParaRPr lang="en-US" sz="2800" dirty="0">
              <a:ea typeface="Calibri"/>
              <a:cs typeface="Calibri"/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2CA5FB26-5540-4875-AC0D-98EEDFD83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107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Обърнат масив от низове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4400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 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https://judge.softuni.org/Contests/Practice/Index/4144#3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6172673-EDD8-412F-9117-EFCD5EDCC3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3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FF3D7-16F8-6A99-69D6-16F42D9A2C4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BG" dirty="0"/>
              <a:t>Foreach-</a:t>
            </a:r>
            <a:r>
              <a:rPr lang="bg-BG" dirty="0"/>
              <a:t>цикъл</a:t>
            </a:r>
            <a:endParaRPr lang="en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1B7F89-4090-4ED7-B0FB-002DA08F3A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GB" dirty="0"/>
              <a:t>Обхождане на колекции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GB" sz="3600" dirty="0">
                <a:ea typeface="+mn-lt"/>
                <a:cs typeface="+mn-lt"/>
              </a:rPr>
              <a:t>Преминава през </a:t>
            </a:r>
            <a:r>
              <a:rPr lang="en-GB" sz="3600" b="1" dirty="0">
                <a:solidFill>
                  <a:schemeClr val="bg1"/>
                </a:solidFill>
                <a:ea typeface="+mn-lt"/>
                <a:cs typeface="+mn-lt"/>
              </a:rPr>
              <a:t>всички елементи</a:t>
            </a:r>
            <a:r>
              <a:rPr lang="en-GB" sz="3600" dirty="0">
                <a:ea typeface="+mn-lt"/>
                <a:cs typeface="+mn-lt"/>
              </a:rPr>
              <a:t> в колекцията</a:t>
            </a:r>
            <a:endParaRPr lang="bg-BG" sz="36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Няма </a:t>
            </a:r>
            <a:r>
              <a:rPr lang="en-GB" sz="3600" dirty="0"/>
              <a:t>достъп до сегашния индекс</a:t>
            </a:r>
            <a:endParaRPr lang="en-GB" sz="3600" dirty="0">
              <a:ea typeface="Calibri"/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Read-only</a:t>
            </a:r>
            <a:endParaRPr lang="en-GB" sz="36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Foreach цикъл</a:t>
            </a:r>
            <a:endParaRPr lang="en-GB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434" y="3688580"/>
            <a:ext cx="79248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/>
              </a:rPr>
              <a:t>// Използване на стойността тук</a:t>
            </a:r>
            <a:endParaRPr lang="en-GB" sz="2800" b="1" i="1" dirty="0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2320973"/>
            <a:ext cx="2464085" cy="2464085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97167ACC-8AC8-4BE0-AA0D-D1B688C1FF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34000"/>
            <a:ext cx="10836275" cy="261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</a:rPr>
              <a:t>int[]</a:t>
            </a:r>
            <a:r>
              <a:rPr lang="en-US" sz="3200" dirty="0"/>
              <a:t> numbers = { 1, 2, 3, 4, 5 };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foreach (</a:t>
            </a:r>
            <a:r>
              <a:rPr lang="en-US" sz="3200" dirty="0">
                <a:solidFill>
                  <a:schemeClr val="bg1"/>
                </a:solidFill>
              </a:rPr>
              <a:t>int</a:t>
            </a:r>
            <a:r>
              <a:rPr lang="en-US" sz="3200" dirty="0"/>
              <a:t> number </a:t>
            </a:r>
            <a:r>
              <a:rPr lang="en-US" sz="3200" dirty="0">
                <a:solidFill>
                  <a:schemeClr val="bg1"/>
                </a:solidFill>
              </a:rPr>
              <a:t>in</a:t>
            </a:r>
            <a:r>
              <a:rPr lang="en-US" sz="3200" dirty="0"/>
              <a:t> numbers)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  Console.Write($"{number} ");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Принтиране на масив чрез Foreach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B814BB8-5B38-44B4-8FB2-79D450B7C4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 научихме днес? 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7647" y="1239718"/>
            <a:ext cx="1173670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018" y="1625547"/>
            <a:ext cx="11195497" cy="4673428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Масивите представляват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</a:rPr>
              <a:t>съвкупност</a:t>
            </a:r>
            <a:r>
              <a:rPr lang="en-US" sz="3800" b="1" dirty="0">
                <a:solidFill>
                  <a:schemeClr val="bg2"/>
                </a:solidFill>
                <a:ea typeface="Calibri"/>
                <a:cs typeface="Calibri"/>
              </a:rPr>
              <a:t> </a:t>
            </a: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от елементи</a:t>
            </a:r>
          </a:p>
          <a:p>
            <a:pPr marL="989965" lvl="1" indent="-380365"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Елементите са номерирани от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0</a:t>
            </a:r>
            <a:r>
              <a:rPr lang="en-US" sz="3600" dirty="0">
                <a:solidFill>
                  <a:schemeClr val="bg2"/>
                </a:solidFill>
              </a:rPr>
              <a:t> до 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дължина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та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-1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Създаване на масив: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new[]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Достъп до елементите чрез 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индекс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Отп</a:t>
            </a:r>
            <a:r>
              <a:rPr lang="bg-BG" sz="3800" dirty="0">
                <a:solidFill>
                  <a:schemeClr val="bg2"/>
                </a:solidFill>
              </a:rPr>
              <a:t>е</a:t>
            </a:r>
            <a:r>
              <a:rPr lang="en-US" sz="3800" dirty="0">
                <a:solidFill>
                  <a:schemeClr val="bg2"/>
                </a:solidFill>
              </a:rPr>
              <a:t>чатване на елементите: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string.Join()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8A16F38-41EB-4A5E-B235-446F3CE5A1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851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6500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255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34CEB5B-4251-AB1A-C04C-6634757755F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3615" y="5384580"/>
            <a:ext cx="10961783" cy="1116888"/>
          </a:xfrm>
        </p:spPr>
        <p:txBody>
          <a:bodyPr/>
          <a:lstStyle/>
          <a:p>
            <a:r>
              <a:rPr lang="bg-BG" dirty="0"/>
              <a:t>Създаване и манипулация на масиви</a:t>
            </a:r>
            <a:endParaRPr lang="en-BG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F63E0F0-42CA-49B8-BCC9-9605D59A40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3615" y="4716898"/>
            <a:ext cx="10963275" cy="768350"/>
          </a:xfrm>
        </p:spPr>
        <p:txBody>
          <a:bodyPr/>
          <a:lstStyle/>
          <a:p>
            <a:r>
              <a:rPr lang="bg-BG" dirty="0"/>
              <a:t>Масиви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4243" y="1124744"/>
            <a:ext cx="10378169" cy="5276048"/>
          </a:xfrm>
        </p:spPr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В програмирането </a:t>
            </a:r>
            <a:r>
              <a:rPr lang="bg-BG" sz="3350" b="1" dirty="0">
                <a:solidFill>
                  <a:schemeClr val="bg1"/>
                </a:solidFill>
              </a:rPr>
              <a:t>масивът </a:t>
            </a:r>
            <a:r>
              <a:rPr lang="bg-BG" sz="3350" dirty="0">
                <a:solidFill>
                  <a:schemeClr val="tx2">
                    <a:lumMod val="75000"/>
                  </a:schemeClr>
                </a:solidFill>
              </a:rPr>
              <a:t>е </a:t>
            </a:r>
            <a:r>
              <a:rPr lang="bg-BG" sz="3350" b="1" dirty="0">
                <a:solidFill>
                  <a:schemeClr val="bg1"/>
                </a:solidFill>
              </a:rPr>
              <a:t>последователност от елементи</a:t>
            </a:r>
            <a:endParaRPr lang="bg-BG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Елементите са номерирани от </a:t>
            </a:r>
            <a:r>
              <a:rPr lang="bg-BG" sz="3150" b="1" dirty="0">
                <a:solidFill>
                  <a:schemeClr val="bg1"/>
                </a:solidFill>
              </a:rPr>
              <a:t>0</a:t>
            </a:r>
            <a:r>
              <a:rPr lang="bg-BG" sz="3150" dirty="0"/>
              <a:t> до </a:t>
            </a:r>
            <a:r>
              <a:rPr lang="bg-BG" sz="3150" b="1" dirty="0">
                <a:solidFill>
                  <a:schemeClr val="bg1"/>
                </a:solidFill>
              </a:rPr>
              <a:t>дължината - 1</a:t>
            </a:r>
            <a:endParaRPr lang="bg-BG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Елементите са от</a:t>
            </a:r>
            <a:r>
              <a:rPr lang="bg-BG" sz="3150" dirty="0">
                <a:solidFill>
                  <a:srgbClr val="234465"/>
                </a:solidFill>
              </a:rPr>
              <a:t> </a:t>
            </a:r>
            <a:r>
              <a:rPr lang="bg-BG" sz="3150" b="1" dirty="0">
                <a:solidFill>
                  <a:schemeClr val="bg1"/>
                </a:solidFill>
              </a:rPr>
              <a:t>един и същ тип данни </a:t>
            </a:r>
            <a:r>
              <a:rPr lang="bg-BG" sz="3150" dirty="0"/>
              <a:t>(например числа)</a:t>
            </a:r>
            <a:endParaRPr lang="bg-BG" sz="31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Масивите имат</a:t>
            </a:r>
            <a:r>
              <a:rPr lang="bg-BG" sz="3150" dirty="0">
                <a:solidFill>
                  <a:srgbClr val="234465"/>
                </a:solidFill>
              </a:rPr>
              <a:t> </a:t>
            </a:r>
            <a:r>
              <a:rPr lang="bg-BG" sz="3150" b="1" dirty="0">
                <a:solidFill>
                  <a:schemeClr val="bg1"/>
                </a:solidFill>
              </a:rPr>
              <a:t>фиксирана дължина </a:t>
            </a:r>
            <a:r>
              <a:rPr lang="bg-BG" sz="3150" dirty="0"/>
              <a:t>(</a:t>
            </a:r>
            <a:r>
              <a:rPr lang="bg-BG" sz="3150" b="1" noProof="1">
                <a:solidFill>
                  <a:schemeClr val="bg1"/>
                </a:solidFill>
              </a:rPr>
              <a:t>Array.Length</a:t>
            </a:r>
            <a:r>
              <a:rPr lang="bg-BG" sz="3150" dirty="0"/>
              <a:t>), която не може да се променя</a:t>
            </a:r>
            <a:endParaRPr lang="bg-BG" sz="3150" dirty="0"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Какво означава масив?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271226" y="2561406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a typeface="+mn-lt"/>
                <a:cs typeface="+mn-lt"/>
              </a:rPr>
              <a:t>Масив от 5 елемента</a:t>
            </a:r>
            <a:endParaRPr lang="en-US" sz="2400" dirty="0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65264" y="2090466"/>
            <a:ext cx="3114426" cy="633956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cs typeface="Calibri"/>
              </a:rPr>
              <a:t>Индекс на елемента</a:t>
            </a: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245589" y="3238929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Елемент от масива</a:t>
            </a:r>
            <a:endParaRPr lang="bg-BG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4789559" y="2087204"/>
            <a:ext cx="3253712" cy="1367059"/>
            <a:chOff x="3503612" y="2413812"/>
            <a:chExt cx="3810000" cy="16007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2302" y="2413816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24303" y="2413816"/>
              <a:ext cx="644618" cy="1008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086302" y="2413815"/>
              <a:ext cx="644618" cy="1008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48303" y="2418117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607981" y="2413812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E8877ED6-06EC-4357-A87C-78DB2EE766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24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350" dirty="0"/>
              <a:t>Изполвайте ключовата</a:t>
            </a:r>
            <a:r>
              <a:rPr lang="en-US" sz="3350" dirty="0">
                <a:solidFill>
                  <a:srgbClr val="234465"/>
                </a:solidFill>
              </a:rPr>
              <a:t> дума </a:t>
            </a:r>
            <a:r>
              <a:rPr lang="en-US" sz="335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335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indent="-360045">
              <a:lnSpc>
                <a:spcPct val="100000"/>
              </a:lnSpc>
            </a:pPr>
            <a:r>
              <a:rPr lang="bg-BG" sz="3150" dirty="0">
                <a:cs typeface="Calibri"/>
              </a:rPr>
              <a:t>С</a:t>
            </a:r>
            <a:r>
              <a:rPr lang="en-US" sz="3150" dirty="0">
                <a:cs typeface="Calibri"/>
              </a:rPr>
              <a:t>ъздаване на масива</a:t>
            </a:r>
            <a:endParaRPr lang="bg-BG" sz="31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>
                <a:cs typeface="Calibri"/>
              </a:rPr>
              <a:t>И</a:t>
            </a:r>
            <a:r>
              <a:rPr lang="en-US" sz="3150" dirty="0">
                <a:cs typeface="Calibri"/>
              </a:rPr>
              <a:t>нициализиране на елементите </a:t>
            </a:r>
            <a:r>
              <a:rPr lang="bg-BG" sz="3150" dirty="0">
                <a:cs typeface="Calibri"/>
              </a:rPr>
              <a:t>и</a:t>
            </a:r>
            <a:r>
              <a:rPr lang="en-US" sz="3150" dirty="0">
                <a:cs typeface="Calibri"/>
              </a:rPr>
              <a:t> тяхната стойност</a:t>
            </a:r>
            <a:endParaRPr lang="en-US" sz="3150" dirty="0"/>
          </a:p>
          <a:p>
            <a:pPr marL="360045" indent="-360045">
              <a:lnSpc>
                <a:spcPct val="100000"/>
              </a:lnSpc>
            </a:pPr>
            <a:r>
              <a:rPr lang="en-US" sz="3350" dirty="0">
                <a:cs typeface="Calibri"/>
              </a:rPr>
              <a:t>Създаване на</a:t>
            </a:r>
            <a:r>
              <a:rPr lang="en-US" sz="3350" dirty="0"/>
              <a:t> </a:t>
            </a:r>
            <a:r>
              <a:rPr lang="en-US" sz="3350" b="1" dirty="0">
                <a:solidFill>
                  <a:schemeClr val="bg1"/>
                </a:solidFill>
              </a:rPr>
              <a:t>масив</a:t>
            </a:r>
            <a:r>
              <a:rPr lang="en-US" sz="3350" dirty="0"/>
              <a:t> от 10 </a:t>
            </a:r>
            <a:r>
              <a:rPr lang="en-US" sz="3350" b="1" dirty="0">
                <a:solidFill>
                  <a:schemeClr val="bg1"/>
                </a:solidFill>
              </a:rPr>
              <a:t>числа</a:t>
            </a:r>
            <a:r>
              <a:rPr lang="en-US" sz="3350" dirty="0"/>
              <a:t>:</a:t>
            </a:r>
            <a:endParaRPr lang="bg-BG" sz="3350" dirty="0"/>
          </a:p>
          <a:p>
            <a:pPr marL="360045" indent="-360045">
              <a:lnSpc>
                <a:spcPct val="100000"/>
              </a:lnSpc>
            </a:pPr>
            <a:endParaRPr lang="en-US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3000"/>
              </a:spcBef>
            </a:pPr>
            <a:r>
              <a:rPr lang="bg-BG" sz="3350" dirty="0"/>
              <a:t>Създаване на </a:t>
            </a:r>
            <a:r>
              <a:rPr lang="en-US" sz="3350" dirty="0"/>
              <a:t>масив от </a:t>
            </a:r>
            <a:r>
              <a:rPr lang="en-US" sz="3350" b="1" dirty="0">
                <a:solidFill>
                  <a:schemeClr val="bg1"/>
                </a:solidFill>
              </a:rPr>
              <a:t>низове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443230" lvl="1" indent="0">
              <a:buNone/>
            </a:pPr>
            <a:endParaRPr lang="en-US" dirty="0">
              <a:cs typeface="Calibri"/>
            </a:endParaRPr>
          </a:p>
          <a:p>
            <a:pPr lvl="1" indent="-360045"/>
            <a:endParaRPr lang="bg-BG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Създаване на масив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2431909" y="3766119"/>
            <a:ext cx="577121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030" y="3269380"/>
            <a:ext cx="3018098" cy="993478"/>
          </a:xfrm>
          <a:prstGeom prst="wedgeRoundRectCallout">
            <a:avLst>
              <a:gd name="adj1" fmla="val -98665"/>
              <a:gd name="adj2" fmla="val 285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a typeface="+mn-lt"/>
                <a:cs typeface="+mn-lt"/>
              </a:rPr>
              <a:t>Всички елементи</a:t>
            </a:r>
            <a:br>
              <a:rPr lang="en-US" sz="2400" b="1" noProof="1">
                <a:ea typeface="+mn-lt"/>
                <a:cs typeface="+mn-lt"/>
              </a:rPr>
            </a:br>
            <a:r>
              <a:rPr lang="en-US" sz="2400" b="1" noProof="1">
                <a:solidFill>
                  <a:schemeClr val="bg2"/>
                </a:solidFill>
                <a:ea typeface="+mn-lt"/>
                <a:cs typeface="+mn-lt"/>
              </a:rPr>
              <a:t>  първоначално са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2431909" y="5406049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names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5678" y="4847037"/>
            <a:ext cx="3239946" cy="993478"/>
          </a:xfrm>
          <a:prstGeom prst="wedgeRoundRectCallout">
            <a:avLst>
              <a:gd name="adj1" fmla="val -73130"/>
              <a:gd name="adj2" fmla="val 427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Всички елементи</a:t>
            </a:r>
            <a:br>
              <a:rPr lang="en-US" sz="2400" b="1" noProof="1"/>
            </a:br>
            <a:r>
              <a:rPr lang="en-US" sz="2400" b="1" noProof="1">
                <a:solidFill>
                  <a:schemeClr val="bg2"/>
                </a:solidFill>
              </a:rPr>
              <a:t>  първоначално са 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null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688C094-CCC1-43F8-8C43-BEB5F1863C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E9391B-A6A6-4CCC-96FE-84970EC1AD2F}"/>
              </a:ext>
            </a:extLst>
          </p:cNvPr>
          <p:cNvSpPr txBox="1">
            <a:spLocks/>
          </p:cNvSpPr>
          <p:nvPr/>
        </p:nvSpPr>
        <p:spPr>
          <a:xfrm>
            <a:off x="190353" y="1058238"/>
            <a:ext cx="11815018" cy="569901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ts val="6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600" b="1" noProof="1">
                <a:solidFill>
                  <a:schemeClr val="bg1"/>
                </a:solidFill>
              </a:rPr>
              <a:t>Дължината</a:t>
            </a:r>
            <a:r>
              <a:rPr lang="en-US" sz="3600" b="1" noProof="1">
                <a:solidFill>
                  <a:schemeClr val="tx2"/>
                </a:solidFill>
              </a:rPr>
              <a:t> </a:t>
            </a:r>
            <a:r>
              <a:rPr lang="en-US" sz="3600" noProof="1"/>
              <a:t>представлява броя на елементите в масива</a:t>
            </a:r>
            <a:endParaRPr lang="en-US" sz="3600" noProof="1">
              <a:ea typeface="Calibri"/>
              <a:cs typeface="Calibri"/>
            </a:endParaRPr>
          </a:p>
          <a:p>
            <a:pPr marL="0" indent="0">
              <a:lnSpc>
                <a:spcPts val="4000"/>
              </a:lnSpc>
              <a:spcBef>
                <a:spcPct val="0"/>
              </a:spcBef>
              <a:buClr>
                <a:srgbClr val="234465"/>
              </a:buClr>
              <a:buNone/>
            </a:pPr>
            <a:endParaRPr lang="bg-BG" sz="3600" b="1" dirty="0">
              <a:solidFill>
                <a:schemeClr val="bg1"/>
              </a:solidFill>
            </a:endParaRPr>
          </a:p>
          <a:p>
            <a:pPr marL="514350" indent="-514350">
              <a:lnSpc>
                <a:spcPts val="6000"/>
              </a:lnSpc>
              <a:spcBef>
                <a:spcPts val="2000"/>
              </a:spcBef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Задаване</a:t>
            </a:r>
            <a:r>
              <a:rPr lang="en-US" sz="3600" b="1" dirty="0">
                <a:solidFill>
                  <a:schemeClr val="bg1"/>
                </a:solidFill>
              </a:rPr>
              <a:t> на стойност </a:t>
            </a:r>
            <a:r>
              <a:rPr lang="en-US" sz="3600" dirty="0"/>
              <a:t>на елементите от масива</a:t>
            </a:r>
            <a:endParaRPr lang="en-US" sz="3600" dirty="0">
              <a:cs typeface="Calibri"/>
            </a:endParaRPr>
          </a:p>
          <a:p>
            <a:pPr marL="0" indent="0">
              <a:lnSpc>
                <a:spcPts val="6000"/>
              </a:lnSpc>
              <a:spcBef>
                <a:spcPct val="0"/>
              </a:spcBef>
              <a:buNone/>
            </a:pPr>
            <a:endParaRPr lang="en-US" dirty="0">
              <a:ea typeface="Calibri"/>
              <a:cs typeface="Calibri"/>
            </a:endParaRPr>
          </a:p>
          <a:p>
            <a:pPr marL="457200" indent="-457200">
              <a:lnSpc>
                <a:spcPts val="8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Достъп</a:t>
            </a:r>
            <a:r>
              <a:rPr lang="en-US" sz="3600" dirty="0"/>
              <a:t> до елементите на масива чрез индекс 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1E1908F2-6524-4C6E-BE94-8E0C3301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/>
              <a:t>Работа с масиви</a:t>
            </a:r>
            <a:endParaRPr lang="bg-BG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41886BF-85BB-4FB1-9B53-E9BAA4BED295}"/>
              </a:ext>
            </a:extLst>
          </p:cNvPr>
          <p:cNvSpPr txBox="1">
            <a:spLocks/>
          </p:cNvSpPr>
          <p:nvPr/>
        </p:nvSpPr>
        <p:spPr>
          <a:xfrm>
            <a:off x="785084" y="1982979"/>
            <a:ext cx="7391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>
                <a:solidFill>
                  <a:schemeClr val="accent2"/>
                </a:solidFill>
              </a:rPr>
              <a:t>// 10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6834EACE-7072-49C1-9834-19B6E851D999}"/>
              </a:ext>
            </a:extLst>
          </p:cNvPr>
          <p:cNvSpPr txBox="1">
            <a:spLocks/>
          </p:cNvSpPr>
          <p:nvPr/>
        </p:nvSpPr>
        <p:spPr>
          <a:xfrm>
            <a:off x="785084" y="5497022"/>
            <a:ext cx="8153398" cy="1033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IndexOutOfRangeException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C62FF17-BC7B-4129-AFB1-5B97419B30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C198B2F-F1D2-8FFB-1F79-B4A0E418F87E}"/>
              </a:ext>
            </a:extLst>
          </p:cNvPr>
          <p:cNvSpPr txBox="1">
            <a:spLocks/>
          </p:cNvSpPr>
          <p:nvPr/>
        </p:nvSpPr>
        <p:spPr>
          <a:xfrm>
            <a:off x="785084" y="3517023"/>
            <a:ext cx="7391400" cy="1033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 </a:t>
            </a:r>
          </a:p>
        </p:txBody>
      </p:sp>
    </p:spTree>
    <p:extLst>
      <p:ext uri="{BB962C8B-B14F-4D97-AF65-F5344CB8AC3E}">
        <p14:creationId xmlns:p14="http://schemas.microsoft.com/office/powerpoint/2010/main" val="340946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0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4A18AF6-2C3D-4A59-ACF9-BA6F288B0C18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/>
            </a:pPr>
            <a:r>
              <a:rPr lang="en-US" sz="3350" dirty="0"/>
              <a:t>Дните от седмицата могат да бъдат съхранявани в 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масив</a:t>
            </a:r>
            <a:r>
              <a:rPr lang="en-US" sz="3350" b="1" dirty="0">
                <a:solidFill>
                  <a:schemeClr val="bg1"/>
                </a:solidFill>
              </a:rPr>
              <a:t> от</a:t>
            </a:r>
            <a:r>
              <a:rPr lang="en-US" sz="3350" dirty="0"/>
              <a:t> </a:t>
            </a:r>
            <a:r>
              <a:rPr lang="en-US" sz="3350" b="1" dirty="0">
                <a:solidFill>
                  <a:schemeClr val="bg1"/>
                </a:solidFill>
              </a:rPr>
              <a:t>низове</a:t>
            </a:r>
            <a:r>
              <a:rPr lang="en-US" sz="3350" dirty="0"/>
              <a:t>:</a:t>
            </a:r>
            <a:br>
              <a:rPr lang="en-US" sz="3350" dirty="0"/>
            </a:br>
            <a:r>
              <a:rPr lang="en-US" sz="3350" dirty="0">
                <a:solidFill>
                  <a:srgbClr val="234465"/>
                </a:solidFill>
              </a:rPr>
              <a:t> </a:t>
            </a:r>
            <a:endParaRPr lang="en-US" sz="3350" dirty="0">
              <a:ea typeface="Calibri"/>
              <a:cs typeface="Calibri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8D03DB00-AC3E-4547-9275-9B56A40A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Ден от </a:t>
            </a:r>
            <a:r>
              <a:rPr lang="bg-BG" sz="3950" dirty="0">
                <a:ea typeface="+mj-lt"/>
                <a:cs typeface="+mj-lt"/>
              </a:rPr>
              <a:t>с</a:t>
            </a:r>
            <a:r>
              <a:rPr lang="en-US" sz="3950" dirty="0">
                <a:ea typeface="+mj-lt"/>
                <a:cs typeface="+mj-lt"/>
              </a:rPr>
              <a:t>едмицата</a:t>
            </a:r>
            <a:r>
              <a:rPr lang="en-US" sz="3950" dirty="0"/>
              <a:t> – </a:t>
            </a:r>
            <a:r>
              <a:rPr lang="bg-BG" sz="3950" dirty="0"/>
              <a:t>П</a:t>
            </a:r>
            <a:r>
              <a:rPr lang="en-US" sz="3950" dirty="0"/>
              <a:t>ример</a:t>
            </a:r>
            <a:endParaRPr lang="en-US" sz="3950" dirty="0">
              <a:cs typeface="Calibri"/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D091F50-420A-4AD1-A577-1B49753D9070}"/>
              </a:ext>
            </a:extLst>
          </p:cNvPr>
          <p:cNvSpPr txBox="1">
            <a:spLocks/>
          </p:cNvSpPr>
          <p:nvPr/>
        </p:nvSpPr>
        <p:spPr>
          <a:xfrm>
            <a:off x="1107787" y="2357940"/>
            <a:ext cx="4038600" cy="4156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"Monday",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"Tuesday",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"Wednesday",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"Thursday",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"Friday",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"Saturday",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"Sunday"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07239E6D-FC80-43A5-AC91-8928E3902206}"/>
              </a:ext>
            </a:extLst>
          </p:cNvPr>
          <p:cNvSpPr/>
          <p:nvPr/>
        </p:nvSpPr>
        <p:spPr>
          <a:xfrm>
            <a:off x="5484059" y="4278203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3" name="Group 134">
            <a:extLst>
              <a:ext uri="{FF2B5EF4-FFF2-40B4-BE49-F238E27FC236}">
                <a16:creationId xmlns:a16="http://schemas.microsoft.com/office/drawing/2014/main" id="{2357D70E-7B87-4BE1-A6E3-CDA65F9D3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301477"/>
              </p:ext>
            </p:extLst>
          </p:nvPr>
        </p:nvGraphicFramePr>
        <p:xfrm>
          <a:off x="6444074" y="2427111"/>
          <a:ext cx="4175216" cy="4083184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5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24" name="Slide Number">
            <a:extLst>
              <a:ext uri="{FF2B5EF4-FFF2-40B4-BE49-F238E27FC236}">
                <a16:creationId xmlns:a16="http://schemas.microsoft.com/office/drawing/2014/main" id="{7EE8814E-4D58-4028-8935-A460EA7651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6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 eaLnBrk="0"/>
            <a:r>
              <a:rPr lang="en-US" sz="3350" dirty="0"/>
              <a:t>Въведете </a:t>
            </a:r>
            <a:r>
              <a:rPr lang="en-US" sz="3350" b="1" dirty="0">
                <a:solidFill>
                  <a:schemeClr val="bg1"/>
                </a:solidFill>
              </a:rPr>
              <a:t>ден от седмицата </a:t>
            </a:r>
            <a:r>
              <a:rPr lang="en-US" sz="3350" dirty="0"/>
              <a:t>[1…7] и отп</a:t>
            </a:r>
            <a:r>
              <a:rPr lang="bg-BG" sz="3350" dirty="0"/>
              <a:t>е</a:t>
            </a:r>
            <a:r>
              <a:rPr lang="en-US" sz="3350" dirty="0"/>
              <a:t>чатайте </a:t>
            </a:r>
            <a:r>
              <a:rPr lang="en-US" sz="3350" b="1" dirty="0">
                <a:solidFill>
                  <a:schemeClr val="bg1"/>
                </a:solidFill>
              </a:rPr>
              <a:t>името на деня </a:t>
            </a:r>
            <a:r>
              <a:rPr lang="en-US" sz="3350" dirty="0"/>
              <a:t>(на английски) или "</a:t>
            </a:r>
            <a:r>
              <a:rPr lang="en-US" sz="3350" b="1" dirty="0">
                <a:solidFill>
                  <a:schemeClr val="bg1"/>
                </a:solidFill>
              </a:rPr>
              <a:t>Invalid day!</a:t>
            </a:r>
            <a:r>
              <a:rPr lang="en-US" sz="3350" dirty="0"/>
              <a:t>"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Ден от седмицата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37" y="2510318"/>
            <a:ext cx="9136326" cy="406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825CD0C-FD94-4AF9-A10A-951D4FA84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11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Ден от седмицата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8454" y="1479693"/>
            <a:ext cx="10795093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string[]</a:t>
            </a:r>
            <a:r>
              <a:rPr lang="en-US" sz="2600" dirty="0"/>
              <a:t> days = </a:t>
            </a:r>
            <a:r>
              <a:rPr lang="en-US" sz="2600" dirty="0">
                <a:solidFill>
                  <a:schemeClr val="bg1"/>
                </a:solidFill>
              </a:rPr>
              <a:t>{</a:t>
            </a:r>
            <a:r>
              <a:rPr lang="en-US" sz="2600" dirty="0"/>
              <a:t> "Monday", "Tuesday", "Wednesday", </a:t>
            </a:r>
            <a:br>
              <a:rPr lang="en-US" sz="2600" dirty="0"/>
            </a:br>
            <a:r>
              <a:rPr lang="en-US" sz="2600" dirty="0"/>
              <a:t>"Thursday", "Friday", "Saturday", "Sunday" </a:t>
            </a:r>
            <a:r>
              <a:rPr lang="en-US" sz="2600" dirty="0">
                <a:solidFill>
                  <a:schemeClr val="bg1"/>
                </a:solidFill>
              </a:rPr>
              <a:t>}</a:t>
            </a:r>
            <a:r>
              <a:rPr lang="en-US" sz="2600" dirty="0"/>
              <a:t>;</a:t>
            </a:r>
          </a:p>
          <a:p>
            <a:r>
              <a:rPr lang="en-US" sz="2600" dirty="0"/>
              <a:t>int day = int.Parse(Console.ReadLine());</a:t>
            </a:r>
            <a:endParaRPr lang="bg-BG" sz="2600" dirty="0"/>
          </a:p>
          <a:p>
            <a:endParaRPr lang="en-US" sz="2600" dirty="0"/>
          </a:p>
          <a:p>
            <a:r>
              <a:rPr lang="en-US" sz="2600" dirty="0"/>
              <a:t>if (day &gt;= 1 &amp;&amp; day &lt;= 7)</a:t>
            </a:r>
          </a:p>
          <a:p>
            <a:r>
              <a:rPr lang="en-US" sz="2600" dirty="0"/>
              <a:t>  Console.WriteLine(days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day - 1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);</a:t>
            </a:r>
          </a:p>
          <a:p>
            <a:r>
              <a:rPr lang="en-US" sz="2600" dirty="0"/>
              <a:t>else</a:t>
            </a:r>
          </a:p>
          <a:p>
            <a:r>
              <a:rPr lang="en-US" sz="2600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3581400" cy="990600"/>
          </a:xfrm>
          <a:prstGeom prst="wedgeRoundRectCallout">
            <a:avLst>
              <a:gd name="adj1" fmla="val -65781"/>
              <a:gd name="adj2" fmla="val 36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ea typeface="+mn-lt"/>
                <a:cs typeface="+mn-lt"/>
              </a:rPr>
              <a:t>Първият ден в масива е на </a:t>
            </a:r>
            <a:r>
              <a:rPr lang="en-GB" sz="240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индекс 0</a:t>
            </a:r>
            <a:r>
              <a:rPr lang="en-GB" sz="2400" b="1" noProof="1">
                <a:solidFill>
                  <a:schemeClr val="bg2"/>
                </a:solidFill>
                <a:ea typeface="+mn-lt"/>
                <a:cs typeface="+mn-lt"/>
              </a:rPr>
              <a:t>, не на 1.</a:t>
            </a:r>
            <a:endParaRPr lang="bg-BG" b="1" dirty="0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 решението 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https://judge.softuni.org/Contests/Practice/Index/4144#0</a:t>
            </a:r>
            <a:endParaRPr lang="en-US" sz="2000" dirty="0">
              <a:cs typeface="Calibri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B5CA18C-8457-4CCE-B2F0-15A4E080A0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1840</Words>
  <Application>Microsoft Macintosh PowerPoint</Application>
  <PresentationFormat>Widescreen</PresentationFormat>
  <Paragraphs>304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Масиви</vt:lpstr>
      <vt:lpstr>Съдържание</vt:lpstr>
      <vt:lpstr>Масиви</vt:lpstr>
      <vt:lpstr>Какво означава масив?</vt:lpstr>
      <vt:lpstr>Създаване на масив</vt:lpstr>
      <vt:lpstr>Работа с масиви</vt:lpstr>
      <vt:lpstr>Ден от седмицата – Пример</vt:lpstr>
      <vt:lpstr>Задача: Ден от седмицата</vt:lpstr>
      <vt:lpstr>Решение: Ден от седмицата</vt:lpstr>
      <vt:lpstr>Четене и отпечатване на масив</vt:lpstr>
      <vt:lpstr>Четене на масив от конзолата</vt:lpstr>
      <vt:lpstr>Четене на стойностите на масива от един ред  </vt:lpstr>
      <vt:lpstr>Съкратено четене на масив от един ред</vt:lpstr>
      <vt:lpstr>Отпечатване на масив на конзолата</vt:lpstr>
      <vt:lpstr>Задача: Отпечатване на числа в обратен ред</vt:lpstr>
      <vt:lpstr>Решение: Отпечатване на числа в обратен ред</vt:lpstr>
      <vt:lpstr>Задача: Закръглени числа</vt:lpstr>
      <vt:lpstr>Решение: Закръглени числа</vt:lpstr>
      <vt:lpstr>Отпечатване на масив</vt:lpstr>
      <vt:lpstr>Задача: Обърнат масив от низове</vt:lpstr>
      <vt:lpstr>Решение: Обърнат масив от низове</vt:lpstr>
      <vt:lpstr>Обхождане на колекции</vt:lpstr>
      <vt:lpstr>Foreach цикъл</vt:lpstr>
      <vt:lpstr>Принтиране на масив чрез Foreach</vt:lpstr>
      <vt:lpstr>Какво научихме днес? 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Масиви</dc:title>
  <dc:subject>Модул 2 - алгоритми и структури от данни</dc:subject>
  <dc:creator>Software University</dc:creator>
  <cp:keywords>Programming; Algorithms; Data Structures;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237</cp:revision>
  <dcterms:created xsi:type="dcterms:W3CDTF">2018-05-23T13:08:44Z</dcterms:created>
  <dcterms:modified xsi:type="dcterms:W3CDTF">2023-07-06T12:54:21Z</dcterms:modified>
  <cp:category>programming;computer programming;software development;web development</cp:category>
</cp:coreProperties>
</file>