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619" r:id="rId3"/>
    <p:sldId id="611" r:id="rId4"/>
    <p:sldId id="612" r:id="rId5"/>
    <p:sldId id="613" r:id="rId6"/>
    <p:sldId id="415" r:id="rId7"/>
    <p:sldId id="681" r:id="rId8"/>
    <p:sldId id="592" r:id="rId9"/>
    <p:sldId id="429" r:id="rId10"/>
    <p:sldId id="682" r:id="rId11"/>
    <p:sldId id="623" r:id="rId12"/>
    <p:sldId id="481" r:id="rId13"/>
    <p:sldId id="593" r:id="rId14"/>
    <p:sldId id="624" r:id="rId15"/>
    <p:sldId id="594" r:id="rId16"/>
    <p:sldId id="602" r:id="rId17"/>
    <p:sldId id="584" r:id="rId18"/>
    <p:sldId id="604" r:id="rId19"/>
    <p:sldId id="605" r:id="rId20"/>
    <p:sldId id="673" r:id="rId21"/>
    <p:sldId id="638" r:id="rId22"/>
    <p:sldId id="683" r:id="rId23"/>
    <p:sldId id="639" r:id="rId24"/>
    <p:sldId id="641" r:id="rId25"/>
    <p:sldId id="642" r:id="rId26"/>
    <p:sldId id="644" r:id="rId27"/>
    <p:sldId id="645" r:id="rId28"/>
    <p:sldId id="649" r:id="rId29"/>
    <p:sldId id="650" r:id="rId30"/>
    <p:sldId id="674" r:id="rId31"/>
    <p:sldId id="675" r:id="rId32"/>
    <p:sldId id="677" r:id="rId33"/>
    <p:sldId id="678" r:id="rId34"/>
    <p:sldId id="679" r:id="rId35"/>
    <p:sldId id="680" r:id="rId36"/>
    <p:sldId id="580" r:id="rId37"/>
    <p:sldId id="50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  <p14:sldId id="681"/>
          </p14:sldIdLst>
        </p14:section>
        <p14:section name="Цикли със стъпка" id="{90F22C64-B33E-5C4F-9E94-ADD3609BF203}">
          <p14:sldIdLst>
            <p14:sldId id="592"/>
            <p14:sldId id="429"/>
            <p14:sldId id="682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83"/>
            <p14:sldId id="639"/>
            <p14:sldId id="641"/>
            <p14:sldId id="642"/>
            <p14:sldId id="644"/>
            <p14:sldId id="645"/>
            <p14:sldId id="649"/>
            <p14:sldId id="650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6" autoAdjust="0"/>
    <p:restoredTop sz="95241" autoAdjust="0"/>
  </p:normalViewPr>
  <p:slideViewPr>
    <p:cSldViewPr showGuides="1">
      <p:cViewPr varScale="1">
        <p:scale>
          <a:sx n="71" d="100"/>
          <a:sy n="71" d="100"/>
        </p:scale>
        <p:origin x="176" y="19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17.05.23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9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71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1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9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3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6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org/Contests/Practice/Index/3898#13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4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800" dirty="0"/>
              <a:t> </a:t>
            </a:r>
            <a:r>
              <a:rPr lang="bg-BG" sz="3800" dirty="0"/>
              <a:t>в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15436" y="5274001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093307" y="5386761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48203" y="5274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48347" y="137291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1150962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92234" y="2876712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011678" y="3502409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37654" y="4798042"/>
            <a:ext cx="2376821" cy="567182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86875" y="4110967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806000" y="3159000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48347" y="1444776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977286" y="2894244"/>
            <a:ext cx="1726933" cy="122663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2484115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4125" y="445315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9B6A0282-40A6-4A5A-A1E4-69881E017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Групиране 80">
            <a:extLst>
              <a:ext uri="{FF2B5EF4-FFF2-40B4-BE49-F238E27FC236}">
                <a16:creationId xmlns:a16="http://schemas.microsoft.com/office/drawing/2014/main" id="{E9EE3782-CCEF-3899-618A-03DA767C967C}"/>
              </a:ext>
            </a:extLst>
          </p:cNvPr>
          <p:cNvGrpSpPr/>
          <p:nvPr/>
        </p:nvGrpSpPr>
        <p:grpSpPr>
          <a:xfrm>
            <a:off x="4645282" y="6104445"/>
            <a:ext cx="2376821" cy="573975"/>
            <a:chOff x="3429635" y="5232612"/>
            <a:chExt cx="2377440" cy="6019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71045C-47F4-920C-3FF5-FED01A7DE11B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59913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CCA73-0ED4-1366-9934-EAFC05805D56}"/>
                </a:ext>
              </a:extLst>
            </p:cNvPr>
            <p:cNvSpPr txBox="1"/>
            <p:nvPr/>
          </p:nvSpPr>
          <p:spPr>
            <a:xfrm>
              <a:off x="3429635" y="5232612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9" name="Straight Arrow Connector 27">
            <a:extLst>
              <a:ext uri="{FF2B5EF4-FFF2-40B4-BE49-F238E27FC236}">
                <a16:creationId xmlns:a16="http://schemas.microsoft.com/office/drawing/2014/main" id="{4B99C9C8-0E3A-968C-E062-09E07C804C4F}"/>
              </a:ext>
            </a:extLst>
          </p:cNvPr>
          <p:cNvCxnSpPr>
            <a:cxnSpLocks/>
          </p:cNvCxnSpPr>
          <p:nvPr/>
        </p:nvCxnSpPr>
        <p:spPr>
          <a:xfrm rot="5400000">
            <a:off x="5568054" y="574193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401E1-26CA-9A14-5045-C2CC8913F243}"/>
              </a:ext>
            </a:extLst>
          </p:cNvPr>
          <p:cNvGrpSpPr/>
          <p:nvPr/>
        </p:nvGrpSpPr>
        <p:grpSpPr>
          <a:xfrm>
            <a:off x="4005258" y="3502410"/>
            <a:ext cx="719576" cy="2904588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B1D8C9-F778-27B4-2E98-93DCA4DE4ABB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426F6E-3F6B-5CAB-BFD4-BFD5485A37B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01D765-BDB9-A80C-998C-6E639CD938F6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7287" y="2079000"/>
            <a:ext cx="9957423" cy="3495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24332" y="6309517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hlinkClick r:id="rId2"/>
              </a:rPr>
              <a:t>https://judge.softuni.org/Contests/Practice/Index/3898#1</a:t>
            </a:r>
            <a:endParaRPr lang="en-US" sz="1999" u="sng" dirty="0">
              <a:solidFill>
                <a:prstClr val="white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8A1F90-62DB-4021-A479-CFDC86116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38391" y="5020969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027142" y="5163806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56430" y="5020969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F4145146-3E79-4C68-88C2-56FE8DA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C2ACBD19-9B4E-4591-92DA-B54399FBB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6" y="2072347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1" y="2757968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4" y="3250403"/>
            <a:ext cx="2298074" cy="954987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091443" y="6307009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539F1B-DD07-433E-8A27-0B08CFD2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EBD005-E9DB-E046-6B95-4BACAAE464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Дължина и взимане на символи по индекс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584000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4500"/>
              </a:spcBef>
            </a:pPr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4995065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2478986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81000" y="2898249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261217" y="5418249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endParaRPr lang="bg-BG" sz="3399" dirty="0"/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стринга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Поток от символи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31" y="4927987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837" y="3483301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3183" y="503716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927987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2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50426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8132" y="1787787"/>
            <a:ext cx="7761318" cy="297206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</a:t>
            </a:r>
            <a:r>
              <a:rPr lang="en-US" sz="2799" dirty="0">
                <a:solidFill>
                  <a:schemeClr val="bg1"/>
                </a:solidFill>
              </a:rPr>
              <a:t>Length</a:t>
            </a:r>
            <a:r>
              <a:rPr lang="en-US" sz="2799" dirty="0"/>
              <a:t>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</a:t>
            </a:r>
            <a:r>
              <a:rPr lang="en-US" sz="2799" dirty="0">
                <a:solidFill>
                  <a:schemeClr val="bg1"/>
                </a:solidFill>
              </a:rPr>
              <a:t>[i]</a:t>
            </a:r>
            <a:r>
              <a:rPr lang="en-US" sz="2799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Поток от символи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304" y="3457344"/>
            <a:ext cx="3096344" cy="882653"/>
          </a:xfrm>
          <a:prstGeom prst="wedgeRoundRectCallout">
            <a:avLst>
              <a:gd name="adj1" fmla="val -50827"/>
              <a:gd name="adj2" fmla="val -81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59" y="4503266"/>
            <a:ext cx="3545904" cy="882653"/>
          </a:xfrm>
          <a:prstGeom prst="wedgeRoundRectCallout">
            <a:avLst>
              <a:gd name="adj1" fmla="val -23010"/>
              <a:gd name="adj2" fmla="val -774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индекс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199456" y="6307009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282B8B7-08BF-6B33-11B0-075194A8F7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813054" y="5319000"/>
            <a:ext cx="10565891" cy="1260671"/>
          </a:xfrm>
        </p:spPr>
        <p:txBody>
          <a:bodyPr/>
          <a:lstStyle/>
          <a:p>
            <a:r>
              <a:rPr lang="ru-RU" dirty="0"/>
              <a:t>Повторение </a:t>
            </a:r>
            <a:r>
              <a:rPr lang="bg-BG" dirty="0"/>
              <a:t>докато дадено условие е вярно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-цикъл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359257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latin typeface="+mj-lt"/>
              </a:rPr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-цикъл</a:t>
            </a:r>
            <a:r>
              <a:rPr lang="bg-BG" sz="3600" dirty="0">
                <a:latin typeface="+mj-lt"/>
              </a:rPr>
              <a:t>, за да повтаряме дадено действие, докато условието е 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вярно (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true)</a:t>
            </a:r>
            <a:endParaRPr lang="bg-BG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90" y="3797562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7" y="3052232"/>
            <a:ext cx="1751850" cy="583620"/>
          </a:xfrm>
          <a:prstGeom prst="wedgeRoundRectCallout">
            <a:avLst>
              <a:gd name="adj1" fmla="val -58770"/>
              <a:gd name="adj2" fmla="val 94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8" y="5328826"/>
            <a:ext cx="3336755" cy="1071499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462696" y="2756522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625513" y="3332633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968814" y="3766087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462899" y="4661089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625513" y="5196679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920321" y="5403240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8056877" y="4565496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392660" y="4827156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553045" y="4631339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233315" y="3549256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1944000"/>
            <a:ext cx="6332560" cy="33831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count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(count &gt; 0)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Console.WriteLine("count = " + count);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count--;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212" y="1545646"/>
            <a:ext cx="3867651" cy="1093327"/>
          </a:xfrm>
          <a:prstGeom prst="wedgeRoundRectCallout">
            <a:avLst>
              <a:gd name="adj1" fmla="val -70358"/>
              <a:gd name="adj2" fmla="val 48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повтаряне на повторението</a:t>
            </a:r>
          </a:p>
        </p:txBody>
      </p:sp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788149" y="373254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FBF35-A7DB-E6C0-031F-D289898D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00" y="2863576"/>
            <a:ext cx="2488000" cy="21148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3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798417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621" y="2355925"/>
            <a:ext cx="2732379" cy="1004861"/>
          </a:xfrm>
          <a:prstGeom prst="wedgeRoundRectCallout">
            <a:avLst>
              <a:gd name="adj1" fmla="val -68559"/>
              <a:gd name="adj2" fmla="val 637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5942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1752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0875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5942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4095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4685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2171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Не може </a:t>
            </a:r>
            <a:r>
              <a:rPr lang="bg-BG" sz="3499" dirty="0"/>
              <a:t>да съществува самостоятелно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870282"/>
            <a:ext cx="7846556" cy="28087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51000" y="4595128"/>
            <a:ext cx="4261522" cy="1079658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38570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11378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736" y="2706738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042022" y="367251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Четене на текст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44" y="3414626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8221514" y="4655869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00" y="3781227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Четене на текст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1719000"/>
            <a:ext cx="8551109" cy="39792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  <a:endParaRPr lang="pt-BR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Console.WriteLine(input);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49" y="6266116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2"/>
              </a:rPr>
              <a:t>https://judge.softuni.org/Contests/Practice/Index/3898#6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 невалидна парола, </a:t>
            </a:r>
            <a:r>
              <a:rPr lang="bg-BG" b="1" dirty="0">
                <a:solidFill>
                  <a:schemeClr val="bg1"/>
                </a:solidFill>
              </a:rPr>
              <a:t>прочита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</a:p>
          <a:p>
            <a:pPr lvl="1"/>
            <a:r>
              <a:rPr lang="bg-BG" dirty="0"/>
              <a:t>При коректно въведена парола, </a:t>
            </a:r>
            <a:r>
              <a:rPr lang="bg-BG" b="1" dirty="0">
                <a:solidFill>
                  <a:schemeClr val="bg1"/>
                </a:solidFill>
              </a:rPr>
              <a:t>прекратява изпълнението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Парола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Парола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1" y="1485093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dirty="0">
                <a:hlinkClick r:id="rId3"/>
              </a:rPr>
              <a:t>https://judge.softuni.org/Contests/Practice/Index/3898#9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GB" dirty="0"/>
              <a:t>for-</a:t>
            </a:r>
            <a:r>
              <a:rPr lang="bg-BG" dirty="0"/>
              <a:t>цикъл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61" y="2082688"/>
            <a:ext cx="3824961" cy="1466658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променят, когато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196" y="2082688"/>
            <a:ext cx="3885188" cy="1457574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променят,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Пример: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https://judge.softuni.org/Contests/Practice/Index/3898#13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41000" y="1521332"/>
            <a:ext cx="1934561" cy="46061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428482" y="1232287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Външният</a:t>
            </a:r>
            <a:r>
              <a:rPr lang="en-US" sz="3199" noProof="1"/>
              <a:t> цикъл отговаря за </a:t>
            </a:r>
            <a:r>
              <a:rPr lang="en-US" sz="3199" b="1" noProof="1">
                <a:solidFill>
                  <a:schemeClr val="bg1"/>
                </a:solidFill>
              </a:rPr>
              <a:t>часовете</a:t>
            </a:r>
            <a:endParaRPr lang="bg-BG" sz="3199" b="1" noProof="1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Вътрешния</a:t>
            </a:r>
            <a:r>
              <a:rPr lang="bg-BG" sz="3199" b="1" noProof="1">
                <a:solidFill>
                  <a:schemeClr val="bg1"/>
                </a:solidFill>
              </a:rPr>
              <a:t>т</a:t>
            </a:r>
            <a:r>
              <a:rPr lang="bg-BG" sz="3199" noProof="1"/>
              <a:t> отговаря</a:t>
            </a:r>
            <a:r>
              <a:rPr lang="en-US" sz="3199" noProof="1"/>
              <a:t> за </a:t>
            </a:r>
            <a:r>
              <a:rPr lang="en-US" sz="3199" b="1" noProof="1">
                <a:solidFill>
                  <a:schemeClr val="bg1"/>
                </a:solidFill>
              </a:rPr>
              <a:t>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1011000" y="2709000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560794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row = 0; row &lt; n; row++)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(int col = 0; col &lt; n; col++)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311" y="4320548"/>
            <a:ext cx="4048409" cy="1473618"/>
          </a:xfrm>
          <a:prstGeom prst="wedgeRoundRectCallout">
            <a:avLst>
              <a:gd name="adj1" fmla="val -76124"/>
              <a:gd name="adj2" fmla="val -5764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450999" y="3018812"/>
            <a:ext cx="630905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2788579" y="3519000"/>
            <a:ext cx="630905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Таблица за умножение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5998" y="1815008"/>
            <a:ext cx="9900002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Таблица за умножение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https://judge.softuni.org/Contests/Practice/Index/3898#14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539000"/>
            <a:ext cx="1067919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89494" lvl="1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(int x = 1; x &lt;= 10; x++) …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текст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en-US" sz="3400" noProof="1">
                <a:solidFill>
                  <a:schemeClr val="bg2"/>
                </a:solidFill>
              </a:rPr>
              <a:t>"abc".Length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3  </a:t>
            </a:r>
            <a:r>
              <a:rPr lang="en-US" sz="3400" noProof="1">
                <a:solidFill>
                  <a:schemeClr val="bg2"/>
                </a:solidFill>
              </a:rPr>
              <a:t>        "abc"[1]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'b'</a:t>
            </a:r>
            <a:endParaRPr lang="en-US" sz="3400" noProof="1">
              <a:solidFill>
                <a:schemeClr val="bg2"/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цикъл в тялото на друг цикъл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36" y="3238865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41453" y="4794209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086000" y="3816564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196960" y="3416618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30438" y="2661165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63591" y="2483411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485945" y="1639081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08030" y="1328012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885620" y="1747003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7958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bg-BG" sz="3599" dirty="0"/>
              <a:t>Циклите в програмирането ни позволяват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9934919" y="2645567"/>
            <a:ext cx="809177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2399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10042270" y="3154263"/>
            <a:ext cx="501976" cy="14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8410061" y="4179374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8410061" y="4179373"/>
            <a:ext cx="1620919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399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9270052" y="3629115"/>
            <a:ext cx="700740" cy="534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10586318" y="2906173"/>
            <a:ext cx="1525181" cy="5102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</a:rPr>
              <a:t>End loop</a:t>
            </a:r>
            <a:endParaRPr lang="en-US" sz="1999" b="1" dirty="0">
              <a:solidFill>
                <a:srgbClr val="FFFFFF"/>
              </a:solidFill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8410061" y="1629000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8410061" y="1640444"/>
            <a:ext cx="1620918" cy="52892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1999" b="1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1999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8474951" y="2645549"/>
            <a:ext cx="1525180" cy="1031511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9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 &lt;=</a:t>
              </a:r>
              <a:r>
                <a:rPr lang="bg-BG" sz="1999" b="1" noProof="1">
                  <a:solidFill>
                    <a:schemeClr val="bg2"/>
                  </a:solidFill>
                  <a:latin typeface="Consolas" pitchFamily="49" charset="0"/>
                </a:rPr>
                <a:t> 12</a:t>
              </a:r>
              <a:endParaRPr lang="en-US" sz="23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9045893" y="2418675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9045893" y="3895458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2">
            <a:extLst>
              <a:ext uri="{FF2B5EF4-FFF2-40B4-BE49-F238E27FC236}">
                <a16:creationId xmlns:a16="http://schemas.microsoft.com/office/drawing/2014/main" id="{C92AADD0-5923-B3C6-BB9E-3AF344141D56}"/>
              </a:ext>
            </a:extLst>
          </p:cNvPr>
          <p:cNvSpPr/>
          <p:nvPr/>
        </p:nvSpPr>
        <p:spPr bwMode="auto">
          <a:xfrm>
            <a:off x="8414618" y="5216677"/>
            <a:ext cx="1616361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E36DE485-7341-BF08-490E-A38AE0B6BD36}"/>
              </a:ext>
            </a:extLst>
          </p:cNvPr>
          <p:cNvSpPr txBox="1"/>
          <p:nvPr/>
        </p:nvSpPr>
        <p:spPr>
          <a:xfrm>
            <a:off x="8414618" y="5216676"/>
            <a:ext cx="1616361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 += </a:t>
            </a:r>
            <a:r>
              <a:rPr lang="bg-BG" sz="2399" b="1" dirty="0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B223037B-E011-1E67-638A-057C9BEEA337}"/>
              </a:ext>
            </a:extLst>
          </p:cNvPr>
          <p:cNvCxnSpPr>
            <a:cxnSpLocks/>
          </p:cNvCxnSpPr>
          <p:nvPr/>
        </p:nvCxnSpPr>
        <p:spPr>
          <a:xfrm rot="5400000">
            <a:off x="9027698" y="4977139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BCBBFD-8942-4CA2-5D29-A0DBC50DC820}"/>
              </a:ext>
            </a:extLst>
          </p:cNvPr>
          <p:cNvGrpSpPr/>
          <p:nvPr/>
        </p:nvGrpSpPr>
        <p:grpSpPr>
          <a:xfrm>
            <a:off x="7808378" y="3168342"/>
            <a:ext cx="601683" cy="2539023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625489-DF1D-795C-E79D-FD9076150075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53EA118-2CB5-E244-171E-588E1E358EBF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BED4D7D-21E6-464F-138C-BE179ED8EE5E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8801" y="3429000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1000" y="2430297"/>
            <a:ext cx="3046423" cy="938567"/>
          </a:xfrm>
          <a:prstGeom prst="wedgeRoundRectCallout">
            <a:avLst>
              <a:gd name="adj1" fmla="val -3453"/>
              <a:gd name="adj2" fmla="val 698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71153" y="2430297"/>
            <a:ext cx="1859848" cy="878431"/>
          </a:xfrm>
          <a:prstGeom prst="wedgeRoundRectCallout">
            <a:avLst>
              <a:gd name="adj1" fmla="val -8864"/>
              <a:gd name="adj2" fmla="val 81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254" y="2430297"/>
            <a:ext cx="1859848" cy="878431"/>
          </a:xfrm>
          <a:prstGeom prst="wedgeRoundRectCallout">
            <a:avLst>
              <a:gd name="adj1" fmla="val -42199"/>
              <a:gd name="adj2" fmla="val 76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43997" y="4756945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641893" y="3545486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8560ED6C-FE1F-AB84-8D23-EA54AA5C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466" y="4212653"/>
            <a:ext cx="1510906" cy="544292"/>
          </a:xfrm>
          <a:prstGeom prst="wedgeRoundRectCallout">
            <a:avLst>
              <a:gd name="adj1" fmla="val -35906"/>
              <a:gd name="adj2" fmla="val -733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53CFE72-FA84-BE50-7A7B-E9ACB416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5598682"/>
            <a:ext cx="4213884" cy="972415"/>
          </a:xfrm>
          <a:prstGeom prst="wedgeRoundRectCallout">
            <a:avLst>
              <a:gd name="adj1" fmla="val -39804"/>
              <a:gd name="adj2" fmla="val -739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6" grpId="0" animBg="1"/>
      <p:bldP spid="1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отпечатва числата от</a:t>
            </a:r>
            <a:r>
              <a:rPr lang="bg-BG" sz="3800" dirty="0"/>
              <a:t> </a:t>
            </a:r>
            <a:r>
              <a:rPr 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endParaRPr lang="bg-BG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 100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1FDBF55-B0AD-2268-87CA-36B36F8E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2979000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00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48061D-A988-AA2B-5B2D-53C7969136E5}"/>
              </a:ext>
            </a:extLst>
          </p:cNvPr>
          <p:cNvSpPr/>
          <p:nvPr/>
        </p:nvSpPr>
        <p:spPr>
          <a:xfrm>
            <a:off x="1235640" y="6289594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https://judge.softuni.org/Contests/Practice/Index/3898#0</a:t>
            </a:r>
            <a:endParaRPr lang="en-US" sz="19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8850" y="1186396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променливата в цикъла може и да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(декрементиране)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Пример: можем да напишем цикъл, който брои от 10 до 1: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Цикъл с обратна стъпка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2E08FC-5110-DA25-A4AE-6A17EE19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3892147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F6F0FFD-749D-9EF4-EFC5-2A770F17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3016980"/>
            <a:ext cx="4280666" cy="672175"/>
          </a:xfrm>
          <a:prstGeom prst="wedgeRoundRectCallout">
            <a:avLst>
              <a:gd name="adj1" fmla="val 34023"/>
              <a:gd name="adj2" fmla="val 931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71B6BB-8C75-8CF2-93C9-8672255D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390" y="4791201"/>
            <a:ext cx="4280666" cy="672175"/>
          </a:xfrm>
          <a:prstGeom prst="wedgeRoundRectCallout">
            <a:avLst>
              <a:gd name="adj1" fmla="val -31376"/>
              <a:gd name="adj2" fmla="val -80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стъпка: -1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2992-13E0-915F-ECCF-0D44E602FD30}"/>
              </a:ext>
            </a:extLst>
          </p:cNvPr>
          <p:cNvSpPr/>
          <p:nvPr/>
        </p:nvSpPr>
        <p:spPr>
          <a:xfrm>
            <a:off x="5511000" y="4030772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39AC3-EB76-FC35-62AA-708CA3D3608A}"/>
              </a:ext>
            </a:extLst>
          </p:cNvPr>
          <p:cNvSpPr/>
          <p:nvPr/>
        </p:nvSpPr>
        <p:spPr>
          <a:xfrm>
            <a:off x="7536000" y="4030772"/>
            <a:ext cx="853394" cy="50433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</TotalTime>
  <Words>1946</Words>
  <Application>Microsoft Macintosh PowerPoint</Application>
  <PresentationFormat>Widescreen</PresentationFormat>
  <Paragraphs>371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Задача: Числата от 1 до 100</vt:lpstr>
      <vt:lpstr>Цикли със стъпка</vt:lpstr>
      <vt:lpstr>Цикъл с обратна стъпка</vt:lpstr>
      <vt:lpstr>Задача: Числата от N до 1 в обратен ред </vt:lpstr>
      <vt:lpstr>PowerPoint Presentation</vt:lpstr>
      <vt:lpstr>Решение: Числата от N до 1 в обратен ред </vt:lpstr>
      <vt:lpstr>Задача: Числата от 1 до N през 3 </vt:lpstr>
      <vt:lpstr>PowerPoint Presentation</vt:lpstr>
      <vt:lpstr>Решение: Числата от 1 до N през 3 </vt:lpstr>
      <vt:lpstr>Работа с текст</vt:lpstr>
      <vt:lpstr>Работа с текст</vt:lpstr>
      <vt:lpstr>Задача: Поток от символи</vt:lpstr>
      <vt:lpstr>Решение: Поток от символи</vt:lpstr>
      <vt:lpstr>While-цикъл</vt:lpstr>
      <vt:lpstr>While-цикъл</vt:lpstr>
      <vt:lpstr>While-цикъл – пример</vt:lpstr>
      <vt:lpstr>Безкраен цикъл</vt:lpstr>
      <vt:lpstr>Прекратяване на цикъл</vt:lpstr>
      <vt:lpstr>While-цикъл с break – пример</vt:lpstr>
      <vt:lpstr>Задача: Четене на текст</vt:lpstr>
      <vt:lpstr>Решение: Четене на текст</vt:lpstr>
      <vt:lpstr>Задача: Парола</vt:lpstr>
      <vt:lpstr>Решение: Парола</vt:lpstr>
      <vt:lpstr>Вложени цикли</vt:lpstr>
      <vt:lpstr>Пример: часовник (1)</vt:lpstr>
      <vt:lpstr>Пример: часовник (2)</vt:lpstr>
      <vt:lpstr>Вложени цикли</vt:lpstr>
      <vt:lpstr>Задача: Таблица за умножение</vt:lpstr>
      <vt:lpstr>Решение: Таблица за умножение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240</cp:revision>
  <dcterms:created xsi:type="dcterms:W3CDTF">2018-05-23T13:08:44Z</dcterms:created>
  <dcterms:modified xsi:type="dcterms:W3CDTF">2023-05-17T10:24:29Z</dcterms:modified>
  <cp:category>computer programming;programming;C#;програмиране;кодиране</cp:category>
</cp:coreProperties>
</file>