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610" r:id="rId4"/>
    <p:sldId id="587" r:id="rId5"/>
    <p:sldId id="611" r:id="rId6"/>
    <p:sldId id="612" r:id="rId7"/>
    <p:sldId id="624" r:id="rId8"/>
    <p:sldId id="592" r:id="rId9"/>
    <p:sldId id="621" r:id="rId10"/>
    <p:sldId id="619" r:id="rId11"/>
    <p:sldId id="622" r:id="rId12"/>
    <p:sldId id="623" r:id="rId13"/>
    <p:sldId id="620" r:id="rId14"/>
    <p:sldId id="586" r:id="rId15"/>
    <p:sldId id="528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омпютърни програми и интерфейс" id="{F8F9833F-6FC8-435C-B14B-E7C733F5219D}">
          <p14:sldIdLst>
            <p14:sldId id="610"/>
            <p14:sldId id="587"/>
          </p14:sldIdLst>
        </p14:section>
        <p14:section name="Основни елементи на работния плот" id="{ECEDB838-D858-484D-A0E5-E196B3D83A58}">
          <p14:sldIdLst>
            <p14:sldId id="611"/>
            <p14:sldId id="612"/>
            <p14:sldId id="624"/>
          </p14:sldIdLst>
        </p14:section>
        <p14:section name="Основни елементи на прозорците" id="{FF78C96D-2705-4081-93D6-FDF89C9A3D2B}">
          <p14:sldIdLst>
            <p14:sldId id="592"/>
            <p14:sldId id="621"/>
          </p14:sldIdLst>
        </p14:section>
        <p14:section name="Елементи на диалоговите прозорци" id="{EA40DB58-5559-4557-A974-5B40CD4F2292}">
          <p14:sldIdLst>
            <p14:sldId id="619"/>
            <p14:sldId id="622"/>
            <p14:sldId id="623"/>
          </p14:sldIdLst>
        </p14:section>
        <p14:section name="Препоръки" id="{C083B180-62ED-444B-B3F6-383FD971E5C1}">
          <p14:sldIdLst>
            <p14:sldId id="620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6" autoAdjust="0"/>
    <p:restoredTop sz="94609" autoAdjust="0"/>
  </p:normalViewPr>
  <p:slideViewPr>
    <p:cSldViewPr snapToGrid="0" showGuides="1">
      <p:cViewPr varScale="1">
        <p:scale>
          <a:sx n="68" d="100"/>
          <a:sy n="68" d="100"/>
        </p:scale>
        <p:origin x="5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27.6.2023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79092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/>
              <a:t>Диалог на потребителите с компютърни приложения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627028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Въведение в информационните технологии и компютърните системи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47" y="2763737"/>
            <a:ext cx="3559079" cy="20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607843"/>
            <a:ext cx="10961783" cy="7680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4800" dirty="0" smtClean="0"/>
              <a:t>Елементи на диалоговите прозорците</a:t>
            </a:r>
            <a:endParaRPr lang="en-US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600" dirty="0" err="1" smtClean="0"/>
              <a:t>Радиобутони</a:t>
            </a:r>
            <a:r>
              <a:rPr lang="bg-BG" sz="3600" dirty="0" smtClean="0"/>
              <a:t>, текстово поле, отметки, бутони …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64" y="662680"/>
            <a:ext cx="5472000" cy="38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14509" y="1353867"/>
            <a:ext cx="3280726" cy="502788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</a:t>
            </a:r>
            <a:r>
              <a:rPr lang="bg-BG" sz="3200" dirty="0" smtClean="0"/>
              <a:t>екстово </a:t>
            </a:r>
            <a:r>
              <a:rPr lang="bg-BG" sz="3200" dirty="0" smtClean="0"/>
              <a:t>поле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Отметки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Бутони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Комбинирана кутия (</a:t>
            </a:r>
            <a:r>
              <a:rPr lang="bg-BG" sz="3200" dirty="0" err="1" smtClean="0"/>
              <a:t>текст+списък</a:t>
            </a:r>
            <a:r>
              <a:rPr lang="bg-BG" sz="3200" dirty="0" smtClean="0"/>
              <a:t>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</a:t>
            </a:r>
            <a:r>
              <a:rPr lang="bg-BG" dirty="0" smtClean="0"/>
              <a:t>лементи на диалоговия прозорец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5" y="1316135"/>
            <a:ext cx="7645300" cy="4999599"/>
          </a:xfrm>
          <a:prstGeom prst="rect">
            <a:avLst/>
          </a:prstGeom>
        </p:spPr>
      </p:pic>
      <p:sp>
        <p:nvSpPr>
          <p:cNvPr id="7" name="Закръглен правоъгълник 6"/>
          <p:cNvSpPr/>
          <p:nvPr/>
        </p:nvSpPr>
        <p:spPr bwMode="auto">
          <a:xfrm>
            <a:off x="1322363" y="5373858"/>
            <a:ext cx="1097280" cy="472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4656406" y="5846617"/>
            <a:ext cx="3038621" cy="469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5683711" y="1691022"/>
            <a:ext cx="2011315" cy="320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 правоъгълник 9"/>
          <p:cNvSpPr/>
          <p:nvPr/>
        </p:nvSpPr>
        <p:spPr bwMode="auto">
          <a:xfrm>
            <a:off x="1322363" y="4468155"/>
            <a:ext cx="6513342" cy="350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7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8893" y="1353867"/>
            <a:ext cx="3406589" cy="502788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 err="1" smtClean="0"/>
              <a:t>Радиобутони</a:t>
            </a:r>
            <a:endParaRPr lang="bg-BG" sz="3200" dirty="0" smtClean="0"/>
          </a:p>
          <a:p>
            <a:pPr>
              <a:buClr>
                <a:schemeClr val="tx1"/>
              </a:buClr>
            </a:pPr>
            <a:r>
              <a:rPr lang="bg-BG" sz="3200" dirty="0" smtClean="0"/>
              <a:t>текстово поле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Отметки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Бутони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Меню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Област за…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</a:t>
            </a:r>
            <a:r>
              <a:rPr lang="bg-BG" dirty="0" smtClean="0"/>
              <a:t>лементи на диалоговия прозорец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5" y="1571880"/>
            <a:ext cx="6561301" cy="4591858"/>
          </a:xfrm>
          <a:prstGeom prst="rect">
            <a:avLst/>
          </a:prstGeom>
        </p:spPr>
      </p:pic>
      <p:sp>
        <p:nvSpPr>
          <p:cNvPr id="7" name="Закръглен правоъгълник 6"/>
          <p:cNvSpPr/>
          <p:nvPr/>
        </p:nvSpPr>
        <p:spPr bwMode="auto">
          <a:xfrm>
            <a:off x="2864333" y="2648022"/>
            <a:ext cx="904103" cy="677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2864333" y="3695529"/>
            <a:ext cx="987231" cy="34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2864333" y="4585074"/>
            <a:ext cx="3481049" cy="34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 правоъгълник 9"/>
          <p:cNvSpPr/>
          <p:nvPr/>
        </p:nvSpPr>
        <p:spPr bwMode="auto">
          <a:xfrm>
            <a:off x="190405" y="3203534"/>
            <a:ext cx="1648691" cy="2763080"/>
          </a:xfrm>
          <a:prstGeom prst="roundRect">
            <a:avLst>
              <a:gd name="adj" fmla="val 5241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Закръглен правоъгълник 10"/>
          <p:cNvSpPr/>
          <p:nvPr/>
        </p:nvSpPr>
        <p:spPr bwMode="auto">
          <a:xfrm>
            <a:off x="344904" y="2399905"/>
            <a:ext cx="2361720" cy="248118"/>
          </a:xfrm>
          <a:prstGeom prst="roundRect">
            <a:avLst>
              <a:gd name="adj" fmla="val 5241"/>
            </a:avLst>
          </a:prstGeom>
          <a:noFill/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5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 за работа с компютъра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Изключвайте компютъра </a:t>
            </a:r>
            <a:r>
              <a:rPr lang="bg-BG" dirty="0" smtClean="0"/>
              <a:t>с указаната команда, а не с прекъсване на захранването!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82" y="2410692"/>
            <a:ext cx="8054175" cy="4086062"/>
          </a:xfrm>
          <a:prstGeom prst="rect">
            <a:avLst/>
          </a:prstGeom>
        </p:spPr>
      </p:pic>
      <p:sp>
        <p:nvSpPr>
          <p:cNvPr id="6" name="Правоъгълно изнесено означение 5"/>
          <p:cNvSpPr/>
          <p:nvPr/>
        </p:nvSpPr>
        <p:spPr bwMode="auto">
          <a:xfrm>
            <a:off x="8682602" y="2817033"/>
            <a:ext cx="1902271" cy="2419960"/>
          </a:xfrm>
          <a:prstGeom prst="wedgeRectCallout">
            <a:avLst>
              <a:gd name="adj1" fmla="val -70913"/>
              <a:gd name="adj2" fmla="val 77245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Натисни бутона:</a:t>
            </a:r>
          </a:p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Захранване</a:t>
            </a:r>
          </a:p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Изключване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2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92240"/>
            <a:ext cx="9715330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501636"/>
            <a:ext cx="9028216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2900" dirty="0" smtClean="0">
                <a:solidFill>
                  <a:schemeClr val="bg2"/>
                </a:solidFill>
              </a:rPr>
              <a:t>Диалога с компютъра се </a:t>
            </a:r>
            <a:r>
              <a:rPr lang="bg-BG" sz="2900" dirty="0" err="1" smtClean="0">
                <a:solidFill>
                  <a:schemeClr val="bg2"/>
                </a:solidFill>
              </a:rPr>
              <a:t>осществява</a:t>
            </a:r>
            <a:r>
              <a:rPr lang="bg-BG" sz="2900" dirty="0" smtClean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 smtClean="0">
                <a:solidFill>
                  <a:schemeClr val="bg1"/>
                </a:solidFill>
              </a:rPr>
              <a:t>събиране</a:t>
            </a:r>
            <a:r>
              <a:rPr lang="bg-BG" sz="2900" dirty="0" smtClean="0">
                <a:solidFill>
                  <a:schemeClr val="bg2"/>
                </a:solidFill>
              </a:rPr>
              <a:t> на информация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 smtClean="0">
                <a:solidFill>
                  <a:schemeClr val="bg1"/>
                </a:solidFill>
              </a:rPr>
              <a:t>съхраняване</a:t>
            </a:r>
            <a:r>
              <a:rPr lang="bg-BG" sz="2900" dirty="0" smtClean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 smtClean="0">
                <a:solidFill>
                  <a:schemeClr val="bg1"/>
                </a:solidFill>
              </a:rPr>
              <a:t>обработване</a:t>
            </a:r>
            <a:r>
              <a:rPr lang="bg-BG" sz="2900" dirty="0" smtClean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 smtClean="0">
                <a:solidFill>
                  <a:schemeClr val="bg1"/>
                </a:solidFill>
              </a:rPr>
              <a:t>разпространяване</a:t>
            </a:r>
            <a:r>
              <a:rPr lang="bg-BG" sz="2900" dirty="0" smtClean="0">
                <a:solidFill>
                  <a:schemeClr val="bg2"/>
                </a:solidFill>
              </a:rPr>
              <a:t> на информация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 smtClean="0">
                <a:solidFill>
                  <a:schemeClr val="bg2"/>
                </a:solidFill>
              </a:rPr>
              <a:t>КС включва </a:t>
            </a:r>
            <a:r>
              <a:rPr lang="bg-BG" sz="2900" b="1" dirty="0" smtClean="0">
                <a:solidFill>
                  <a:schemeClr val="bg1"/>
                </a:solidFill>
              </a:rPr>
              <a:t>хардуер</a:t>
            </a:r>
            <a:r>
              <a:rPr lang="bg-BG" sz="2900" dirty="0" smtClean="0">
                <a:solidFill>
                  <a:schemeClr val="bg2"/>
                </a:solidFill>
              </a:rPr>
              <a:t> и </a:t>
            </a:r>
            <a:r>
              <a:rPr lang="bg-BG" sz="2900" b="1" dirty="0" smtClean="0">
                <a:solidFill>
                  <a:schemeClr val="bg1"/>
                </a:solidFill>
              </a:rPr>
              <a:t>софтуер</a:t>
            </a:r>
            <a:r>
              <a:rPr lang="bg-BG" sz="2900" dirty="0" smtClean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 smtClean="0">
                <a:solidFill>
                  <a:schemeClr val="bg2"/>
                </a:solidFill>
              </a:rPr>
              <a:t>За безопасна работа спазвайте времето за </a:t>
            </a:r>
            <a:r>
              <a:rPr lang="bg-BG" sz="2900" b="1" dirty="0" smtClean="0">
                <a:solidFill>
                  <a:schemeClr val="bg1"/>
                </a:solidFill>
              </a:rPr>
              <a:t>работа и почивка</a:t>
            </a:r>
            <a:r>
              <a:rPr lang="bg-BG" sz="2900" dirty="0" smtClean="0">
                <a:solidFill>
                  <a:schemeClr val="bg2"/>
                </a:solidFill>
              </a:rPr>
              <a:t>, </a:t>
            </a:r>
            <a:r>
              <a:rPr lang="bg-BG" sz="2900" b="1" dirty="0" smtClean="0">
                <a:solidFill>
                  <a:schemeClr val="bg1"/>
                </a:solidFill>
              </a:rPr>
              <a:t>правилна стойка</a:t>
            </a:r>
            <a:r>
              <a:rPr lang="bg-BG" sz="2900" dirty="0" smtClean="0">
                <a:solidFill>
                  <a:schemeClr val="bg2"/>
                </a:solidFill>
              </a:rPr>
              <a:t>, подходящо </a:t>
            </a:r>
            <a:r>
              <a:rPr lang="bg-BG" sz="2900" b="1" dirty="0" smtClean="0">
                <a:solidFill>
                  <a:schemeClr val="bg1"/>
                </a:solidFill>
              </a:rPr>
              <a:t>осветление</a:t>
            </a:r>
            <a:r>
              <a:rPr lang="bg-BG" sz="2900" b="1" dirty="0" smtClean="0">
                <a:solidFill>
                  <a:schemeClr val="bg2"/>
                </a:solidFill>
              </a:rPr>
              <a:t>,</a:t>
            </a:r>
            <a:r>
              <a:rPr lang="bg-BG" sz="2900" b="1" dirty="0" smtClean="0">
                <a:solidFill>
                  <a:schemeClr val="bg1"/>
                </a:solidFill>
              </a:rPr>
              <a:t> изключвайте коректно </a:t>
            </a:r>
            <a:r>
              <a:rPr lang="bg-BG" sz="2900" dirty="0" smtClean="0">
                <a:solidFill>
                  <a:schemeClr val="bg2"/>
                </a:solidFill>
              </a:rPr>
              <a:t>компютъра</a:t>
            </a:r>
            <a:endParaRPr lang="en-US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2544" y="1371604"/>
            <a:ext cx="8182463" cy="5334437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Как общуваме с компютъра?</a:t>
            </a:r>
          </a:p>
          <a:p>
            <a:pPr marL="1047439" lvl="1" indent="-571500"/>
            <a:r>
              <a:rPr lang="bg-BG" sz="3400" dirty="0" smtClean="0"/>
              <a:t>Операционна система</a:t>
            </a:r>
          </a:p>
          <a:p>
            <a:pPr marL="1047439" lvl="1" indent="-571500"/>
            <a:r>
              <a:rPr lang="bg-BG" sz="3400" dirty="0" smtClean="0"/>
              <a:t>Потребителски интерфейс</a:t>
            </a:r>
            <a:endParaRPr lang="bg-BG" sz="3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 smtClean="0"/>
              <a:t>Основни елементи на </a:t>
            </a:r>
            <a:r>
              <a:rPr lang="bg-BG" sz="3600" b="1" dirty="0" smtClean="0">
                <a:solidFill>
                  <a:schemeClr val="bg1"/>
                </a:solidFill>
              </a:rPr>
              <a:t>работния плот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 smtClean="0"/>
              <a:t>Основни елементи на прозорците</a:t>
            </a:r>
            <a:endParaRPr lang="bg-BG" sz="36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 smtClean="0"/>
              <a:t>Елементи на </a:t>
            </a:r>
            <a:r>
              <a:rPr lang="bg-BG" sz="3600" b="1" dirty="0" smtClean="0">
                <a:solidFill>
                  <a:schemeClr val="bg1"/>
                </a:solidFill>
              </a:rPr>
              <a:t>диалоговите прозорци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Как общуваме с компютъра</a:t>
            </a:r>
            <a:r>
              <a:rPr lang="bg-BG" sz="3600" dirty="0" smtClean="0"/>
              <a:t>?</a:t>
            </a:r>
            <a:endParaRPr lang="bg-BG" sz="36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9" y="561459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bg-BG" sz="3400" dirty="0" smtClean="0"/>
              <a:t>Операционна система и интерфейс</a:t>
            </a:r>
            <a:endParaRPr lang="bg-BG" sz="3400" dirty="0"/>
          </a:p>
        </p:txBody>
      </p:sp>
      <p:pic>
        <p:nvPicPr>
          <p:cNvPr id="1026" name="Picture 2" descr="A picture that shows how to change the theme in Windows 11 by changing the “Themes” settings in the “Settings” ap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69" y="591443"/>
            <a:ext cx="6830248" cy="38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Компютърна програма </a:t>
            </a:r>
            <a:r>
              <a:rPr lang="bg-BG" sz="3400" dirty="0" smtClean="0"/>
              <a:t>– последователност от </a:t>
            </a:r>
            <a:r>
              <a:rPr lang="bg-BG" sz="3400" b="1" dirty="0" smtClean="0">
                <a:solidFill>
                  <a:schemeClr val="bg1"/>
                </a:solidFill>
              </a:rPr>
              <a:t>инструкции</a:t>
            </a:r>
            <a:r>
              <a:rPr lang="bg-BG" sz="3400" dirty="0" smtClean="0"/>
              <a:t> за решаване на проблем от компютъра</a:t>
            </a:r>
          </a:p>
          <a:p>
            <a:pPr>
              <a:buClr>
                <a:schemeClr val="tx1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Операционна система </a:t>
            </a:r>
            <a:r>
              <a:rPr lang="bg-BG" sz="3400" dirty="0" smtClean="0"/>
              <a:t>(</a:t>
            </a:r>
            <a:r>
              <a:rPr lang="bg-BG" sz="3400" dirty="0" smtClean="0"/>
              <a:t>системен </a:t>
            </a:r>
            <a:r>
              <a:rPr lang="bg-BG" sz="3400" dirty="0" smtClean="0"/>
              <a:t>софтуер) – управлява всички компоненти на КС</a:t>
            </a:r>
            <a:endParaRPr lang="bg-BG" sz="34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Потребителски интерфейс</a:t>
            </a:r>
            <a:r>
              <a:rPr lang="bg-BG" dirty="0" smtClean="0"/>
              <a:t> </a:t>
            </a:r>
            <a:r>
              <a:rPr lang="en-US" dirty="0" smtClean="0"/>
              <a:t>–</a:t>
            </a:r>
            <a:r>
              <a:rPr lang="bg-BG" dirty="0" smtClean="0"/>
              <a:t> правила за общуване с компютъра, </a:t>
            </a:r>
            <a:r>
              <a:rPr lang="bg-BG" dirty="0" smtClean="0"/>
              <a:t>относно:</a:t>
            </a:r>
            <a:endParaRPr lang="bg-BG" dirty="0" smtClean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п</a:t>
            </a:r>
            <a:r>
              <a:rPr lang="bg-BG" dirty="0" smtClean="0"/>
              <a:t>ериферни устройства и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драйвери</a:t>
            </a:r>
            <a:r>
              <a:rPr lang="bg-BG" dirty="0" smtClean="0"/>
              <a:t> – софтуер за управлението им</a:t>
            </a: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Как общуваме с компютъра</a:t>
            </a:r>
            <a:r>
              <a:rPr lang="bg-BG" sz="4000" dirty="0" smtClean="0"/>
              <a:t>?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</a:t>
            </a:r>
            <a:r>
              <a:rPr lang="bg-BG" dirty="0" smtClean="0"/>
              <a:t>лементи на началния екран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Работен плот и лента на задачите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8" y="475725"/>
            <a:ext cx="7315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4511" y="1245096"/>
            <a:ext cx="3160724" cy="51366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Старт меню</a:t>
            </a:r>
          </a:p>
          <a:p>
            <a:pPr>
              <a:buClr>
                <a:schemeClr val="tx1"/>
              </a:buClr>
            </a:pPr>
            <a:r>
              <a:rPr lang="bg-BG" b="1" dirty="0"/>
              <a:t>Търсене </a:t>
            </a:r>
          </a:p>
          <a:p>
            <a:pPr>
              <a:buClr>
                <a:schemeClr val="tx1"/>
              </a:buClr>
            </a:pPr>
            <a:r>
              <a:rPr lang="bg-BG" b="1" dirty="0"/>
              <a:t>Икони за бърз достъп</a:t>
            </a:r>
          </a:p>
          <a:p>
            <a:pPr>
              <a:buClr>
                <a:schemeClr val="tx1"/>
              </a:buClr>
            </a:pPr>
            <a:r>
              <a:rPr lang="bg-BG" b="1" dirty="0" smtClean="0"/>
              <a:t>Настройки </a:t>
            </a:r>
            <a:r>
              <a:rPr lang="bg-BG" b="1" dirty="0"/>
              <a:t>(</a:t>
            </a:r>
            <a:r>
              <a:rPr lang="en-US" b="1" dirty="0"/>
              <a:t>System </a:t>
            </a:r>
            <a:r>
              <a:rPr lang="en-US" b="1" dirty="0" smtClean="0"/>
              <a:t>tray)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Работен плот (</a:t>
            </a:r>
            <a:r>
              <a:rPr lang="en-US" dirty="0" smtClean="0"/>
              <a:t>Desktop</a:t>
            </a:r>
            <a:r>
              <a:rPr lang="bg-BG" dirty="0" smtClean="0"/>
              <a:t>)</a:t>
            </a:r>
            <a:r>
              <a:rPr lang="en-US" dirty="0" smtClean="0"/>
              <a:t> – </a:t>
            </a:r>
            <a:r>
              <a:rPr lang="bg-BG" dirty="0" smtClean="0"/>
              <a:t>стар вариант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7" name="Контейнер за картина 2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" b="885"/>
          <a:stretch>
            <a:fillRect/>
          </a:stretch>
        </p:blipFill>
        <p:spPr>
          <a:xfrm>
            <a:off x="92076" y="2078182"/>
            <a:ext cx="6921500" cy="3930650"/>
          </a:xfrm>
        </p:spPr>
      </p:pic>
      <p:sp>
        <p:nvSpPr>
          <p:cNvPr id="2" name="Правоъгълно изнесено означение 1"/>
          <p:cNvSpPr/>
          <p:nvPr/>
        </p:nvSpPr>
        <p:spPr bwMode="auto">
          <a:xfrm>
            <a:off x="4918364" y="1245096"/>
            <a:ext cx="2095212" cy="466746"/>
          </a:xfrm>
          <a:prstGeom prst="wedgeRectCallout">
            <a:avLst>
              <a:gd name="adj1" fmla="val -48490"/>
              <a:gd name="adj2" fmla="val 13518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 меню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авоъгълно изнесено означение 2"/>
          <p:cNvSpPr/>
          <p:nvPr/>
        </p:nvSpPr>
        <p:spPr bwMode="auto">
          <a:xfrm>
            <a:off x="692727" y="6203014"/>
            <a:ext cx="3641774" cy="388364"/>
          </a:xfrm>
          <a:prstGeom prst="wedgeRectCallout">
            <a:avLst>
              <a:gd name="adj1" fmla="val 31238"/>
              <a:gd name="adj2" fmla="val -108108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за бърз достъп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авоъгълно изнесено означение 6"/>
          <p:cNvSpPr/>
          <p:nvPr/>
        </p:nvSpPr>
        <p:spPr bwMode="auto">
          <a:xfrm>
            <a:off x="692727" y="1188604"/>
            <a:ext cx="2189018" cy="889578"/>
          </a:xfrm>
          <a:prstGeom prst="wedgeRectCallout">
            <a:avLst>
              <a:gd name="adj1" fmla="val -58934"/>
              <a:gd name="adj2" fmla="val 8166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на програми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авоъгълно изнесено означение 7"/>
          <p:cNvSpPr/>
          <p:nvPr/>
        </p:nvSpPr>
        <p:spPr bwMode="auto">
          <a:xfrm>
            <a:off x="5153891" y="3214255"/>
            <a:ext cx="1859685" cy="1953489"/>
          </a:xfrm>
          <a:prstGeom prst="wedgeRectCallout">
            <a:avLst>
              <a:gd name="adj1" fmla="val 33917"/>
              <a:gd name="adj2" fmla="val 7554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 на фонов режим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Работен плот (</a:t>
            </a:r>
            <a:r>
              <a:rPr lang="en-US" dirty="0" smtClean="0"/>
              <a:t>Desktop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7" name="Контейнер за картина 26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" b="885"/>
          <a:stretch>
            <a:fillRect/>
          </a:stretch>
        </p:blipFill>
        <p:spPr>
          <a:xfrm>
            <a:off x="2264082" y="1858392"/>
            <a:ext cx="7040216" cy="3998067"/>
          </a:xfrm>
        </p:spPr>
      </p:pic>
      <p:sp>
        <p:nvSpPr>
          <p:cNvPr id="2" name="Правоъгълно изнесено означение 1"/>
          <p:cNvSpPr/>
          <p:nvPr/>
        </p:nvSpPr>
        <p:spPr bwMode="auto">
          <a:xfrm>
            <a:off x="93382" y="3390680"/>
            <a:ext cx="2095212" cy="466746"/>
          </a:xfrm>
          <a:prstGeom prst="wedgeRectCallout">
            <a:avLst>
              <a:gd name="adj1" fmla="val 146894"/>
              <a:gd name="adj2" fmla="val 37027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 меню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авоъгълно изнесено означение 2"/>
          <p:cNvSpPr/>
          <p:nvPr/>
        </p:nvSpPr>
        <p:spPr bwMode="auto">
          <a:xfrm>
            <a:off x="9972827" y="1782086"/>
            <a:ext cx="1842481" cy="1171922"/>
          </a:xfrm>
          <a:prstGeom prst="wedgeRectCallout">
            <a:avLst>
              <a:gd name="adj1" fmla="val -251264"/>
              <a:gd name="adj2" fmla="val 28322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за бърз достъп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авоъгълно изнесено означение 6"/>
          <p:cNvSpPr/>
          <p:nvPr/>
        </p:nvSpPr>
        <p:spPr bwMode="auto">
          <a:xfrm>
            <a:off x="231819" y="1478469"/>
            <a:ext cx="1871542" cy="889578"/>
          </a:xfrm>
          <a:prstGeom prst="wedgeRectCallout">
            <a:avLst>
              <a:gd name="adj1" fmla="val 66170"/>
              <a:gd name="adj2" fmla="val 6269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на програми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авоъгълно изнесено означение 7"/>
          <p:cNvSpPr/>
          <p:nvPr/>
        </p:nvSpPr>
        <p:spPr bwMode="auto">
          <a:xfrm>
            <a:off x="9964224" y="3526267"/>
            <a:ext cx="1859685" cy="1481562"/>
          </a:xfrm>
          <a:prstGeom prst="wedgeRectCallout">
            <a:avLst>
              <a:gd name="adj1" fmla="val -99219"/>
              <a:gd name="adj2" fmla="val 8922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 на фонов режим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авоъгълно изнесено означение 8"/>
          <p:cNvSpPr/>
          <p:nvPr/>
        </p:nvSpPr>
        <p:spPr bwMode="auto">
          <a:xfrm>
            <a:off x="231819" y="5878516"/>
            <a:ext cx="1464728" cy="531694"/>
          </a:xfrm>
          <a:prstGeom prst="wedgeRectCallout">
            <a:avLst>
              <a:gd name="adj1" fmla="val 293969"/>
              <a:gd name="adj2" fmla="val -690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7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bg-BG" dirty="0" smtClean="0"/>
              <a:t>елементи </a:t>
            </a:r>
            <a:r>
              <a:rPr lang="bg-BG" dirty="0"/>
              <a:t>на прозорците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600" dirty="0" smtClean="0"/>
              <a:t>Менюта, ленти, бутони, плъзгачи, области и екрани 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338822"/>
            <a:ext cx="23241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5022" y="1353867"/>
            <a:ext cx="3470213" cy="502788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 smtClean="0"/>
              <a:t>Менюта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Ленти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Бутони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Плъзгачи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Навигационен екран</a:t>
            </a:r>
            <a:endParaRPr lang="bg-BG" sz="3200" dirty="0" smtClean="0"/>
          </a:p>
          <a:p>
            <a:pPr>
              <a:buClr>
                <a:schemeClr val="tx1"/>
              </a:buClr>
            </a:pPr>
            <a:r>
              <a:rPr lang="bg-BG" dirty="0" smtClean="0"/>
              <a:t>Работна област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Основни елементи на прозореца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7" y="1365708"/>
            <a:ext cx="6889268" cy="5031488"/>
          </a:xfrm>
          <a:prstGeom prst="rect">
            <a:avLst/>
          </a:prstGeom>
        </p:spPr>
      </p:pic>
      <p:sp>
        <p:nvSpPr>
          <p:cNvPr id="2" name="Закръглен правоъгълник 1"/>
          <p:cNvSpPr/>
          <p:nvPr/>
        </p:nvSpPr>
        <p:spPr bwMode="auto">
          <a:xfrm>
            <a:off x="190405" y="1595078"/>
            <a:ext cx="2175164" cy="290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Закръглен правоъгълник 6"/>
          <p:cNvSpPr/>
          <p:nvPr/>
        </p:nvSpPr>
        <p:spPr bwMode="auto">
          <a:xfrm>
            <a:off x="190405" y="1925782"/>
            <a:ext cx="4753023" cy="872836"/>
          </a:xfrm>
          <a:prstGeom prst="roundRect">
            <a:avLst>
              <a:gd name="adj" fmla="val 1031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998" y="1318108"/>
            <a:ext cx="1485201" cy="553940"/>
          </a:xfrm>
          <a:prstGeom prst="rect">
            <a:avLst/>
          </a:prstGeom>
        </p:spPr>
      </p:pic>
      <p:sp>
        <p:nvSpPr>
          <p:cNvPr id="10" name="Закръглен правоъгълник 9"/>
          <p:cNvSpPr/>
          <p:nvPr/>
        </p:nvSpPr>
        <p:spPr bwMode="auto">
          <a:xfrm>
            <a:off x="6972205" y="3520859"/>
            <a:ext cx="229513" cy="2575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Закръглен правоъгълник 10"/>
          <p:cNvSpPr/>
          <p:nvPr/>
        </p:nvSpPr>
        <p:spPr bwMode="auto">
          <a:xfrm>
            <a:off x="287386" y="3222986"/>
            <a:ext cx="2404677" cy="2873013"/>
          </a:xfrm>
          <a:prstGeom prst="roundRect">
            <a:avLst>
              <a:gd name="adj" fmla="val 5202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2768264" y="3358691"/>
            <a:ext cx="4127741" cy="2741605"/>
          </a:xfrm>
          <a:prstGeom prst="roundRect">
            <a:avLst>
              <a:gd name="adj" fmla="val 4072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1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5536</TotalTime>
  <Words>445</Words>
  <Application>Microsoft Office PowerPoint</Application>
  <PresentationFormat>Широк екран</PresentationFormat>
  <Paragraphs>111</Paragraphs>
  <Slides>16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Въведение в информационните технологии и компютърните системи</vt:lpstr>
      <vt:lpstr>Съдържание</vt:lpstr>
      <vt:lpstr>Презентация на PowerPoint</vt:lpstr>
      <vt:lpstr>Как общуваме с компютъра?</vt:lpstr>
      <vt:lpstr>Презентация на PowerPoint</vt:lpstr>
      <vt:lpstr>Работен плот (Desktop) – стар вариант</vt:lpstr>
      <vt:lpstr>Работен плот (Desktop)</vt:lpstr>
      <vt:lpstr>Презентация на PowerPoint</vt:lpstr>
      <vt:lpstr>Основни елементи на прозореца</vt:lpstr>
      <vt:lpstr>Презентация на PowerPoint</vt:lpstr>
      <vt:lpstr>Елементи на диалоговия прозорец</vt:lpstr>
      <vt:lpstr>Елементи на диалоговия прозорец</vt:lpstr>
      <vt:lpstr>Правила за работа с компютъра</vt:lpstr>
      <vt:lpstr>Обобщение</vt:lpstr>
      <vt:lpstr>Презентация на PowerPoint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Muharem</cp:lastModifiedBy>
  <cp:revision>416</cp:revision>
  <dcterms:created xsi:type="dcterms:W3CDTF">2018-05-23T13:08:44Z</dcterms:created>
  <dcterms:modified xsi:type="dcterms:W3CDTF">2023-06-27T07:51:41Z</dcterms:modified>
  <cp:category>computer programming, programming</cp:category>
</cp:coreProperties>
</file>