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501" r:id="rId6"/>
    <p:sldId id="402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6" r:id="rId18"/>
    <p:sldId id="397" r:id="rId19"/>
    <p:sldId id="391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рок" id="{66DCFE1F-60FD-44F2-BE82-706DDBC14898}">
          <p14:sldIdLst>
            <p14:sldId id="353"/>
            <p14:sldId id="497"/>
            <p14:sldId id="501"/>
            <p14:sldId id="402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6"/>
            <p14:sldId id="397"/>
            <p14:sldId id="391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29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22-Sep-23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"Основи на ООП"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7" name="Picture 6" descr="A green and blue rectangle with white text&#10;&#10;Description automatically generated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2" y="2981279"/>
            <a:ext cx="1977650" cy="9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Още 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Множествата в </a:t>
            </a:r>
            <a:r>
              <a:rPr lang="en-US" dirty="0"/>
              <a:t>JS </a:t>
            </a:r>
            <a:r>
              <a:rPr lang="bg-BG" dirty="0"/>
              <a:t>са колекции от уникални обекти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Редът на добавяне </a:t>
            </a:r>
            <a:r>
              <a:rPr lang="bg-BG" dirty="0"/>
              <a:t>се запазва, но </a:t>
            </a:r>
            <a:r>
              <a:rPr lang="bg-BG" b="1" dirty="0">
                <a:solidFill>
                  <a:schemeClr val="bg1"/>
                </a:solidFill>
              </a:rPr>
              <a:t>няма повторения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"</a:t>
            </a:r>
            <a:r>
              <a:rPr lang="en-US" dirty="0"/>
              <a:t>Set"</a:t>
            </a:r>
            <a:r>
              <a:rPr lang="bg-BG" dirty="0"/>
              <a:t>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r>
              <a:rPr lang="bg-BG" dirty="0"/>
              <a:t>Напишете</a:t>
            </a:r>
            <a:r>
              <a:rPr lang="en-US" dirty="0"/>
              <a:t> JS </a:t>
            </a:r>
            <a:r>
              <a:rPr lang="bg-BG" dirty="0"/>
              <a:t>функция за изваждане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уникалните думи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даден текст (игнорирайте регистъра на буквите)</a:t>
            </a:r>
            <a:endParaRPr lang="en-US" dirty="0"/>
          </a:p>
          <a:p>
            <a:pPr lvl="1"/>
            <a:r>
              <a:rPr lang="bg-BG" dirty="0"/>
              <a:t>Думите са поредици 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букви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цифри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_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</a:t>
            </a:r>
            <a:r>
              <a:rPr lang="bg-BG" dirty="0"/>
              <a:t>: идва като </a:t>
            </a:r>
            <a:r>
              <a:rPr lang="bg-BG" b="1" dirty="0">
                <a:solidFill>
                  <a:schemeClr val="bg1"/>
                </a:solidFill>
              </a:rPr>
              <a:t>масив от стрингове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</a:t>
            </a:r>
            <a:r>
              <a:rPr lang="bg-BG" dirty="0"/>
              <a:t>: уникалните думи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 реда, в който се срещат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5032220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32010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509000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7E7CD4-1768-4687-A5FA-A485FCFE0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470348"/>
            <a:ext cx="10951129" cy="385211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function extractWords(inputSentences)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wordPattern = 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\b[a-zA-Z0-9_]+\b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g;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words = </a:t>
            </a:r>
            <a:r>
              <a:rPr lang="en-US" sz="2400" noProof="1">
                <a:solidFill>
                  <a:schemeClr val="bg1"/>
                </a:solidFill>
              </a:rPr>
              <a:t>new Set()</a:t>
            </a:r>
            <a:r>
              <a:rPr lang="en-US" sz="2400" noProof="1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for</a:t>
            </a:r>
            <a:r>
              <a:rPr lang="en-US" sz="2400" noProof="1"/>
              <a:t> (let sentence </a:t>
            </a:r>
            <a:r>
              <a:rPr lang="en-US" sz="2400" noProof="1">
                <a:solidFill>
                  <a:schemeClr val="bg1"/>
                </a:solidFill>
              </a:rPr>
              <a:t>of</a:t>
            </a:r>
            <a:r>
              <a:rPr lang="en-US" sz="2400" noProof="1"/>
              <a:t> 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let matches = sentence.</a:t>
            </a:r>
            <a:r>
              <a:rPr lang="en-US" sz="2400" noProof="1">
                <a:solidFill>
                  <a:schemeClr val="bg1"/>
                </a:solidFill>
              </a:rPr>
              <a:t>match</a:t>
            </a:r>
            <a:r>
              <a:rPr lang="en-US" sz="2400" noProof="1"/>
              <a:t>(wordPattern);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matches.</a:t>
            </a:r>
            <a:r>
              <a:rPr lang="en-US" sz="2400" noProof="1">
                <a:solidFill>
                  <a:schemeClr val="bg1"/>
                </a:solidFill>
              </a:rPr>
              <a:t>forEach</a:t>
            </a:r>
            <a:r>
              <a:rPr lang="en-US" sz="2400" noProof="1"/>
              <a:t>(x=&gt;words.</a:t>
            </a:r>
            <a:r>
              <a:rPr lang="en-US" sz="2400" noProof="1">
                <a:solidFill>
                  <a:schemeClr val="bg1"/>
                </a:solidFill>
              </a:rPr>
              <a:t>add</a:t>
            </a:r>
            <a:r>
              <a:rPr lang="en-US" sz="2400" noProof="1"/>
              <a:t>(x.</a:t>
            </a:r>
            <a:r>
              <a:rPr lang="en-US" sz="2400" noProof="1">
                <a:solidFill>
                  <a:schemeClr val="bg1"/>
                </a:solidFill>
              </a:rPr>
              <a:t>toLowerCase()</a:t>
            </a:r>
            <a:r>
              <a:rPr lang="en-US" sz="2400" noProof="1"/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console.log([</a:t>
            </a:r>
            <a:r>
              <a:rPr lang="en-US" sz="2400" noProof="1">
                <a:solidFill>
                  <a:schemeClr val="accent4"/>
                </a:solidFill>
              </a:rPr>
              <a:t>...</a:t>
            </a:r>
            <a:r>
              <a:rPr lang="en-US" sz="2400" noProof="1"/>
              <a:t>words.</a:t>
            </a:r>
            <a:r>
              <a:rPr lang="en-US" sz="2400" noProof="1">
                <a:solidFill>
                  <a:schemeClr val="bg1"/>
                </a:solidFill>
              </a:rPr>
              <a:t>values()</a:t>
            </a:r>
            <a:r>
              <a:rPr lang="en-US" sz="2400" noProof="1"/>
              <a:t>].</a:t>
            </a:r>
            <a:r>
              <a:rPr lang="en-US" sz="2400" noProof="1">
                <a:solidFill>
                  <a:schemeClr val="bg1"/>
                </a:solidFill>
              </a:rPr>
              <a:t>join</a:t>
            </a:r>
            <a:r>
              <a:rPr lang="en-US" sz="2400" noProof="1"/>
              <a:t>(", "))^;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92" y="6117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Проверете решението си тук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322466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Node.js'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2ACA-107D-4E28-8D3B-575AB408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423" y="1559228"/>
            <a:ext cx="7876577" cy="488477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class </a:t>
            </a:r>
            <a:r>
              <a:rPr lang="en-US" sz="2800" noProof="1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static void </a:t>
            </a:r>
            <a:r>
              <a:rPr lang="en-US" sz="2800" noProof="1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  Console.</a:t>
            </a:r>
            <a:r>
              <a:rPr lang="en-US" sz="2800" noProof="1">
                <a:solidFill>
                  <a:schemeClr val="bg1"/>
                </a:solidFill>
              </a:rPr>
              <a:t>WriteLine</a:t>
            </a:r>
            <a:r>
              <a:rPr lang="en-US" sz="2800" noProof="1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bg-BG" dirty="0"/>
              <a:t>код</a:t>
            </a:r>
            <a:r>
              <a:rPr lang="en-US" dirty="0"/>
              <a:t>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724217" y="1224000"/>
            <a:ext cx="4410000" cy="1055608"/>
          </a:xfrm>
          <a:prstGeom prst="wedgeRoundRectCallout">
            <a:avLst>
              <a:gd name="adj1" fmla="val -70994"/>
              <a:gd name="adj2" fmla="val 17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Включваме стандартната библиотека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37742" y="1900285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клас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8057571" y="2688257"/>
            <a:ext cx="3710846" cy="1532334"/>
          </a:xfrm>
          <a:prstGeom prst="wedgeRoundRectCallout">
            <a:avLst>
              <a:gd name="adj1" fmla="val -72382"/>
              <a:gd name="adj2" fmla="val 3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метод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входна точка на програмата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825468" y="5364000"/>
            <a:ext cx="6898433" cy="1055608"/>
          </a:xfrm>
          <a:prstGeom prst="wedgeRoundRectCallout">
            <a:avLst>
              <a:gd name="adj1" fmla="val -57008"/>
              <a:gd name="adj2" fmla="val -55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текст на конзолата, с извикване на метода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класа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Упражнения в клас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Практика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72F-5FC3-467E-9D04-5350E606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9835" y="1644966"/>
            <a:ext cx="2092329" cy="2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  <a:effectLst/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 "</a:t>
            </a:r>
            <a:r>
              <a:rPr lang="en-US" dirty="0"/>
              <a:t>Login"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442D-713B-4072-B481-A9A9EF02D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591774" cy="5528766"/>
          </a:xfrm>
        </p:spPr>
        <p:txBody>
          <a:bodyPr/>
          <a:lstStyle/>
          <a:p>
            <a:r>
              <a:rPr lang="bg-BG" dirty="0"/>
              <a:t>Начален екран за вход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4087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Първа колона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Таблици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Обекти и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JS </a:t>
            </a:r>
            <a:r>
              <a:rPr lang="bg-BG" dirty="0"/>
              <a:t>обекти</a:t>
            </a:r>
            <a:r>
              <a:rPr lang="en-US" dirty="0"/>
              <a:t> </a:t>
            </a:r>
            <a:r>
              <a:rPr lang="bg-BG" dirty="0"/>
              <a:t>и свойства</a:t>
            </a:r>
            <a:endParaRPr lang="en-US" dirty="0"/>
          </a:p>
          <a:p>
            <a:pPr lvl="1"/>
            <a:r>
              <a:rPr lang="en-US" dirty="0"/>
              <a:t>JSON: </a:t>
            </a:r>
            <a:r>
              <a:rPr lang="en-US" b="1" noProof="1">
                <a:solidFill>
                  <a:schemeClr val="bg1"/>
                </a:solidFill>
              </a:rPr>
              <a:t>Stringify</a:t>
            </a:r>
            <a:r>
              <a:rPr lang="bg-BG" b="1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bg-BG" b="1" dirty="0">
                <a:solidFill>
                  <a:schemeClr val="bg1"/>
                </a:solidFill>
              </a:rPr>
              <a:t>()</a:t>
            </a:r>
          </a:p>
          <a:p>
            <a:r>
              <a:rPr lang="bg-BG" dirty="0"/>
              <a:t>Асоциативни масиви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Обектите</a:t>
            </a:r>
            <a:r>
              <a:rPr lang="bg-BG" sz="2800" dirty="0">
                <a:solidFill>
                  <a:schemeClr val="bg2"/>
                </a:solidFill>
              </a:rPr>
              <a:t> държат двойка ключ-стойност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Речниците</a:t>
            </a:r>
            <a:r>
              <a:rPr lang="bg-BG" sz="2800" dirty="0">
                <a:solidFill>
                  <a:schemeClr val="bg2"/>
                </a:solidFill>
              </a:rPr>
              <a:t> съпоставят стойност към ключ, запазват реда им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Множествата</a:t>
            </a:r>
            <a:r>
              <a:rPr lang="bg-BG" sz="2800" dirty="0">
                <a:solidFill>
                  <a:schemeClr val="bg2"/>
                </a:solidFill>
              </a:rPr>
              <a:t> са колекции от уникални стойности</a:t>
            </a:r>
          </a:p>
        </p:txBody>
      </p:sp>
      <p:sp>
        <p:nvSpPr>
          <p:cNvPr id="2" name="Text Placeholder Code Box">
            <a:extLst>
              <a:ext uri="{FF2B5EF4-FFF2-40B4-BE49-F238E27FC236}">
                <a16:creationId xmlns:a16="http://schemas.microsoft.com/office/drawing/2014/main" id="{166C157C-1313-4B06-AA19-2D706540A2D2}"/>
              </a:ext>
            </a:extLst>
          </p:cNvPr>
          <p:cNvSpPr txBox="1">
            <a:spLocks/>
          </p:cNvSpPr>
          <p:nvPr/>
        </p:nvSpPr>
        <p:spPr>
          <a:xfrm>
            <a:off x="1145999" y="2238128"/>
            <a:ext cx="10176275" cy="1517632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let obj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name: "SoftUni", age: 3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 obj.name;</a:t>
            </a:r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7A5E0F1-E114-4252-5D2D-F94BA48E322E}"/>
              </a:ext>
            </a:extLst>
          </p:cNvPr>
          <p:cNvSpPr txBox="1">
            <a:spLocks/>
          </p:cNvSpPr>
          <p:nvPr/>
        </p:nvSpPr>
        <p:spPr>
          <a:xfrm>
            <a:off x="1145999" y="5135853"/>
            <a:ext cx="10176275" cy="588147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/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Обекти</a:t>
            </a:r>
            <a:r>
              <a:rPr lang="en-US" dirty="0"/>
              <a:t>, </a:t>
            </a:r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Кратко описание на темата от този слайд</a:t>
            </a:r>
            <a:endParaRPr lang="en-US" dirty="0"/>
          </a:p>
          <a:p>
            <a:pPr lvl="1"/>
            <a:r>
              <a:rPr lang="bg-BG" dirty="0"/>
              <a:t>Клас </a:t>
            </a:r>
            <a:r>
              <a:rPr lang="en-US" dirty="0"/>
              <a:t>Set </a:t>
            </a:r>
            <a:r>
              <a:rPr lang="bg-BG" dirty="0"/>
              <a:t>в </a:t>
            </a:r>
            <a:r>
              <a:rPr lang="en-US" dirty="0"/>
              <a:t>JavaScript – </a:t>
            </a:r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Стандартен слайд: малко текст + код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за абстрактен клас: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18D3C-6BD5-47EF-B377-AC5DD9758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в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Упражненията изискват</a:t>
            </a:r>
            <a:r>
              <a:rPr lang="en-US" dirty="0"/>
              <a:t> </a:t>
            </a:r>
            <a:r>
              <a:rPr lang="bg-BG" b="1" dirty="0"/>
              <a:t>да търсите в Интернет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Това е важна част от образователния процес!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Някои упражнения нарочно нямат напътствия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bg-BG" dirty="0"/>
              <a:t>Научете се да търсите решения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Разработката на софтуер изисква</a:t>
            </a:r>
            <a:br>
              <a:rPr lang="en-US" dirty="0"/>
            </a:br>
            <a:r>
              <a:rPr lang="bg-BG" b="1" dirty="0"/>
              <a:t>всекидневно търсене и учене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Без извинения, научете се да учите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Програмистите учат нови технологии и езици постоянно</a:t>
            </a:r>
            <a:r>
              <a:rPr lang="en-US" dirty="0"/>
              <a:t>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484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79" y="1944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Научете се да търсите в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Някои чести грешки:</a:t>
            </a:r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Индентация на блоковете с код</a:t>
            </a:r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5125677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02758" y="5413563"/>
            <a:ext cx="586483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602458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Примерни 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1"/>
              <a:t>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с анимации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1505</Words>
  <Application>Microsoft Office PowerPoint</Application>
  <PresentationFormat>Widescreen</PresentationFormat>
  <Paragraphs>265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Свободни учебни ресурси</vt:lpstr>
      <vt:lpstr>Съдържание</vt:lpstr>
      <vt:lpstr>Обекти в JS</vt:lpstr>
      <vt:lpstr>Стандартен слайд: малко текст + код</vt:lpstr>
      <vt:lpstr>Абстрактни класове в JS</vt:lpstr>
      <vt:lpstr>Научете се да търсите в Интернет</vt:lpstr>
      <vt:lpstr>Индентация на блоковете с код</vt:lpstr>
      <vt:lpstr>Примерни диаграми</vt:lpstr>
      <vt:lpstr>Сорс код с анимации</vt:lpstr>
      <vt:lpstr>Графични елементи</vt:lpstr>
      <vt:lpstr>Акценти</vt:lpstr>
      <vt:lpstr>Още акценти</vt:lpstr>
      <vt:lpstr>Класът "Set" в JavaScript</vt:lpstr>
      <vt:lpstr>Задача: уникални думи в текст</vt:lpstr>
      <vt:lpstr>Решение: уникални думи в текст</vt:lpstr>
      <vt:lpstr>C# код – как работи?</vt:lpstr>
      <vt:lpstr>Практика</vt:lpstr>
      <vt:lpstr>Екран "Login"</vt:lpstr>
      <vt:lpstr>Таблици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78</cp:revision>
  <dcterms:created xsi:type="dcterms:W3CDTF">2018-05-23T13:08:44Z</dcterms:created>
  <dcterms:modified xsi:type="dcterms:W3CDTF">2023-09-22T14:33:59Z</dcterms:modified>
  <cp:category/>
</cp:coreProperties>
</file>