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0"/>
  </p:notesMasterIdLst>
  <p:handoutMasterIdLst>
    <p:handoutMasterId r:id="rId51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64" r:id="rId25"/>
    <p:sldId id="555" r:id="rId26"/>
    <p:sldId id="557" r:id="rId27"/>
    <p:sldId id="556" r:id="rId28"/>
    <p:sldId id="558" r:id="rId29"/>
    <p:sldId id="559" r:id="rId30"/>
    <p:sldId id="560" r:id="rId31"/>
    <p:sldId id="561" r:id="rId32"/>
    <p:sldId id="563" r:id="rId33"/>
    <p:sldId id="562" r:id="rId34"/>
    <p:sldId id="542" r:id="rId35"/>
    <p:sldId id="543" r:id="rId36"/>
    <p:sldId id="544" r:id="rId37"/>
    <p:sldId id="545" r:id="rId38"/>
    <p:sldId id="546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349" r:id="rId47"/>
    <p:sldId id="256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Създаване на заявки" id="{38DA17AB-1282-4FCF-9672-5F337FE4BDBF}">
          <p14:sldIdLst>
            <p14:sldId id="564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3"/>
            <p14:sldId id="562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4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43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9/11/2023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sv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99060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TODO: </a:t>
            </a:r>
            <a:endParaRPr lang="bg-BG" dirty="0"/>
          </a:p>
          <a:p>
            <a:pPr lvl="1"/>
            <a:r>
              <a:rPr lang="bg-BG" dirty="0"/>
              <a:t>Постъпково показване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screenshots</a:t>
            </a:r>
            <a:r>
              <a:rPr lang="en-US" dirty="0"/>
              <a:t>)</a:t>
            </a:r>
            <a:r>
              <a:rPr lang="bg-BG" dirty="0"/>
              <a:t> на това как да импортираме данни от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MS Access </a:t>
            </a:r>
            <a:r>
              <a:rPr lang="bg-BG" dirty="0"/>
              <a:t>(виж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Същия пример е нужен и за импортиране на данни от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 </a:t>
            </a:r>
            <a:r>
              <a:rPr lang="bg-BG" dirty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D1921AF-88B7-45FE-C2CC-1B3FF6228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DA596-A3EF-3093-44A7-7FA576A4B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Създаване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на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заявки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013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Входни данни при изпълнение на заявка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1028" name="Picture 4" descr="Magnifying glass clipart design illustration 9399532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2438401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Част от информацията, която </a:t>
            </a:r>
            <a:r>
              <a:rPr lang="ru-RU" b="1" dirty="0">
                <a:solidFill>
                  <a:schemeClr val="bg1"/>
                </a:solidFill>
              </a:rPr>
              <a:t>предоставяме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заявка</a:t>
            </a:r>
            <a:r>
              <a:rPr lang="ru-RU" dirty="0"/>
              <a:t>, докато я </a:t>
            </a:r>
            <a:r>
              <a:rPr lang="ru-RU" b="1" dirty="0">
                <a:solidFill>
                  <a:schemeClr val="bg1"/>
                </a:solidFill>
              </a:rPr>
              <a:t>изпълняваме</a:t>
            </a:r>
          </a:p>
          <a:p>
            <a:pPr lvl="1"/>
            <a:r>
              <a:rPr lang="ru-RU" dirty="0"/>
              <a:t>Могат да се използват </a:t>
            </a:r>
            <a:r>
              <a:rPr lang="ru-RU" b="1" dirty="0">
                <a:solidFill>
                  <a:schemeClr val="bg1"/>
                </a:solidFill>
              </a:rPr>
              <a:t>сами</a:t>
            </a:r>
            <a:r>
              <a:rPr lang="ru-RU" dirty="0"/>
              <a:t> или като част от </a:t>
            </a:r>
            <a:r>
              <a:rPr lang="ru-RU" b="1" dirty="0">
                <a:solidFill>
                  <a:schemeClr val="bg1"/>
                </a:solidFill>
              </a:rPr>
              <a:t>по-голям израз</a:t>
            </a:r>
            <a:r>
              <a:rPr lang="ru-RU" dirty="0"/>
              <a:t> за формиране на </a:t>
            </a:r>
            <a:r>
              <a:rPr lang="ru-RU" b="1" dirty="0">
                <a:solidFill>
                  <a:schemeClr val="bg1"/>
                </a:solidFill>
              </a:rPr>
              <a:t>критерий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заявката</a:t>
            </a:r>
          </a:p>
          <a:p>
            <a:r>
              <a:rPr lang="ru-RU" dirty="0"/>
              <a:t>Можете да добавяте </a:t>
            </a:r>
            <a:r>
              <a:rPr lang="ru-RU" b="1" dirty="0">
                <a:solidFill>
                  <a:schemeClr val="bg1"/>
                </a:solidFill>
              </a:rPr>
              <a:t>параметри</a:t>
            </a:r>
            <a:r>
              <a:rPr lang="ru-RU" dirty="0"/>
              <a:t> към всеки от следните </a:t>
            </a:r>
            <a:r>
              <a:rPr lang="ru-RU" b="1" dirty="0">
                <a:solidFill>
                  <a:schemeClr val="bg1"/>
                </a:solidFill>
              </a:rPr>
              <a:t>типове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Crosstab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Make-table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Update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накараме </a:t>
            </a:r>
            <a:r>
              <a:rPr lang="ru-RU" b="1" dirty="0">
                <a:solidFill>
                  <a:schemeClr val="bg1"/>
                </a:solidFill>
              </a:rPr>
              <a:t>заявка </a:t>
            </a:r>
            <a:r>
              <a:rPr lang="ru-RU" dirty="0"/>
              <a:t>да изисква </a:t>
            </a:r>
            <a:r>
              <a:rPr lang="ru-RU" b="1" dirty="0">
                <a:solidFill>
                  <a:schemeClr val="bg1"/>
                </a:solidFill>
              </a:rPr>
              <a:t>критерии</a:t>
            </a:r>
            <a:r>
              <a:rPr lang="ru-RU" dirty="0"/>
              <a:t>, когато я изпълняваме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/>
              <a:t>Така можем да използваме </a:t>
            </a:r>
            <a:r>
              <a:rPr lang="ru-RU" b="1" dirty="0">
                <a:solidFill>
                  <a:schemeClr val="bg1"/>
                </a:solidFill>
              </a:rPr>
              <a:t>една и съща </a:t>
            </a:r>
            <a:r>
              <a:rPr lang="ru-RU" dirty="0"/>
              <a:t>заявка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endParaRPr lang="ru-RU" dirty="0"/>
          </a:p>
          <a:p>
            <a:pPr lvl="1"/>
            <a:r>
              <a:rPr lang="ru-RU" dirty="0"/>
              <a:t>Не се налага </a:t>
            </a:r>
            <a:r>
              <a:rPr lang="ru-RU" b="1" dirty="0">
                <a:solidFill>
                  <a:schemeClr val="bg1"/>
                </a:solidFill>
              </a:rPr>
              <a:t>постоянно</a:t>
            </a:r>
            <a:r>
              <a:rPr lang="ru-RU" dirty="0"/>
              <a:t> да я отваряме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изглед, за да редактираме </a:t>
            </a:r>
            <a:r>
              <a:rPr lang="ru-RU" b="1" dirty="0">
                <a:solidFill>
                  <a:schemeClr val="bg1"/>
                </a:solidFill>
              </a:rPr>
              <a:t>критериите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69636" name="Picture 4" descr="Data query Vector Icons free download in SVG, PNG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41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Създайте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dirty="0"/>
              <a:t> </a:t>
            </a:r>
            <a:r>
              <a:rPr lang="ru-RU" sz="3200" dirty="0"/>
              <a:t>заявка и след това </a:t>
            </a:r>
            <a:r>
              <a:rPr lang="bg-BG" sz="3200" dirty="0"/>
              <a:t>я </a:t>
            </a:r>
            <a:r>
              <a:rPr lang="ru-RU" sz="3200" dirty="0"/>
              <a:t>отворете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sz="3200" dirty="0"/>
              <a:t> </a:t>
            </a:r>
            <a:r>
              <a:rPr lang="ru-RU" sz="3200" dirty="0"/>
              <a:t>изглед</a:t>
            </a:r>
          </a:p>
          <a:p>
            <a:r>
              <a:rPr lang="ru-RU" sz="3200" dirty="0"/>
              <a:t>В реда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Criteria</a:t>
            </a:r>
            <a:r>
              <a:rPr lang="en-US" sz="3200" dirty="0"/>
              <a:t> </a:t>
            </a:r>
            <a:r>
              <a:rPr lang="ru-RU" sz="3200" dirty="0"/>
              <a:t>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r>
              <a:rPr lang="ru-RU" sz="3200" dirty="0"/>
              <a:t>, към което искате да </a:t>
            </a:r>
            <a:r>
              <a:rPr lang="ru-RU" sz="3200" b="1" dirty="0">
                <a:solidFill>
                  <a:schemeClr val="bg1"/>
                </a:solidFill>
              </a:rPr>
              <a:t>приложите</a:t>
            </a:r>
            <a:r>
              <a:rPr lang="ru-RU" sz="3200" dirty="0"/>
              <a:t> параметър, въведете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параметъра</a:t>
            </a:r>
            <a:endParaRPr lang="ru-RU" sz="3200" dirty="0"/>
          </a:p>
          <a:p>
            <a:pPr lvl="1"/>
            <a:r>
              <a:rPr lang="ru-RU" sz="3000" dirty="0"/>
              <a:t>Напр. </a:t>
            </a:r>
            <a:r>
              <a:rPr lang="ru-RU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0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000" dirty="0">
                <a:latin typeface="Consolas" pitchFamily="49" charset="0"/>
              </a:rPr>
              <a:t>]</a:t>
            </a:r>
            <a:endParaRPr lang="en-US" sz="3000" dirty="0">
              <a:latin typeface="Consolas" pitchFamily="49" charset="0"/>
            </a:endParaRP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endParaRPr lang="ru-RU" dirty="0">
              <a:latin typeface="Consolas" pitchFamily="49" charset="0"/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ru-RU" sz="3000" dirty="0"/>
              <a:t>Изпълнете за всяко поле, към което искате да добавите </a:t>
            </a:r>
            <a:r>
              <a:rPr lang="ru-RU" sz="3000" b="1" dirty="0">
                <a:solidFill>
                  <a:schemeClr val="bg1"/>
                </a:solidFill>
              </a:rPr>
              <a:t>параметри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pic>
        <p:nvPicPr>
          <p:cNvPr id="72706" name="Picture 2" descr="A simple parameter que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14600"/>
            <a:ext cx="3448050" cy="3267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Когато </a:t>
            </a:r>
            <a:r>
              <a:rPr lang="ru-RU" b="1" dirty="0">
                <a:solidFill>
                  <a:schemeClr val="bg1"/>
                </a:solidFill>
              </a:rPr>
              <a:t>стартирате</a:t>
            </a:r>
            <a:r>
              <a:rPr lang="ru-RU" dirty="0"/>
              <a:t> заявката, подканата се появява без квадратни скоби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Попълнете </a:t>
            </a:r>
            <a:r>
              <a:rPr lang="ru-RU" b="1" dirty="0">
                <a:solidFill>
                  <a:schemeClr val="bg1"/>
                </a:solidFill>
              </a:rPr>
              <a:t>стойността</a:t>
            </a:r>
            <a:r>
              <a:rPr lang="ru-RU" dirty="0"/>
              <a:t>, която </a:t>
            </a:r>
            <a:r>
              <a:rPr lang="ru-RU" b="1" dirty="0">
                <a:solidFill>
                  <a:schemeClr val="bg1"/>
                </a:solidFill>
              </a:rPr>
              <a:t>търсите</a:t>
            </a:r>
            <a:r>
              <a:rPr lang="ru-RU" dirty="0"/>
              <a:t>, и след това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73730" name="Picture 2" descr="Parameter prompt with the text &quot;Enter the start date: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667000"/>
            <a:ext cx="3429000" cy="1925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18" y="3124200"/>
            <a:ext cx="3685965" cy="3581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15800" cy="552876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Можем да настроим </a:t>
            </a:r>
            <a:r>
              <a:rPr lang="ru-RU" sz="3600" b="1" dirty="0">
                <a:solidFill>
                  <a:schemeClr val="bg1"/>
                </a:solidFill>
              </a:rPr>
              <a:t>параметъра</a:t>
            </a:r>
            <a:r>
              <a:rPr lang="ru-RU" sz="3600" dirty="0"/>
              <a:t> да приема само </a:t>
            </a:r>
            <a:r>
              <a:rPr lang="ru-RU" sz="3600" b="1" dirty="0">
                <a:solidFill>
                  <a:schemeClr val="bg1"/>
                </a:solidFill>
              </a:rPr>
              <a:t>определен тип данни</a:t>
            </a:r>
          </a:p>
          <a:p>
            <a:r>
              <a:rPr lang="ru-RU" sz="3600" dirty="0"/>
              <a:t>Особено </a:t>
            </a:r>
            <a:r>
              <a:rPr lang="ru-RU" sz="3600" b="1" dirty="0">
                <a:solidFill>
                  <a:schemeClr val="bg1"/>
                </a:solidFill>
              </a:rPr>
              <a:t>важно</a:t>
            </a:r>
            <a:r>
              <a:rPr lang="ru-RU" sz="3600" dirty="0"/>
              <a:t> е да посочите типа данни за </a:t>
            </a:r>
            <a:r>
              <a:rPr lang="ru-RU" sz="3600" b="1" dirty="0">
                <a:solidFill>
                  <a:schemeClr val="bg1"/>
                </a:solidFill>
              </a:rPr>
              <a:t>числа</a:t>
            </a:r>
            <a:r>
              <a:rPr lang="ru-RU" sz="3600" dirty="0"/>
              <a:t>, </a:t>
            </a:r>
            <a:r>
              <a:rPr lang="ru-RU" sz="3600" b="1" dirty="0">
                <a:solidFill>
                  <a:schemeClr val="bg1"/>
                </a:solidFill>
              </a:rPr>
              <a:t>валута</a:t>
            </a:r>
            <a:r>
              <a:rPr lang="ru-RU" sz="3600" dirty="0"/>
              <a:t> или данни за </a:t>
            </a:r>
            <a:r>
              <a:rPr lang="ru-RU" sz="3600" b="1" dirty="0">
                <a:solidFill>
                  <a:schemeClr val="bg1"/>
                </a:solidFill>
              </a:rPr>
              <a:t>дата</a:t>
            </a:r>
            <a:r>
              <a:rPr lang="ru-RU" sz="3600" dirty="0"/>
              <a:t> / </a:t>
            </a:r>
            <a:r>
              <a:rPr lang="ru-RU" sz="3600" b="1" dirty="0">
                <a:solidFill>
                  <a:schemeClr val="bg1"/>
                </a:solidFill>
              </a:rPr>
              <a:t>час</a:t>
            </a:r>
            <a:r>
              <a:rPr lang="ru-RU" sz="3600" dirty="0"/>
              <a:t>,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Потребителите</a:t>
            </a:r>
            <a:r>
              <a:rPr lang="ru-RU" sz="3400" dirty="0"/>
              <a:t> ще получат </a:t>
            </a:r>
            <a:r>
              <a:rPr lang="ru-RU" sz="3400" b="1" dirty="0">
                <a:solidFill>
                  <a:schemeClr val="bg1"/>
                </a:solidFill>
              </a:rPr>
              <a:t>по-полезно 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r>
              <a:rPr lang="ru-RU" sz="3400" dirty="0"/>
              <a:t>, ако </a:t>
            </a:r>
            <a:r>
              <a:rPr lang="ru-RU" sz="3400" b="1" dirty="0">
                <a:solidFill>
                  <a:schemeClr val="bg1"/>
                </a:solidFill>
              </a:rPr>
              <a:t>въведат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грешен</a:t>
            </a:r>
            <a:r>
              <a:rPr lang="ru-RU" sz="3400" dirty="0"/>
              <a:t> тип данни</a:t>
            </a:r>
          </a:p>
          <a:p>
            <a:pPr lvl="2"/>
            <a:r>
              <a:rPr lang="ru-RU" sz="3100" dirty="0"/>
              <a:t>Напр. въвеждане на </a:t>
            </a:r>
            <a:r>
              <a:rPr lang="ru-RU" sz="3100" b="1" dirty="0">
                <a:solidFill>
                  <a:schemeClr val="bg1"/>
                </a:solidFill>
              </a:rPr>
              <a:t>текст</a:t>
            </a:r>
            <a:r>
              <a:rPr lang="ru-RU" sz="3100" dirty="0"/>
              <a:t>, когато се очаква </a:t>
            </a:r>
            <a:r>
              <a:rPr lang="ru-RU" sz="3100" b="1" dirty="0">
                <a:solidFill>
                  <a:schemeClr val="bg1"/>
                </a:solidFill>
              </a:rPr>
              <a:t>валутна стойност</a:t>
            </a:r>
          </a:p>
          <a:p>
            <a:r>
              <a:rPr lang="ru-RU" sz="3600" dirty="0"/>
              <a:t>Ако </a:t>
            </a:r>
            <a:r>
              <a:rPr lang="ru-RU" sz="3600" b="1" dirty="0">
                <a:solidFill>
                  <a:schemeClr val="bg1"/>
                </a:solidFill>
              </a:rPr>
              <a:t>параметър</a:t>
            </a:r>
            <a:r>
              <a:rPr lang="ru-RU" sz="3600" dirty="0"/>
              <a:t> е </a:t>
            </a:r>
            <a:r>
              <a:rPr lang="ru-RU" sz="3600" b="1" dirty="0">
                <a:solidFill>
                  <a:schemeClr val="bg1"/>
                </a:solidFill>
              </a:rPr>
              <a:t>конфигуриран</a:t>
            </a:r>
            <a:r>
              <a:rPr lang="ru-RU" sz="3600" dirty="0"/>
              <a:t> да приема </a:t>
            </a:r>
            <a:r>
              <a:rPr lang="ru-RU" sz="3600" b="1" dirty="0">
                <a:solidFill>
                  <a:schemeClr val="bg1"/>
                </a:solidFill>
              </a:rPr>
              <a:t>текстови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  <a:r>
              <a:rPr lang="ru-RU" sz="3600" dirty="0"/>
              <a:t>, всеки вход се </a:t>
            </a:r>
            <a:r>
              <a:rPr lang="ru-RU" sz="3600" b="1" dirty="0">
                <a:solidFill>
                  <a:schemeClr val="bg1"/>
                </a:solidFill>
              </a:rPr>
              <a:t>интерпретира</a:t>
            </a:r>
            <a:r>
              <a:rPr lang="ru-RU" sz="3600" dirty="0"/>
              <a:t> като </a:t>
            </a:r>
            <a:r>
              <a:rPr lang="ru-RU" sz="36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ru-RU" sz="3400" dirty="0"/>
              <a:t>Не се показва </a:t>
            </a:r>
            <a:r>
              <a:rPr lang="ru-RU" sz="3400" b="1" dirty="0">
                <a:solidFill>
                  <a:schemeClr val="bg1"/>
                </a:solidFill>
              </a:rPr>
              <a:t>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Добави </a:t>
            </a:r>
            <a:r>
              <a:rPr lang="bg-BG" b="1" dirty="0">
                <a:solidFill>
                  <a:schemeClr val="bg1"/>
                </a:solidFill>
              </a:rPr>
              <a:t>скрийншоти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 (Специфициране на типове данни (2)</a:t>
            </a:r>
            <a:r>
              <a:rPr lang="en-US" dirty="0"/>
              <a:t>)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разпредели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 на</a:t>
            </a:r>
            <a:r>
              <a:rPr lang="bg-BG" b="1" dirty="0">
                <a:solidFill>
                  <a:schemeClr val="bg1"/>
                </a:solidFill>
              </a:rPr>
              <a:t> 2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повече</a:t>
            </a:r>
            <a:r>
              <a:rPr lang="bg-BG" dirty="0"/>
              <a:t>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отворена заявка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</a:t>
            </a:r>
            <a:r>
              <a:rPr lang="bg-BG" dirty="0"/>
              <a:t>д</a:t>
            </a:r>
            <a:r>
              <a:rPr lang="ru-RU" dirty="0"/>
              <a:t>,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ru-RU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Show/Hide</a:t>
            </a:r>
            <a:r>
              <a:rPr lang="ru-RU" dirty="0"/>
              <a:t>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Parameters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ru-RU" dirty="0"/>
              <a:t>В полето </a:t>
            </a:r>
            <a:r>
              <a:rPr lang="en-US" b="1" dirty="0">
                <a:solidFill>
                  <a:schemeClr val="bg1"/>
                </a:solidFill>
              </a:rPr>
              <a:t>Query Parameters</a:t>
            </a:r>
            <a:r>
              <a:rPr lang="en-US" b="1" dirty="0"/>
              <a:t> </a:t>
            </a:r>
            <a:r>
              <a:rPr lang="ru-RU" dirty="0"/>
              <a:t>на заявката, в колоната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ru-RU" dirty="0"/>
              <a:t>, въведете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r>
              <a:rPr lang="ru-RU" dirty="0"/>
              <a:t>, за който искате да посочите тип данни</a:t>
            </a:r>
            <a:endParaRPr lang="en-US" dirty="0"/>
          </a:p>
          <a:p>
            <a:r>
              <a:rPr lang="ru-RU" dirty="0"/>
              <a:t>Уверете се, че всеки параметър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, която сте използвали в реда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</a:p>
          <a:p>
            <a:r>
              <a:rPr lang="ru-RU" dirty="0"/>
              <a:t>В колоната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типа данни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се появи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  <a:p>
            <a:pPr algn="ctr">
              <a:buClr>
                <a:schemeClr val="tx1"/>
              </a:buClr>
              <a:buNone/>
            </a:pPr>
            <a:r>
              <a:rPr lang="en-US" sz="4000" b="1" dirty="0">
                <a:solidFill>
                  <a:srgbClr val="FF0000"/>
                </a:solidFill>
              </a:rPr>
              <a:t>TODO: Add created report (</a:t>
            </a:r>
            <a:r>
              <a:rPr lang="en-US" sz="4000" b="1" dirty="0">
                <a:solidFill>
                  <a:schemeClr val="bg1"/>
                </a:solidFill>
              </a:rPr>
              <a:t>not modified</a:t>
            </a:r>
            <a:r>
              <a:rPr lang="en-US" sz="4000" b="1" dirty="0">
                <a:solidFill>
                  <a:srgbClr val="FF0000"/>
                </a:solidFill>
              </a:rPr>
              <a:t>) screenshot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поле и използвайте командите от контекстното меню: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форматиране...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17943</TotalTime>
  <Words>1845</Words>
  <Application>Microsoft Office PowerPoint</Application>
  <PresentationFormat>Widescreen</PresentationFormat>
  <Paragraphs>294</Paragraphs>
  <Slides>45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TODO Slide</vt:lpstr>
      <vt:lpstr>Импортиране на данни от Excel</vt:lpstr>
      <vt:lpstr>Импортиране на данни от SQL Server</vt:lpstr>
      <vt:lpstr>Създаване на заявки</vt:lpstr>
      <vt:lpstr>Параметрични заявки</vt:lpstr>
      <vt:lpstr>Какво са параметрите?</vt:lpstr>
      <vt:lpstr>Параметрични заявки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Специфициране на типове данни (1)</vt:lpstr>
      <vt:lpstr>TODO Slide</vt:lpstr>
      <vt:lpstr>Специфициране на типове данни (2)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619</cp:revision>
  <dcterms:created xsi:type="dcterms:W3CDTF">2018-05-23T13:08:44Z</dcterms:created>
  <dcterms:modified xsi:type="dcterms:W3CDTF">2023-09-11T09:35:06Z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