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079000"/>
            <a:ext cx="11083636" cy="62999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През </a:t>
            </a:r>
            <a:r>
              <a:rPr lang="ru-RU" b="1" dirty="0"/>
              <a:t>1946</a:t>
            </a:r>
            <a:r>
              <a:rPr lang="ru-RU" dirty="0"/>
              <a:t> г</a:t>
            </a:r>
            <a:r>
              <a:rPr lang="ru-RU" dirty="0" smtClean="0"/>
              <a:t>. </a:t>
            </a:r>
            <a:r>
              <a:rPr lang="ru-RU" dirty="0"/>
              <a:t>американският учен </a:t>
            </a:r>
            <a:r>
              <a:rPr lang="ru-RU" b="1" dirty="0"/>
              <a:t>Джон фон Нойман </a:t>
            </a:r>
            <a:r>
              <a:rPr lang="ru-RU" dirty="0"/>
              <a:t>разработва концепцията за компютърната архитектура, като предложи информацията в компютрите да се представя чрез </a:t>
            </a:r>
            <a:r>
              <a:rPr lang="ru-RU" b="1" dirty="0"/>
              <a:t>двоична бройна система</a:t>
            </a:r>
            <a:r>
              <a:rPr lang="ru-RU" dirty="0"/>
              <a:t>, използваща само две цифри: "0" и "1</a:t>
            </a:r>
            <a:r>
              <a:rPr lang="ru-RU" dirty="0" smtClean="0"/>
              <a:t>"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 smtClean="0"/>
              <a:t>Най-малката </a:t>
            </a:r>
            <a:r>
              <a:rPr lang="ru-RU" dirty="0"/>
              <a:t>единица за измерване е </a:t>
            </a:r>
            <a:r>
              <a:rPr lang="ru-RU" b="1" dirty="0" smtClean="0">
                <a:solidFill>
                  <a:schemeClr val="bg1"/>
                </a:solidFill>
              </a:rPr>
              <a:t>бит</a:t>
            </a:r>
            <a:r>
              <a:rPr lang="ru-RU" dirty="0" smtClean="0"/>
              <a:t> (</a:t>
            </a:r>
            <a:r>
              <a:rPr lang="en-US" b="1" dirty="0" smtClean="0"/>
              <a:t>bit</a:t>
            </a:r>
            <a:r>
              <a:rPr lang="ru-RU" dirty="0" smtClean="0"/>
              <a:t>), </a:t>
            </a:r>
            <a:r>
              <a:rPr lang="ru-RU" dirty="0"/>
              <a:t>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</a:t>
            </a:r>
            <a:r>
              <a:rPr lang="ru-RU" b="1" dirty="0" smtClean="0"/>
              <a:t>digi</a:t>
            </a:r>
            <a:r>
              <a:rPr lang="ru-RU" b="1" dirty="0" smtClean="0">
                <a:solidFill>
                  <a:schemeClr val="bg1"/>
                </a:solidFill>
              </a:rPr>
              <a:t>t</a:t>
            </a:r>
            <a:r>
              <a:rPr lang="ru-RU" dirty="0" smtClean="0"/>
              <a:t>"</a:t>
            </a:r>
            <a:r>
              <a:rPr lang="en-US" dirty="0" smtClean="0"/>
              <a:t> </a:t>
            </a:r>
            <a:r>
              <a:rPr lang="bg-BG" dirty="0" smtClean="0"/>
              <a:t>(двоична цифра)</a:t>
            </a:r>
          </a:p>
          <a:p>
            <a:pPr lvl="1"/>
            <a:r>
              <a:rPr lang="bg-BG" dirty="0" smtClean="0"/>
              <a:t>Битът може да приема стойностите </a:t>
            </a:r>
            <a:r>
              <a:rPr lang="bg-BG" dirty="0"/>
              <a:t>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 smtClean="0"/>
              <a:t>1</a:t>
            </a:r>
            <a:r>
              <a:rPr lang="bg-BG" dirty="0" smtClean="0"/>
              <a:t>" (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 smtClean="0"/>
              <a:t>true</a:t>
            </a:r>
            <a:r>
              <a:rPr lang="bg-BG" dirty="0" smtClean="0"/>
              <a:t>)</a:t>
            </a:r>
            <a:endParaRPr lang="ru-RU" dirty="0" smtClean="0"/>
          </a:p>
          <a:p>
            <a:r>
              <a:rPr lang="ru-RU" dirty="0" smtClean="0"/>
              <a:t>За </a:t>
            </a:r>
            <a:r>
              <a:rPr lang="ru-RU" dirty="0"/>
              <a:t>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 smtClean="0"/>
              <a:t>формират </a:t>
            </a:r>
            <a:r>
              <a:rPr lang="ru-RU" b="1" dirty="0" smtClean="0">
                <a:solidFill>
                  <a:schemeClr val="bg1"/>
                </a:solidFill>
              </a:rPr>
              <a:t>байт</a:t>
            </a:r>
            <a:r>
              <a:rPr lang="ru-RU" dirty="0" smtClean="0"/>
              <a:t> (</a:t>
            </a:r>
            <a:r>
              <a:rPr lang="en-US" b="1" dirty="0" smtClean="0"/>
              <a:t>byte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единици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91000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000" y="432568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 smtClean="0"/>
              <a:t>8 Bits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190154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89308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88462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91000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90154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89308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88462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qual 6"/>
          <p:cNvSpPr/>
          <p:nvPr/>
        </p:nvSpPr>
        <p:spPr bwMode="auto">
          <a:xfrm>
            <a:off x="5292681" y="5295512"/>
            <a:ext cx="1313384" cy="1142647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10285" y="5085476"/>
            <a:ext cx="4315414" cy="1622847"/>
            <a:chOff x="7437616" y="5102044"/>
            <a:chExt cx="4315414" cy="162284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437616" y="5102044"/>
              <a:ext cx="4315414" cy="162284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61036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660190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659344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658498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661036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660190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659344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658498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03838" y="427250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 smtClean="0"/>
              <a:t>1 Byte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Бит</a:t>
            </a:r>
            <a:r>
              <a:rPr lang="bg-BG" dirty="0" smtClean="0"/>
              <a:t> (</a:t>
            </a:r>
            <a:r>
              <a:rPr lang="en-US" dirty="0" smtClean="0"/>
              <a:t>b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Байт</a:t>
            </a:r>
            <a:r>
              <a:rPr lang="bg-BG" dirty="0" smtClean="0"/>
              <a:t> (</a:t>
            </a:r>
            <a:r>
              <a:rPr lang="en-US" dirty="0" smtClean="0"/>
              <a:t>B</a:t>
            </a:r>
            <a:r>
              <a:rPr lang="bg-BG" dirty="0" smtClean="0"/>
              <a:t>)</a:t>
            </a:r>
            <a:r>
              <a:rPr lang="en-US" dirty="0" smtClean="0"/>
              <a:t>: 1B = 8</a:t>
            </a:r>
            <a:r>
              <a:rPr lang="bg-BG" dirty="0" smtClean="0"/>
              <a:t> бита</a:t>
            </a:r>
            <a:endParaRPr lang="en-US" dirty="0" smtClean="0"/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͏Кило</a:t>
            </a:r>
            <a:r>
              <a:rPr lang="bg-BG" b="1" dirty="0" smtClean="0"/>
              <a:t>байт</a:t>
            </a:r>
            <a:r>
              <a:rPr lang="bg-BG" dirty="0" smtClean="0"/>
              <a:t> </a:t>
            </a:r>
            <a:r>
              <a:rPr lang="en-US" dirty="0" smtClean="0"/>
              <a:t>(KB): 1KB = 10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bg-BG" dirty="0" smtClean="0"/>
              <a:t>байта = 1000 </a:t>
            </a:r>
            <a:r>
              <a:rPr lang="en-US" dirty="0" smtClean="0"/>
              <a:t>B</a:t>
            </a:r>
            <a:endParaRPr lang="bg-BG" baseline="30000" dirty="0"/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Мега</a:t>
            </a:r>
            <a:r>
              <a:rPr lang="bg-BG" b="1" dirty="0" smtClean="0"/>
              <a:t>байт</a:t>
            </a:r>
            <a:r>
              <a:rPr lang="en-US" dirty="0" smtClean="0"/>
              <a:t> (MB): 1MB = 10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bg-BG" dirty="0" smtClean="0"/>
              <a:t>байта  = 1000 </a:t>
            </a:r>
            <a:r>
              <a:rPr lang="en-US" dirty="0" smtClean="0"/>
              <a:t>KB</a:t>
            </a:r>
            <a:endParaRPr lang="bg-BG" dirty="0" smtClean="0"/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Гига</a:t>
            </a:r>
            <a:r>
              <a:rPr lang="bg-BG" b="1" dirty="0" smtClean="0"/>
              <a:t>байт</a:t>
            </a:r>
            <a:r>
              <a:rPr lang="en-US" dirty="0" smtClean="0"/>
              <a:t> (GB)</a:t>
            </a:r>
            <a:r>
              <a:rPr lang="en-US" dirty="0"/>
              <a:t> : </a:t>
            </a:r>
            <a:r>
              <a:rPr lang="en-US" dirty="0" smtClean="0"/>
              <a:t>1GB </a:t>
            </a:r>
            <a:r>
              <a:rPr lang="en-US" dirty="0"/>
              <a:t>= 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 </a:t>
            </a:r>
            <a:r>
              <a:rPr lang="bg-BG" dirty="0"/>
              <a:t>байта  = 1000 </a:t>
            </a:r>
            <a:r>
              <a:rPr lang="en-US" dirty="0"/>
              <a:t>M</a:t>
            </a:r>
            <a:r>
              <a:rPr lang="en-US" dirty="0" smtClean="0"/>
              <a:t>B</a:t>
            </a:r>
            <a:endParaRPr lang="bg-BG" dirty="0" smtClean="0"/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͏Тера</a:t>
            </a:r>
            <a:r>
              <a:rPr lang="bg-BG" b="1" dirty="0" smtClean="0"/>
              <a:t>байт</a:t>
            </a:r>
            <a:r>
              <a:rPr lang="en-US" dirty="0" smtClean="0"/>
              <a:t> (TB)</a:t>
            </a:r>
            <a:r>
              <a:rPr lang="en-US" dirty="0"/>
              <a:t> : </a:t>
            </a:r>
            <a:r>
              <a:rPr lang="en-US" dirty="0" smtClean="0"/>
              <a:t>1TB </a:t>
            </a:r>
            <a:r>
              <a:rPr lang="en-US" dirty="0"/>
              <a:t>= </a:t>
            </a:r>
            <a:r>
              <a:rPr lang="en-US" dirty="0" smtClean="0"/>
              <a:t>10</a:t>
            </a:r>
            <a:r>
              <a:rPr lang="en-US" baseline="30000" dirty="0" smtClean="0"/>
              <a:t>12</a:t>
            </a:r>
            <a:r>
              <a:rPr lang="en-US" dirty="0" smtClean="0"/>
              <a:t> </a:t>
            </a:r>
            <a:r>
              <a:rPr lang="bg-BG" dirty="0"/>
              <a:t>байта  = 1000 </a:t>
            </a:r>
            <a:r>
              <a:rPr lang="en-US" dirty="0" smtClean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 smtClean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</a:t>
            </a:r>
            <a:r>
              <a:rPr lang="ru-RU" sz="3200" dirty="0" smtClean="0">
                <a:solidFill>
                  <a:schemeClr val="bg2"/>
                </a:solidFill>
              </a:rPr>
              <a:t>информация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Байт</a:t>
            </a:r>
            <a:endParaRPr lang="bg-BG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2"/>
                </a:solidFill>
              </a:rPr>
              <a:t>Гигабайт</a:t>
            </a:r>
            <a:endParaRPr lang="bg-BG" sz="2800" dirty="0">
              <a:solidFill>
                <a:schemeClr val="bg2"/>
              </a:solidFill>
            </a:endParaRP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Информация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Събиране</a:t>
            </a:r>
          </a:p>
          <a:p>
            <a:pPr lvl="1"/>
            <a:r>
              <a:rPr lang="bg-BG" dirty="0" smtClean="0"/>
              <a:t>Съхраняване</a:t>
            </a:r>
          </a:p>
          <a:p>
            <a:pPr lvl="1"/>
            <a:r>
              <a:rPr lang="bg-BG" dirty="0" smtClean="0"/>
              <a:t>Обработване</a:t>
            </a:r>
          </a:p>
          <a:p>
            <a:pPr lvl="1"/>
            <a:r>
              <a:rPr lang="bg-BG" dirty="0" smtClean="0"/>
              <a:t>Разпространяване</a:t>
            </a:r>
          </a:p>
          <a:p>
            <a:r>
              <a:rPr lang="bg-BG" dirty="0" smtClean="0"/>
              <a:t>Основни </a:t>
            </a:r>
            <a:r>
              <a:rPr lang="bg-BG" b="1" dirty="0" smtClean="0"/>
              <a:t>единици</a:t>
            </a:r>
            <a:r>
              <a:rPr lang="bg-BG" dirty="0" smtClean="0"/>
              <a:t> за </a:t>
            </a:r>
            <a:r>
              <a:rPr lang="bg-BG" b="1" dirty="0" smtClean="0"/>
              <a:t>измерване</a:t>
            </a:r>
            <a:r>
              <a:rPr lang="bg-BG" dirty="0" smtClean="0"/>
              <a:t> на информация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Какво представляват </a:t>
            </a:r>
            <a:r>
              <a:rPr lang="bg-BG" b="1" dirty="0" smtClean="0"/>
              <a:t>данните</a:t>
            </a:r>
            <a:r>
              <a:rPr lang="bg-BG" dirty="0" smtClean="0"/>
              <a:t>?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 </a:t>
            </a:r>
            <a:r>
              <a:rPr lang="bg-BG" dirty="0"/>
              <a:t>– символно записани факти</a:t>
            </a:r>
            <a:endParaRPr lang="bg-BG" dirty="0" smtClean="0"/>
          </a:p>
          <a:p>
            <a:pPr lvl="1"/>
            <a:r>
              <a:rPr lang="ru-RU" dirty="0" smtClean="0"/>
              <a:t>Те </a:t>
            </a:r>
            <a:r>
              <a:rPr lang="ru-RU" dirty="0"/>
              <a:t>са неструктурирани сведения за даден обект или </a:t>
            </a:r>
            <a:r>
              <a:rPr lang="ru-RU" dirty="0" smtClean="0"/>
              <a:t>явление</a:t>
            </a:r>
            <a:endParaRPr lang="bg-BG" dirty="0"/>
          </a:p>
          <a:p>
            <a:pPr lvl="1"/>
            <a:r>
              <a:rPr lang="bg-BG" dirty="0"/>
              <a:t>Текст, звук, изображение, </a:t>
            </a:r>
            <a:r>
              <a:rPr lang="bg-BG" dirty="0" smtClean="0"/>
              <a:t>...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  <a:r>
              <a:rPr lang="bg-BG" dirty="0" smtClean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</a:t>
            </a:r>
            <a:r>
              <a:rPr lang="bg-BG" dirty="0" smtClean="0"/>
              <a:t>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</a:t>
            </a:r>
            <a:r>
              <a:rPr lang="bg-BG" dirty="0" smtClean="0"/>
              <a:t>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3" y="3699001"/>
            <a:ext cx="4929757" cy="280722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115" y="3699001"/>
            <a:ext cx="4219056" cy="280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Събирането на </a:t>
            </a:r>
            <a:r>
              <a:rPr lang="bg-BG" b="1" dirty="0" smtClean="0"/>
              <a:t>информация</a:t>
            </a:r>
            <a:r>
              <a:rPr lang="bg-BG" dirty="0" smtClean="0"/>
              <a:t> в компютрите се извършва с помощта на </a:t>
            </a:r>
            <a:r>
              <a:rPr lang="bg-BG" b="1" dirty="0" smtClean="0"/>
              <a:t>входни устройства </a:t>
            </a:r>
            <a:r>
              <a:rPr lang="bg-BG" dirty="0" smtClean="0"/>
              <a:t>като например:</a:t>
            </a:r>
          </a:p>
          <a:p>
            <a:pPr lvl="1"/>
            <a:r>
              <a:rPr lang="bg-BG" dirty="0" smtClean="0"/>
              <a:t>Клавиатура</a:t>
            </a:r>
          </a:p>
          <a:p>
            <a:pPr lvl="1"/>
            <a:r>
              <a:rPr lang="bg-BG" dirty="0" smtClean="0"/>
              <a:t>Мишка</a:t>
            </a:r>
          </a:p>
          <a:p>
            <a:pPr lvl="1"/>
            <a:r>
              <a:rPr lang="bg-BG" dirty="0" smtClean="0"/>
              <a:t>Микрофон</a:t>
            </a:r>
          </a:p>
          <a:p>
            <a:pPr lvl="1"/>
            <a:r>
              <a:rPr lang="bg-BG" dirty="0" smtClean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 цел </a:t>
            </a:r>
            <a:r>
              <a:rPr lang="bg-BG" b="1" dirty="0" smtClean="0"/>
              <a:t>запазване</a:t>
            </a:r>
            <a:r>
              <a:rPr lang="bg-BG" dirty="0" smtClean="0"/>
              <a:t> и </a:t>
            </a:r>
            <a:r>
              <a:rPr lang="bg-BG" b="1" dirty="0" smtClean="0"/>
              <a:t>преизползване</a:t>
            </a:r>
            <a:r>
              <a:rPr lang="bg-BG" dirty="0" smtClean="0"/>
              <a:t> на информация, тя се </a:t>
            </a:r>
            <a:r>
              <a:rPr lang="bg-BG" b="1" dirty="0" smtClean="0"/>
              <a:t>съхранява</a:t>
            </a:r>
            <a:r>
              <a:rPr lang="bg-BG" dirty="0" smtClean="0"/>
              <a:t> на различни</a:t>
            </a:r>
            <a:r>
              <a:rPr lang="en-US" dirty="0" smtClean="0"/>
              <a:t> </a:t>
            </a:r>
            <a:r>
              <a:rPr lang="bg-BG" dirty="0"/>
              <a:t>носители на информация</a:t>
            </a:r>
            <a:r>
              <a:rPr lang="bg-BG" dirty="0" smtClean="0"/>
              <a:t> (</a:t>
            </a:r>
            <a:r>
              <a:rPr lang="bg-BG" b="1" dirty="0"/>
              <a:t>НИ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Твърд диск</a:t>
            </a:r>
            <a:r>
              <a:rPr lang="en-US" dirty="0" smtClean="0"/>
              <a:t> (</a:t>
            </a:r>
            <a:r>
              <a:rPr lang="en-US" b="1" dirty="0" smtClean="0"/>
              <a:t>HDD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Дигитален видеодиск </a:t>
            </a:r>
            <a:r>
              <a:rPr lang="en-US" dirty="0" smtClean="0"/>
              <a:t>(</a:t>
            </a:r>
            <a:r>
              <a:rPr lang="en-US" b="1" dirty="0" smtClean="0"/>
              <a:t>DVD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Флашпамет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Обработването</a:t>
            </a:r>
            <a:r>
              <a:rPr lang="bg-BG" dirty="0" smtClean="0"/>
              <a:t> на информация включва </a:t>
            </a:r>
            <a:r>
              <a:rPr lang="bg-BG" b="1" dirty="0" smtClean="0"/>
              <a:t>анализиране</a:t>
            </a:r>
            <a:r>
              <a:rPr lang="bg-BG" dirty="0" smtClean="0"/>
              <a:t>, </a:t>
            </a:r>
            <a:r>
              <a:rPr lang="bg-BG" b="1" dirty="0" smtClean="0"/>
              <a:t>редактиране</a:t>
            </a:r>
            <a:r>
              <a:rPr lang="bg-BG" dirty="0" smtClean="0"/>
              <a:t> и извършване на различни операции</a:t>
            </a:r>
          </a:p>
          <a:p>
            <a:pPr lvl="1"/>
            <a:r>
              <a:rPr lang="bg-BG" dirty="0" smtClean="0"/>
              <a:t>Осъществява се от различни </a:t>
            </a:r>
            <a:r>
              <a:rPr lang="bg-BG" b="1" dirty="0" smtClean="0"/>
              <a:t>компютърни програми</a:t>
            </a:r>
          </a:p>
          <a:p>
            <a:r>
              <a:rPr lang="bg-BG" dirty="0" smtClean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 smtClean="0"/>
              <a:t>Текст</a:t>
            </a:r>
          </a:p>
          <a:p>
            <a:pPr lvl="1"/>
            <a:r>
              <a:rPr lang="bg-BG" dirty="0" smtClean="0"/>
              <a:t>Изображение</a:t>
            </a:r>
          </a:p>
          <a:p>
            <a:pPr lvl="1"/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Информацията може да бъде </a:t>
            </a:r>
            <a:r>
              <a:rPr lang="bg-BG" b="1" dirty="0" smtClean="0"/>
              <a:t>разпространявана</a:t>
            </a:r>
            <a:r>
              <a:rPr lang="bg-BG" dirty="0" smtClean="0"/>
              <a:t> чрез </a:t>
            </a:r>
            <a:r>
              <a:rPr lang="bg-BG" b="1" dirty="0" smtClean="0"/>
              <a:t>изходни устройства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Принтер</a:t>
            </a:r>
          </a:p>
          <a:p>
            <a:pPr lvl="1"/>
            <a:r>
              <a:rPr lang="bg-BG" dirty="0" smtClean="0"/>
              <a:t>Тонколони</a:t>
            </a:r>
          </a:p>
          <a:p>
            <a:pPr lvl="1"/>
            <a:r>
              <a:rPr lang="bg-BG" dirty="0" smtClean="0"/>
              <a:t>Слушалки</a:t>
            </a:r>
          </a:p>
          <a:p>
            <a:pPr lvl="1"/>
            <a:r>
              <a:rPr lang="bg-BG" dirty="0" smtClean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646</Words>
  <Application>Microsoft Office PowerPoint</Application>
  <PresentationFormat>Widescreen</PresentationFormat>
  <Paragraphs>131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Söhne</vt:lpstr>
      <vt:lpstr>Wingdings</vt:lpstr>
      <vt:lpstr>SoftUni</vt:lpstr>
      <vt:lpstr>Основни единици за измерване на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178</cp:revision>
  <dcterms:created xsi:type="dcterms:W3CDTF">2018-05-23T13:08:44Z</dcterms:created>
  <dcterms:modified xsi:type="dcterms:W3CDTF">2024-03-04T18:31:14Z</dcterms:modified>
  <cp:category/>
</cp:coreProperties>
</file>