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4"/>
  </p:notesMasterIdLst>
  <p:handoutMasterIdLst>
    <p:handoutMasterId r:id="rId15"/>
  </p:handoutMasterIdLst>
  <p:sldIdLst>
    <p:sldId id="503" r:id="rId2"/>
    <p:sldId id="276" r:id="rId3"/>
    <p:sldId id="603" r:id="rId4"/>
    <p:sldId id="604" r:id="rId5"/>
    <p:sldId id="605" r:id="rId6"/>
    <p:sldId id="606" r:id="rId7"/>
    <p:sldId id="607" r:id="rId8"/>
    <p:sldId id="608" r:id="rId9"/>
    <p:sldId id="609" r:id="rId10"/>
    <p:sldId id="602" r:id="rId11"/>
    <p:sldId id="504" r:id="rId12"/>
    <p:sldId id="5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ъвеждане на текст" id="{DB471060-5395-421C-A7D1-4FE0D6475FA2}">
          <p14:sldIdLst>
            <p14:sldId id="603"/>
            <p14:sldId id="604"/>
            <p14:sldId id="605"/>
            <p14:sldId id="606"/>
            <p14:sldId id="607"/>
            <p14:sldId id="608"/>
            <p14:sldId id="609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D2C1"/>
    <a:srgbClr val="EA9100"/>
    <a:srgbClr val="7FD3CB"/>
    <a:srgbClr val="FFFFFF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6395" autoAdjust="0"/>
  </p:normalViewPr>
  <p:slideViewPr>
    <p:cSldViewPr showGuides="1">
      <p:cViewPr varScale="1">
        <p:scale>
          <a:sx n="105" d="100"/>
          <a:sy n="105" d="100"/>
        </p:scale>
        <p:origin x="144" y="33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15.11.2023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918853"/>
            <a:ext cx="11083636" cy="61470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ToDo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0" y="321501"/>
            <a:ext cx="11700000" cy="1487499"/>
          </a:xfrm>
        </p:spPr>
        <p:txBody>
          <a:bodyPr>
            <a:normAutofit fontScale="90000"/>
          </a:bodyPr>
          <a:lstStyle/>
          <a:p>
            <a:r>
              <a:rPr lang="ru-RU" dirty="0"/>
              <a:t>Вмъкване на текст в графично изображение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3024977"/>
            <a:ext cx="1769683" cy="825597"/>
          </a:xfrm>
          <a:prstGeom prst="rect">
            <a:avLst/>
          </a:prstGeom>
        </p:spPr>
      </p:pic>
      <p:sp>
        <p:nvSpPr>
          <p:cNvPr id="12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sz="1400" dirty="0"/>
          </a:p>
        </p:txBody>
      </p:sp>
      <p:sp>
        <p:nvSpPr>
          <p:cNvPr id="9" name="Right Triangle 8"/>
          <p:cNvSpPr/>
          <p:nvPr/>
        </p:nvSpPr>
        <p:spPr bwMode="auto">
          <a:xfrm>
            <a:off x="7626000" y="3581766"/>
            <a:ext cx="1890000" cy="1665000"/>
          </a:xfrm>
          <a:prstGeom prst="rtTriangl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ight Triangle 13"/>
          <p:cNvSpPr/>
          <p:nvPr/>
        </p:nvSpPr>
        <p:spPr bwMode="auto">
          <a:xfrm flipH="1">
            <a:off x="9748380" y="3581766"/>
            <a:ext cx="1890000" cy="1665000"/>
          </a:xfrm>
          <a:prstGeom prst="rtTriangl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96000" y="4535917"/>
            <a:ext cx="1208250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chemeClr val="bg2"/>
                </a:solidFill>
              </a:rPr>
              <a:t>Text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596000" y="4535917"/>
            <a:ext cx="1208250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chemeClr val="bg2"/>
                </a:solidFill>
              </a:rPr>
              <a:t>Text</a:t>
            </a: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6648" y="1610812"/>
            <a:ext cx="11269351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49">
              <a:buClr>
                <a:schemeClr val="bg2"/>
              </a:buClr>
            </a:pPr>
            <a:r>
              <a:rPr lang="en-US" sz="3200" b="1" dirty="0" smtClean="0">
                <a:solidFill>
                  <a:schemeClr val="bg2"/>
                </a:solidFill>
              </a:rPr>
              <a:t>TODO</a:t>
            </a:r>
            <a:endParaRPr lang="ru-RU" sz="3200" b="1" dirty="0">
              <a:solidFill>
                <a:schemeClr val="bg2"/>
              </a:solidFill>
            </a:endParaRP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endParaRPr lang="bg-BG" sz="2800" dirty="0" smtClean="0">
              <a:solidFill>
                <a:schemeClr val="bg2"/>
              </a:solidFill>
            </a:endParaRP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 smtClean="0"/>
              <a:t>͏Въвеждане на текст</a:t>
            </a:r>
            <a:endParaRPr lang="bg-BG" dirty="0" smtClean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4754" y="1584000"/>
            <a:ext cx="1581246" cy="2115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3666000" y="3069000"/>
            <a:ext cx="5220000" cy="270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Добавяне на следващ урок в този (твърде кратко става, оправяне на заглавия)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Основни характеристики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Въвеждане на текст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7" name="Isosceles Triangle 6"/>
          <p:cNvSpPr/>
          <p:nvPr/>
        </p:nvSpPr>
        <p:spPr bwMode="auto">
          <a:xfrm>
            <a:off x="4903500" y="1449000"/>
            <a:ext cx="2452500" cy="1952069"/>
          </a:xfrm>
          <a:prstGeom prst="triangle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407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000" y="1196125"/>
            <a:ext cx="12195000" cy="5528766"/>
          </a:xfrm>
        </p:spPr>
        <p:txBody>
          <a:bodyPr/>
          <a:lstStyle/>
          <a:p>
            <a:r>
              <a:rPr lang="bg-BG" dirty="0" smtClean="0"/>
              <a:t>Инструментът за </a:t>
            </a:r>
            <a:r>
              <a:rPr lang="bg-BG" b="1" dirty="0" smtClean="0"/>
              <a:t>въвеждане на текст </a:t>
            </a:r>
            <a:r>
              <a:rPr lang="bg-BG" dirty="0" smtClean="0"/>
              <a:t>се намира в </a:t>
            </a:r>
            <a:r>
              <a:rPr lang="bg-BG" b="1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Tools</a:t>
            </a:r>
            <a:r>
              <a:rPr lang="en-US" b="1" dirty="0" smtClean="0"/>
              <a:t> </a:t>
            </a:r>
          </a:p>
          <a:p>
            <a:r>
              <a:rPr lang="bg-BG" dirty="0" smtClean="0"/>
              <a:t>След като сме избрали инструмента, </a:t>
            </a:r>
            <a:r>
              <a:rPr lang="bg-BG" b="1" dirty="0" smtClean="0"/>
              <a:t>щракваме</a:t>
            </a:r>
            <a:r>
              <a:rPr lang="bg-BG" dirty="0" smtClean="0"/>
              <a:t> на място в </a:t>
            </a:r>
            <a:r>
              <a:rPr lang="bg-BG" b="1" dirty="0" smtClean="0"/>
              <a:t>работното поле</a:t>
            </a:r>
            <a:r>
              <a:rPr lang="bg-BG" dirty="0" smtClean="0"/>
              <a:t>, където искаме да се </a:t>
            </a:r>
            <a:r>
              <a:rPr lang="bg-BG" b="1" dirty="0" smtClean="0"/>
              <a:t>появи текстът</a:t>
            </a:r>
          </a:p>
          <a:p>
            <a:r>
              <a:rPr lang="bg-BG" b="1" dirty="0" smtClean="0"/>
              <a:t>Въвеждаме</a:t>
            </a:r>
            <a:r>
              <a:rPr lang="bg-BG" dirty="0" smtClean="0"/>
              <a:t> отделните </a:t>
            </a:r>
            <a:r>
              <a:rPr lang="bg-BG" b="1" dirty="0" smtClean="0"/>
              <a:t>символи</a:t>
            </a:r>
            <a:r>
              <a:rPr lang="bg-BG" dirty="0" smtClean="0"/>
              <a:t> с помощта на </a:t>
            </a:r>
            <a:r>
              <a:rPr lang="bg-BG" b="1" dirty="0" smtClean="0"/>
              <a:t>клавиатурата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Въвеждане на текст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3707313"/>
            <a:ext cx="5715000" cy="30905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5046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От </a:t>
            </a:r>
            <a:r>
              <a:rPr lang="bg-BG" b="1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Font</a:t>
            </a:r>
            <a:r>
              <a:rPr lang="en-US" b="1" dirty="0" smtClean="0"/>
              <a:t> </a:t>
            </a:r>
            <a:r>
              <a:rPr lang="bg-BG" dirty="0" smtClean="0"/>
              <a:t>в новото </a:t>
            </a:r>
            <a:r>
              <a:rPr lang="bg-BG" b="1" dirty="0" smtClean="0"/>
              <a:t>менюто </a:t>
            </a:r>
            <a:r>
              <a:rPr lang="en-US" b="1" dirty="0" smtClean="0">
                <a:solidFill>
                  <a:schemeClr val="bg1"/>
                </a:solidFill>
              </a:rPr>
              <a:t>Text</a:t>
            </a:r>
            <a:r>
              <a:rPr lang="en-US" b="1" dirty="0" smtClean="0"/>
              <a:t> </a:t>
            </a:r>
            <a:r>
              <a:rPr lang="bg-BG" dirty="0" smtClean="0"/>
              <a:t>може да задавате: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Характеристики на текст (1)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500" y="3500078"/>
            <a:ext cx="3205311" cy="1953922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3081000" y="2375078"/>
            <a:ext cx="2655000" cy="743891"/>
          </a:xfrm>
          <a:prstGeom prst="wedgeRoundRectCallout">
            <a:avLst>
              <a:gd name="adj1" fmla="val -482"/>
              <a:gd name="adj2" fmla="val 1306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 на шрифта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921000" y="4149000"/>
            <a:ext cx="2520000" cy="1080000"/>
          </a:xfrm>
          <a:prstGeom prst="wedgeRoundRectCallout">
            <a:avLst>
              <a:gd name="adj1" fmla="val 86045"/>
              <a:gd name="adj2" fmla="val 63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Големина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8121000" y="3339000"/>
            <a:ext cx="3285000" cy="720000"/>
          </a:xfrm>
          <a:prstGeom prst="wedgeRoundRectCallout">
            <a:avLst>
              <a:gd name="adj1" fmla="val -62496"/>
              <a:gd name="adj2" fmla="val 127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478189" y="4329000"/>
            <a:ext cx="2102811" cy="58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380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bg-BG" dirty="0" smtClean="0"/>
              <a:t>От панела </a:t>
            </a:r>
            <a:r>
              <a:rPr lang="en-US" dirty="0" smtClean="0"/>
              <a:t>Colors </a:t>
            </a:r>
            <a:r>
              <a:rPr lang="bg-BG" dirty="0" smtClean="0"/>
              <a:t>в менюто </a:t>
            </a:r>
            <a:r>
              <a:rPr lang="en-US" dirty="0" smtClean="0"/>
              <a:t>Text </a:t>
            </a:r>
            <a:r>
              <a:rPr lang="bg-BG" dirty="0" smtClean="0"/>
              <a:t>се задава цвета на символите: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</a:t>
            </a:r>
            <a:r>
              <a:rPr lang="bg-BG" dirty="0" smtClean="0"/>
              <a:t>текст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008" y="3960508"/>
            <a:ext cx="6272829" cy="1603448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426000" y="2237073"/>
            <a:ext cx="3420000" cy="1125000"/>
          </a:xfrm>
          <a:prstGeom prst="wedgeRoundRectCallout">
            <a:avLst>
              <a:gd name="adj1" fmla="val 31304"/>
              <a:gd name="adj2" fmla="val 96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задава цвета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151000" y="2006557"/>
            <a:ext cx="4680000" cy="1155940"/>
          </a:xfrm>
          <a:prstGeom prst="wedgeRoundRectCallout">
            <a:avLst>
              <a:gd name="adj1" fmla="val -63488"/>
              <a:gd name="adj2" fmla="val 123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задава фона, на който изписвате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500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Може да настройвате </a:t>
            </a:r>
            <a:r>
              <a:rPr lang="bg-BG" b="1" dirty="0" smtClean="0"/>
              <a:t>фонът </a:t>
            </a:r>
            <a:r>
              <a:rPr lang="bg-BG" dirty="0" smtClean="0"/>
              <a:t>(текстовата кутия), като използвате </a:t>
            </a:r>
            <a:r>
              <a:rPr lang="bg-BG" b="1" dirty="0" smtClean="0"/>
              <a:t>панелът </a:t>
            </a:r>
            <a:r>
              <a:rPr lang="en-US" b="1" dirty="0" smtClean="0">
                <a:solidFill>
                  <a:schemeClr val="bg1"/>
                </a:solidFill>
              </a:rPr>
              <a:t>Background</a:t>
            </a:r>
          </a:p>
          <a:p>
            <a:pPr lvl="1"/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Opaque</a:t>
            </a:r>
            <a:r>
              <a:rPr lang="en-US" dirty="0" smtClean="0"/>
              <a:t> – </a:t>
            </a:r>
            <a:r>
              <a:rPr lang="bg-BG" b="1" dirty="0" smtClean="0"/>
              <a:t>текстът</a:t>
            </a:r>
            <a:r>
              <a:rPr lang="bg-BG" dirty="0" smtClean="0"/>
              <a:t> и </a:t>
            </a:r>
            <a:r>
              <a:rPr lang="bg-BG" b="1" dirty="0" smtClean="0"/>
              <a:t>фонът</a:t>
            </a:r>
            <a:r>
              <a:rPr lang="bg-BG" dirty="0" smtClean="0"/>
              <a:t> са </a:t>
            </a:r>
            <a:r>
              <a:rPr lang="bg-BG" b="1" dirty="0" smtClean="0"/>
              <a:t>цветовете</a:t>
            </a:r>
            <a:r>
              <a:rPr lang="bg-BG" dirty="0" smtClean="0"/>
              <a:t>, които са зададени от </a:t>
            </a:r>
            <a:r>
              <a:rPr lang="bg-BG" b="1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Color</a:t>
            </a:r>
            <a:r>
              <a:rPr lang="bg-BG" b="1" dirty="0" smtClean="0"/>
              <a:t> </a:t>
            </a:r>
            <a:r>
              <a:rPr lang="bg-BG" dirty="0" smtClean="0"/>
              <a:t>(това, което е под тях, </a:t>
            </a:r>
            <a:r>
              <a:rPr lang="bg-BG" b="1" dirty="0" smtClean="0"/>
              <a:t>не се вижда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Transparent</a:t>
            </a:r>
            <a:r>
              <a:rPr lang="en-US" dirty="0" smtClean="0"/>
              <a:t> – </a:t>
            </a:r>
            <a:r>
              <a:rPr lang="bg-BG" b="1" dirty="0" smtClean="0"/>
              <a:t>фонът</a:t>
            </a:r>
            <a:r>
              <a:rPr lang="bg-BG" dirty="0" smtClean="0"/>
              <a:t> е </a:t>
            </a:r>
            <a:r>
              <a:rPr lang="bg-BG" b="1" dirty="0" smtClean="0"/>
              <a:t>прозрачен</a:t>
            </a:r>
            <a:r>
              <a:rPr lang="bg-BG" dirty="0" smtClean="0"/>
              <a:t> и се вижда </a:t>
            </a:r>
            <a:r>
              <a:rPr lang="bg-BG" b="1" dirty="0" smtClean="0"/>
              <a:t>само текстът </a:t>
            </a:r>
            <a:r>
              <a:rPr lang="bg-BG" dirty="0" smtClean="0"/>
              <a:t>с цвета, който е избран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текст </a:t>
            </a:r>
            <a:r>
              <a:rPr lang="bg-BG" dirty="0" smtClean="0"/>
              <a:t>(3)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209" y="4957390"/>
            <a:ext cx="1618481" cy="154961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4120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Отворете </a:t>
            </a:r>
            <a:r>
              <a:rPr lang="bg-BG" b="1" dirty="0" smtClean="0"/>
              <a:t>програмата </a:t>
            </a:r>
            <a:r>
              <a:rPr lang="en-US" b="1" dirty="0" smtClean="0">
                <a:solidFill>
                  <a:schemeClr val="bg1"/>
                </a:solidFill>
              </a:rPr>
              <a:t>Paint</a:t>
            </a:r>
            <a:r>
              <a:rPr lang="bg-BG" dirty="0" smtClean="0"/>
              <a:t>. Изчертайте фигурите: </a:t>
            </a:r>
            <a:r>
              <a:rPr lang="bg-BG" b="1" dirty="0" smtClean="0"/>
              <a:t>триъгълник</a:t>
            </a:r>
            <a:r>
              <a:rPr lang="bg-BG" dirty="0" smtClean="0"/>
              <a:t>, </a:t>
            </a:r>
            <a:r>
              <a:rPr lang="bg-BG" b="1" dirty="0" smtClean="0"/>
              <a:t>квадрат</a:t>
            </a:r>
            <a:r>
              <a:rPr lang="bg-BG" dirty="0" smtClean="0"/>
              <a:t>, </a:t>
            </a:r>
            <a:r>
              <a:rPr lang="bg-BG" b="1" dirty="0" smtClean="0"/>
              <a:t>правоъгълник</a:t>
            </a:r>
            <a:r>
              <a:rPr lang="bg-BG" dirty="0" smtClean="0"/>
              <a:t>, </a:t>
            </a:r>
            <a:r>
              <a:rPr lang="bg-BG" b="1" dirty="0" smtClean="0"/>
              <a:t>окръжност</a:t>
            </a:r>
            <a:r>
              <a:rPr lang="bg-BG" dirty="0" smtClean="0"/>
              <a:t>. Всяка фигура трябва да е </a:t>
            </a:r>
            <a:r>
              <a:rPr lang="bg-BG" b="1" dirty="0" smtClean="0"/>
              <a:t>запълнена</a:t>
            </a:r>
            <a:r>
              <a:rPr lang="bg-BG" dirty="0" smtClean="0"/>
              <a:t> с </a:t>
            </a:r>
            <a:r>
              <a:rPr lang="bg-BG" b="1" dirty="0" smtClean="0"/>
              <a:t>различен цвят</a:t>
            </a:r>
            <a:r>
              <a:rPr lang="bg-BG" dirty="0" smtClean="0"/>
              <a:t>. </a:t>
            </a:r>
            <a:r>
              <a:rPr lang="bg-BG" dirty="0"/>
              <a:t>Добавете </a:t>
            </a:r>
            <a:r>
              <a:rPr lang="bg-BG" b="1" dirty="0"/>
              <a:t>името</a:t>
            </a:r>
            <a:r>
              <a:rPr lang="bg-BG" dirty="0"/>
              <a:t> на </a:t>
            </a:r>
            <a:r>
              <a:rPr lang="bg-BG" b="1" dirty="0"/>
              <a:t>всяка фигура </a:t>
            </a:r>
            <a:r>
              <a:rPr lang="bg-BG" dirty="0"/>
              <a:t>под </a:t>
            </a:r>
            <a:r>
              <a:rPr lang="bg-BG" dirty="0" smtClean="0"/>
              <a:t>нея, като </a:t>
            </a:r>
            <a:r>
              <a:rPr lang="bg-BG" b="1" dirty="0" smtClean="0"/>
              <a:t>цвета</a:t>
            </a:r>
            <a:r>
              <a:rPr lang="bg-BG" dirty="0" smtClean="0"/>
              <a:t> на </a:t>
            </a:r>
            <a:r>
              <a:rPr lang="bg-BG" b="1" dirty="0" smtClean="0"/>
              <a:t>текста</a:t>
            </a:r>
            <a:r>
              <a:rPr lang="bg-BG" dirty="0" smtClean="0"/>
              <a:t> съответства с този, който е </a:t>
            </a:r>
            <a:r>
              <a:rPr lang="bg-BG" b="1" dirty="0" smtClean="0"/>
              <a:t>запълнена фигурата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Фигури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619" y="4110407"/>
            <a:ext cx="2510763" cy="241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7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Отворете </a:t>
            </a:r>
            <a:r>
              <a:rPr lang="bg-BG" b="1" dirty="0" smtClean="0"/>
              <a:t>изображението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sign.jpg</a:t>
            </a:r>
            <a:r>
              <a:rPr lang="en-US" dirty="0" smtClean="0"/>
              <a:t> </a:t>
            </a:r>
            <a:r>
              <a:rPr lang="bg-BG" dirty="0" smtClean="0"/>
              <a:t>и го </a:t>
            </a:r>
            <a:r>
              <a:rPr lang="bg-BG" b="1" dirty="0" smtClean="0"/>
              <a:t>пресъздайте</a:t>
            </a:r>
            <a:r>
              <a:rPr lang="bg-BG" dirty="0" smtClean="0"/>
              <a:t> в </a:t>
            </a:r>
            <a:r>
              <a:rPr lang="en-US" b="1" dirty="0" smtClean="0">
                <a:solidFill>
                  <a:schemeClr val="bg1"/>
                </a:solidFill>
              </a:rPr>
              <a:t>Paint</a:t>
            </a:r>
            <a:r>
              <a:rPr lang="en-US" dirty="0" smtClean="0"/>
              <a:t>, </a:t>
            </a:r>
            <a:r>
              <a:rPr lang="bg-BG" dirty="0" smtClean="0"/>
              <a:t>като използвате </a:t>
            </a:r>
            <a:r>
              <a:rPr lang="bg-BG" b="1" dirty="0" smtClean="0"/>
              <a:t>подходящите инстументи</a:t>
            </a:r>
            <a:r>
              <a:rPr lang="bg-BG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Пътен знак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500" y="2934000"/>
            <a:ext cx="4617000" cy="34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1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5948</TotalTime>
  <Words>464</Words>
  <Application>Microsoft Office PowerPoint</Application>
  <PresentationFormat>Widescreen</PresentationFormat>
  <Paragraphs>66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Consolas</vt:lpstr>
      <vt:lpstr>Wingdings</vt:lpstr>
      <vt:lpstr>SoftUni</vt:lpstr>
      <vt:lpstr>Вмъкване на текст в графично изображение</vt:lpstr>
      <vt:lpstr>Съдържание</vt:lpstr>
      <vt:lpstr>Въвеждане на текст</vt:lpstr>
      <vt:lpstr>Въвеждане на текст</vt:lpstr>
      <vt:lpstr>Характеристики на текст (1)</vt:lpstr>
      <vt:lpstr>Характеристики на текст (2)</vt:lpstr>
      <vt:lpstr>Характеристики на текст (3)</vt:lpstr>
      <vt:lpstr>Задача: Фигури</vt:lpstr>
      <vt:lpstr>Задача: Пътен знак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Вмъкване на текст в графично изображение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536</cp:revision>
  <dcterms:created xsi:type="dcterms:W3CDTF">2018-05-23T13:08:44Z</dcterms:created>
  <dcterms:modified xsi:type="dcterms:W3CDTF">2023-11-15T15:02:59Z</dcterms:modified>
  <cp:category/>
</cp:coreProperties>
</file>