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0"/>
  </p:notesMasterIdLst>
  <p:handoutMasterIdLst>
    <p:handoutMasterId r:id="rId31"/>
  </p:handoutMasterIdLst>
  <p:sldIdLst>
    <p:sldId id="638" r:id="rId2"/>
    <p:sldId id="639" r:id="rId3"/>
    <p:sldId id="615" r:id="rId4"/>
    <p:sldId id="616" r:id="rId5"/>
    <p:sldId id="617" r:id="rId6"/>
    <p:sldId id="618" r:id="rId7"/>
    <p:sldId id="619" r:id="rId8"/>
    <p:sldId id="620" r:id="rId9"/>
    <p:sldId id="627" r:id="rId10"/>
    <p:sldId id="628" r:id="rId11"/>
    <p:sldId id="629" r:id="rId12"/>
    <p:sldId id="630" r:id="rId13"/>
    <p:sldId id="640" r:id="rId14"/>
    <p:sldId id="631" r:id="rId15"/>
    <p:sldId id="641" r:id="rId16"/>
    <p:sldId id="632" r:id="rId17"/>
    <p:sldId id="637" r:id="rId18"/>
    <p:sldId id="643" r:id="rId19"/>
    <p:sldId id="644" r:id="rId20"/>
    <p:sldId id="650" r:id="rId21"/>
    <p:sldId id="645" r:id="rId22"/>
    <p:sldId id="651" r:id="rId23"/>
    <p:sldId id="646" r:id="rId24"/>
    <p:sldId id="642" r:id="rId25"/>
    <p:sldId id="652" r:id="rId26"/>
    <p:sldId id="633" r:id="rId27"/>
    <p:sldId id="504" r:id="rId28"/>
    <p:sldId id="505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23C11632-B661-4206-BDD2-168D0647F430}">
          <p14:sldIdLst>
            <p14:sldId id="638"/>
            <p14:sldId id="639"/>
          </p14:sldIdLst>
        </p14:section>
        <p14:section name="База данни" id="{A7A719AB-84A5-4BB3-884C-F4FE5C93359C}">
          <p14:sldIdLst>
            <p14:sldId id="615"/>
            <p14:sldId id="616"/>
            <p14:sldId id="617"/>
            <p14:sldId id="618"/>
            <p14:sldId id="619"/>
            <p14:sldId id="620"/>
          </p14:sldIdLst>
        </p14:section>
        <p14:section name="Информационни системи" id="{F8BF586A-A367-4DD7-AB36-9AD6516FECF7}">
          <p14:sldIdLst>
            <p14:sldId id="627"/>
            <p14:sldId id="628"/>
            <p14:sldId id="629"/>
            <p14:sldId id="630"/>
            <p14:sldId id="640"/>
            <p14:sldId id="631"/>
            <p14:sldId id="641"/>
            <p14:sldId id="632"/>
            <p14:sldId id="637"/>
            <p14:sldId id="643"/>
            <p14:sldId id="644"/>
            <p14:sldId id="650"/>
            <p14:sldId id="645"/>
            <p14:sldId id="651"/>
            <p14:sldId id="646"/>
            <p14:sldId id="642"/>
            <p14:sldId id="652"/>
          </p14:sldIdLst>
        </p14:section>
        <p14:section name="Обобщение" id="{25E2FA11-60B6-4CC5-B437-AB534F5E8119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D4F545-4C9F-4948-A5A8-43F400F19BD3}" v="8" dt="2023-10-05T17:16:17.38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564" autoAdjust="0"/>
    <p:restoredTop sz="95241" autoAdjust="0"/>
  </p:normalViewPr>
  <p:slideViewPr>
    <p:cSldViewPr showGuides="1">
      <p:cViewPr varScale="1">
        <p:scale>
          <a:sx n="103" d="100"/>
          <a:sy n="103" d="100"/>
        </p:scale>
        <p:origin x="186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24D4F545-4C9F-4948-A5A8-43F400F19BD3}"/>
    <pc:docChg chg="undo custSel modSld addSection delSection modSection">
      <pc:chgData name="Spasko Katsarski" userId="cc8518145bc96298" providerId="LiveId" clId="{24D4F545-4C9F-4948-A5A8-43F400F19BD3}" dt="2023-10-05T17:13:48.309" v="130" actId="1036"/>
      <pc:docMkLst>
        <pc:docMk/>
      </pc:docMkLst>
      <pc:sldChg chg="modSp mod">
        <pc:chgData name="Spasko Katsarski" userId="cc8518145bc96298" providerId="LiveId" clId="{24D4F545-4C9F-4948-A5A8-43F400F19BD3}" dt="2023-10-05T17:09:44.952" v="33" actId="207"/>
        <pc:sldMkLst>
          <pc:docMk/>
          <pc:sldMk cId="2466438277" sldId="505"/>
        </pc:sldMkLst>
        <pc:spChg chg="mod">
          <ac:chgData name="Spasko Katsarski" userId="cc8518145bc96298" providerId="LiveId" clId="{24D4F545-4C9F-4948-A5A8-43F400F19BD3}" dt="2023-10-05T17:09:44.952" v="33" actId="207"/>
          <ac:spMkLst>
            <pc:docMk/>
            <pc:sldMk cId="2466438277" sldId="505"/>
            <ac:spMk id="11" creationId="{0C18DF19-B750-4C88-975B-661A6BF61F5E}"/>
          </ac:spMkLst>
        </pc:spChg>
      </pc:sldChg>
      <pc:sldChg chg="modSp mod">
        <pc:chgData name="Spasko Katsarski" userId="cc8518145bc96298" providerId="LiveId" clId="{24D4F545-4C9F-4948-A5A8-43F400F19BD3}" dt="2023-10-05T17:06:33.398" v="13"/>
        <pc:sldMkLst>
          <pc:docMk/>
          <pc:sldMk cId="4069831809" sldId="615"/>
        </pc:sldMkLst>
        <pc:spChg chg="mod">
          <ac:chgData name="Spasko Katsarski" userId="cc8518145bc96298" providerId="LiveId" clId="{24D4F545-4C9F-4948-A5A8-43F400F19BD3}" dt="2023-10-05T17:06:33.398" v="13"/>
          <ac:spMkLst>
            <pc:docMk/>
            <pc:sldMk cId="4069831809" sldId="615"/>
            <ac:spMk id="5" creationId="{690D8AB0-F471-3CB2-A1E0-877E92308339}"/>
          </ac:spMkLst>
        </pc:spChg>
        <pc:spChg chg="mod">
          <ac:chgData name="Spasko Katsarski" userId="cc8518145bc96298" providerId="LiveId" clId="{24D4F545-4C9F-4948-A5A8-43F400F19BD3}" dt="2023-10-05T17:06:32.031" v="12" actId="20577"/>
          <ac:spMkLst>
            <pc:docMk/>
            <pc:sldMk cId="4069831809" sldId="615"/>
            <ac:spMk id="8" creationId="{26F54DEC-9908-3610-472A-E672EC3DAD6C}"/>
          </ac:spMkLst>
        </pc:spChg>
      </pc:sldChg>
      <pc:sldChg chg="modSp">
        <pc:chgData name="Spasko Katsarski" userId="cc8518145bc96298" providerId="LiveId" clId="{24D4F545-4C9F-4948-A5A8-43F400F19BD3}" dt="2023-10-05T17:06:53.604" v="14" actId="207"/>
        <pc:sldMkLst>
          <pc:docMk/>
          <pc:sldMk cId="1738997213" sldId="620"/>
        </pc:sldMkLst>
        <pc:spChg chg="mod">
          <ac:chgData name="Spasko Katsarski" userId="cc8518145bc96298" providerId="LiveId" clId="{24D4F545-4C9F-4948-A5A8-43F400F19BD3}" dt="2023-10-05T17:06:53.604" v="14" actId="207"/>
          <ac:spMkLst>
            <pc:docMk/>
            <pc:sldMk cId="1738997213" sldId="620"/>
            <ac:spMk id="3" creationId="{00000000-0000-0000-0000-000000000000}"/>
          </ac:spMkLst>
        </pc:spChg>
      </pc:sldChg>
      <pc:sldChg chg="modSp">
        <pc:chgData name="Spasko Katsarski" userId="cc8518145bc96298" providerId="LiveId" clId="{24D4F545-4C9F-4948-A5A8-43F400F19BD3}" dt="2023-10-05T17:07:01.943" v="15" actId="207"/>
        <pc:sldMkLst>
          <pc:docMk/>
          <pc:sldMk cId="2792092639" sldId="621"/>
        </pc:sldMkLst>
        <pc:spChg chg="mod">
          <ac:chgData name="Spasko Katsarski" userId="cc8518145bc96298" providerId="LiveId" clId="{24D4F545-4C9F-4948-A5A8-43F400F19BD3}" dt="2023-10-05T17:07:01.943" v="15" actId="207"/>
          <ac:spMkLst>
            <pc:docMk/>
            <pc:sldMk cId="2792092639" sldId="621"/>
            <ac:spMk id="3" creationId="{00000000-0000-0000-0000-000000000000}"/>
          </ac:spMkLst>
        </pc:spChg>
      </pc:sldChg>
      <pc:sldChg chg="modSp mod">
        <pc:chgData name="Spasko Katsarski" userId="cc8518145bc96298" providerId="LiveId" clId="{24D4F545-4C9F-4948-A5A8-43F400F19BD3}" dt="2023-10-05T17:07:42.110" v="19" actId="1035"/>
        <pc:sldMkLst>
          <pc:docMk/>
          <pc:sldMk cId="1021459602" sldId="627"/>
        </pc:sldMkLst>
        <pc:spChg chg="mod">
          <ac:chgData name="Spasko Katsarski" userId="cc8518145bc96298" providerId="LiveId" clId="{24D4F545-4C9F-4948-A5A8-43F400F19BD3}" dt="2023-10-05T17:07:42.110" v="19" actId="1035"/>
          <ac:spMkLst>
            <pc:docMk/>
            <pc:sldMk cId="1021459602" sldId="627"/>
            <ac:spMk id="6" creationId="{C168A3BC-C01C-551C-201D-F1D0EBEB060B}"/>
          </ac:spMkLst>
        </pc:spChg>
        <pc:spChg chg="mod">
          <ac:chgData name="Spasko Katsarski" userId="cc8518145bc96298" providerId="LiveId" clId="{24D4F545-4C9F-4948-A5A8-43F400F19BD3}" dt="2023-10-05T17:07:40.775" v="17" actId="1035"/>
          <ac:spMkLst>
            <pc:docMk/>
            <pc:sldMk cId="1021459602" sldId="627"/>
            <ac:spMk id="8" creationId="{8297701F-4061-796D-E6D0-DFB20F5269B2}"/>
          </ac:spMkLst>
        </pc:spChg>
      </pc:sldChg>
      <pc:sldChg chg="addSp delSp modSp mod">
        <pc:chgData name="Spasko Katsarski" userId="cc8518145bc96298" providerId="LiveId" clId="{24D4F545-4C9F-4948-A5A8-43F400F19BD3}" dt="2023-10-05T17:13:48.309" v="130" actId="1036"/>
        <pc:sldMkLst>
          <pc:docMk/>
          <pc:sldMk cId="2637781195" sldId="638"/>
        </pc:sldMkLst>
        <pc:picChg chg="add mod">
          <ac:chgData name="Spasko Katsarski" userId="cc8518145bc96298" providerId="LiveId" clId="{24D4F545-4C9F-4948-A5A8-43F400F19BD3}" dt="2023-10-05T17:13:48.309" v="130" actId="1036"/>
          <ac:picMkLst>
            <pc:docMk/>
            <pc:sldMk cId="2637781195" sldId="638"/>
            <ac:picMk id="4" creationId="{D837FB2D-0A83-7164-62F3-4C221CED2C97}"/>
          </ac:picMkLst>
        </pc:picChg>
        <pc:picChg chg="del">
          <ac:chgData name="Spasko Katsarski" userId="cc8518145bc96298" providerId="LiveId" clId="{24D4F545-4C9F-4948-A5A8-43F400F19BD3}" dt="2023-10-05T17:13:42.864" v="127" actId="478"/>
          <ac:picMkLst>
            <pc:docMk/>
            <pc:sldMk cId="2637781195" sldId="638"/>
            <ac:picMk id="8" creationId="{75312D09-226E-6C55-27BB-461591B94F24}"/>
          </ac:picMkLst>
        </pc:picChg>
      </pc:sldChg>
      <pc:sldChg chg="modSp mod modAnim">
        <pc:chgData name="Spasko Katsarski" userId="cc8518145bc96298" providerId="LiveId" clId="{24D4F545-4C9F-4948-A5A8-43F400F19BD3}" dt="2023-10-05T17:11:19.698" v="114"/>
        <pc:sldMkLst>
          <pc:docMk/>
          <pc:sldMk cId="3271278660" sldId="639"/>
        </pc:sldMkLst>
        <pc:spChg chg="mod">
          <ac:chgData name="Spasko Katsarski" userId="cc8518145bc96298" providerId="LiveId" clId="{24D4F545-4C9F-4948-A5A8-43F400F19BD3}" dt="2023-10-05T17:10:12.861" v="50" actId="20577"/>
          <ac:spMkLst>
            <pc:docMk/>
            <pc:sldMk cId="3271278660" sldId="639"/>
            <ac:spMk id="3" creationId="{80054F0F-8FD1-DA59-6A74-A034A0C86654}"/>
          </ac:spMkLst>
        </pc:spChg>
        <pc:spChg chg="mod">
          <ac:chgData name="Spasko Katsarski" userId="cc8518145bc96298" providerId="LiveId" clId="{24D4F545-4C9F-4948-A5A8-43F400F19BD3}" dt="2023-10-05T17:10:53.391" v="110" actId="20577"/>
          <ac:spMkLst>
            <pc:docMk/>
            <pc:sldMk cId="3271278660" sldId="639"/>
            <ac:spMk id="4" creationId="{F8961EE5-9825-32B5-A8B2-5399B7C7FF59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15.7.2024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7/15/2024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6CBB1-A1EB-DF42-9C1F-A561601950E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961786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4476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10F7767-DF30-2C12-440A-37240A87873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965162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A52A70E-0FF3-F590-E4F2-B67CDCC24B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7533126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541D0C1-FFE7-E363-E7AD-2269F2843E7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956198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67687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275858"/>
            <a:ext cx="11083636" cy="1478142"/>
          </a:xfrm>
        </p:spPr>
        <p:txBody>
          <a:bodyPr>
            <a:normAutofit/>
          </a:bodyPr>
          <a:lstStyle/>
          <a:p>
            <a:r>
              <a:rPr lang="bg-BG" sz="3600" dirty="0"/>
              <a:t>Реален срещу компютърен свят</a:t>
            </a:r>
            <a:br>
              <a:rPr lang="en-US" sz="3600" dirty="0"/>
            </a:br>
            <a:r>
              <a:rPr lang="bg-BG" sz="3600" dirty="0"/>
              <a:t>Какво са информационните системи</a:t>
            </a:r>
            <a:r>
              <a:rPr lang="en-US" sz="3600" dirty="0"/>
              <a:t>?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5400" dirty="0"/>
              <a:t>Информационни системи</a:t>
            </a:r>
            <a:endParaRPr lang="en-US" dirty="0"/>
          </a:p>
        </p:txBody>
      </p:sp>
      <p:pic>
        <p:nvPicPr>
          <p:cNvPr id="2" name="Picture 2" descr="Information Technology PNG Images Transparent Free Download | PNGMart">
            <a:extLst>
              <a:ext uri="{FF2B5EF4-FFF2-40B4-BE49-F238E27FC236}">
                <a16:creationId xmlns:a16="http://schemas.microsoft.com/office/drawing/2014/main" id="{C1ACB438-D1E4-C97E-A858-2B8858E109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8641791" y="2548527"/>
            <a:ext cx="2981325" cy="3110948"/>
          </a:xfrm>
          <a:prstGeom prst="rect">
            <a:avLst/>
          </a:prstGeom>
          <a:noFill/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D837FB2D-0A83-7164-62F3-4C221CED2C9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b="1" dirty="0"/>
              <a:t>MS Word</a:t>
            </a:r>
            <a:r>
              <a:rPr lang="bg-BG" sz="3600" dirty="0"/>
              <a:t>, </a:t>
            </a:r>
            <a:r>
              <a:rPr lang="bg-BG" sz="3600" b="1" dirty="0"/>
              <a:t>MS Excel</a:t>
            </a:r>
            <a:r>
              <a:rPr lang="bg-BG" sz="3600" dirty="0"/>
              <a:t> и </a:t>
            </a:r>
            <a:r>
              <a:rPr lang="bg-BG" sz="3600" b="1" dirty="0"/>
              <a:t>PDF</a:t>
            </a:r>
            <a:r>
              <a:rPr lang="bg-BG" sz="3600" dirty="0"/>
              <a:t> документите не са достатъчни за управление на </a:t>
            </a:r>
            <a:r>
              <a:rPr lang="bg-BG" sz="3600" b="1" dirty="0">
                <a:solidFill>
                  <a:schemeClr val="bg1"/>
                </a:solidFill>
              </a:rPr>
              <a:t>големи обеми </a:t>
            </a:r>
            <a:r>
              <a:rPr lang="bg-BG" sz="3600" dirty="0"/>
              <a:t>данни и </a:t>
            </a:r>
            <a:r>
              <a:rPr lang="bg-BG" sz="3600" b="1" dirty="0">
                <a:solidFill>
                  <a:schemeClr val="bg1"/>
                </a:solidFill>
              </a:rPr>
              <a:t>сложни структури</a:t>
            </a:r>
          </a:p>
          <a:p>
            <a:r>
              <a:rPr lang="bg-BG" sz="3600" dirty="0"/>
              <a:t>Често ни е необходим </a:t>
            </a:r>
            <a:r>
              <a:rPr lang="bg-BG" sz="3600" b="1" dirty="0"/>
              <a:t>едновременен достъп </a:t>
            </a:r>
            <a:r>
              <a:rPr lang="bg-BG" sz="3600" dirty="0"/>
              <a:t>на </a:t>
            </a:r>
            <a:r>
              <a:rPr lang="bg-BG" sz="3600" b="1" dirty="0"/>
              <a:t>много потребители</a:t>
            </a:r>
          </a:p>
          <a:p>
            <a:pPr lvl="1"/>
            <a:r>
              <a:rPr lang="bg-BG" sz="3400" dirty="0"/>
              <a:t>Трябва ни система, която да може да поддържа </a:t>
            </a:r>
            <a:r>
              <a:rPr lang="bg-BG" sz="3400" b="1" dirty="0">
                <a:solidFill>
                  <a:schemeClr val="bg1"/>
                </a:solidFill>
              </a:rPr>
              <a:t>паралелна работа върху данните </a:t>
            </a:r>
            <a:r>
              <a:rPr lang="bg-BG" sz="3400" dirty="0"/>
              <a:t>(споделен файлов сървър)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Нужда от информационни системи (1)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C584070-AF90-EE37-1C20-9387869FD9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6131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sz="3400" dirty="0"/>
              <a:t>Проблемът с </a:t>
            </a:r>
            <a:r>
              <a:rPr lang="bg-BG" sz="3400" b="1" dirty="0">
                <a:solidFill>
                  <a:schemeClr val="bg1"/>
                </a:solidFill>
              </a:rPr>
              <a:t>дублиране на данни </a:t>
            </a:r>
            <a:r>
              <a:rPr lang="ru-RU" sz="3400" dirty="0"/>
              <a:t>води до неефективно използване на дисково пространство</a:t>
            </a:r>
          </a:p>
          <a:p>
            <a:pPr lvl="1"/>
            <a:r>
              <a:rPr lang="ru-RU" dirty="0"/>
              <a:t>Затруднява </a:t>
            </a:r>
            <a:r>
              <a:rPr lang="ru-RU" b="1" dirty="0">
                <a:solidFill>
                  <a:schemeClr val="bg1"/>
                </a:solidFill>
              </a:rPr>
              <a:t>актуализацията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поддръжката</a:t>
            </a:r>
            <a:r>
              <a:rPr lang="ru-RU" dirty="0"/>
              <a:t> на информацията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Нужда от информационни системи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54C79A-7D0A-951E-54B0-FA08E97574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DAE52D-FD7A-3404-4CC5-34CDE00934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6620" y="3295984"/>
            <a:ext cx="3498761" cy="318699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6487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800" b="1" dirty="0">
                <a:solidFill>
                  <a:schemeClr val="bg1"/>
                </a:solidFill>
              </a:rPr>
              <a:t>Сигруността на достъпа </a:t>
            </a:r>
            <a:r>
              <a:rPr lang="ru-RU" sz="3800" dirty="0"/>
              <a:t>е от първостепенно значение за защита на </a:t>
            </a:r>
            <a:r>
              <a:rPr lang="ru-RU" sz="3800" b="1" dirty="0">
                <a:solidFill>
                  <a:schemeClr val="bg1"/>
                </a:solidFill>
              </a:rPr>
              <a:t>чувствителна</a:t>
            </a:r>
            <a:r>
              <a:rPr lang="ru-RU" sz="3800" dirty="0"/>
              <a:t> информация и данни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Нужда от информационни системи (3)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721265B-C8E8-CC00-C648-46B5064DE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07C0774-19EF-65D7-A5B7-18B63B1AA7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350" y="2906309"/>
            <a:ext cx="9392236" cy="342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2226" name="Picture 2" descr="Key PNG, Key Transparent Background - FreeIcons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694350" y="2757647"/>
            <a:ext cx="2057400" cy="2057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79057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6F4F77-B93B-EDB5-33F8-6A56FF8BE1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9DEB79-E4F8-B2AD-5315-DA2C19453FA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Информационните системи </a:t>
            </a:r>
            <a:r>
              <a:rPr lang="ru-RU" sz="3600" dirty="0"/>
              <a:t>позволяват:</a:t>
            </a:r>
          </a:p>
          <a:p>
            <a:pPr lvl="1">
              <a:buClr>
                <a:schemeClr val="tx2"/>
              </a:buClr>
            </a:pPr>
            <a:r>
              <a:rPr lang="ru-RU" sz="3200" dirty="0"/>
              <a:t>Управление на </a:t>
            </a:r>
            <a:r>
              <a:rPr lang="ru-RU" sz="3200" b="1" dirty="0">
                <a:solidFill>
                  <a:schemeClr val="bg1"/>
                </a:solidFill>
              </a:rPr>
              <a:t>потребителските</a:t>
            </a:r>
            <a:r>
              <a:rPr lang="ru-RU" sz="3200" dirty="0"/>
              <a:t> и </a:t>
            </a:r>
            <a:r>
              <a:rPr lang="ru-RU" sz="3200" b="1" dirty="0">
                <a:solidFill>
                  <a:schemeClr val="bg1"/>
                </a:solidFill>
              </a:rPr>
              <a:t>администраторските</a:t>
            </a:r>
            <a:r>
              <a:rPr lang="ru-RU" sz="3200" dirty="0"/>
              <a:t> права</a:t>
            </a:r>
          </a:p>
          <a:p>
            <a:pPr lvl="1">
              <a:buClr>
                <a:schemeClr val="tx2"/>
              </a:buClr>
            </a:pPr>
            <a:r>
              <a:rPr lang="ru-RU" sz="3200" dirty="0"/>
              <a:t>Функции за </a:t>
            </a:r>
            <a:r>
              <a:rPr lang="bg-BG" sz="3200" b="1" dirty="0">
                <a:solidFill>
                  <a:schemeClr val="bg1"/>
                </a:solidFill>
              </a:rPr>
              <a:t>аутентикация и авторизация</a:t>
            </a:r>
            <a:r>
              <a:rPr lang="ru-RU" sz="3200" dirty="0"/>
              <a:t>, които осигуряват </a:t>
            </a:r>
            <a:r>
              <a:rPr lang="ru-RU" sz="3200" b="1" dirty="0">
                <a:solidFill>
                  <a:schemeClr val="bg1"/>
                </a:solidFill>
              </a:rPr>
              <a:t>правата</a:t>
            </a:r>
            <a:r>
              <a:rPr lang="ru-RU" sz="3200" dirty="0"/>
              <a:t> на потребителите и </a:t>
            </a:r>
            <a:r>
              <a:rPr lang="ru-RU" sz="3200" b="1" dirty="0">
                <a:solidFill>
                  <a:schemeClr val="bg1"/>
                </a:solidFill>
              </a:rPr>
              <a:t>контрол</a:t>
            </a:r>
            <a:r>
              <a:rPr lang="ru-RU" sz="3200" dirty="0"/>
              <a:t> върху техния </a:t>
            </a:r>
            <a:r>
              <a:rPr lang="ru-RU" sz="3200" b="1" dirty="0">
                <a:solidFill>
                  <a:schemeClr val="bg1"/>
                </a:solidFill>
              </a:rPr>
              <a:t>достъп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E86590-2FC2-107E-BDC3-4B7AC5190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Нужда от информационни системи (</a:t>
            </a:r>
            <a:r>
              <a:rPr lang="en-US" dirty="0"/>
              <a:t>4</a:t>
            </a:r>
            <a:r>
              <a:rPr lang="bg-BG" dirty="0"/>
              <a:t>)</a:t>
            </a:r>
            <a:endParaRPr lang="en-US" dirty="0"/>
          </a:p>
        </p:txBody>
      </p:sp>
      <p:pic>
        <p:nvPicPr>
          <p:cNvPr id="2050" name="Picture 2" descr="What Are User Permissions? Concepts, Examples, and Maintenance | Frontegg">
            <a:extLst>
              <a:ext uri="{FF2B5EF4-FFF2-40B4-BE49-F238E27FC236}">
                <a16:creationId xmlns:a16="http://schemas.microsoft.com/office/drawing/2014/main" id="{4ED33EC1-3D7D-70AB-D09E-0921F6AA2D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8500" y="4284000"/>
            <a:ext cx="4635000" cy="235014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7325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ru-RU" sz="3800" dirty="0"/>
              <a:t>ИС позволяват изпълнение на структурирани заявки към </a:t>
            </a:r>
            <a:r>
              <a:rPr lang="ru-RU" sz="3800" b="1" dirty="0">
                <a:solidFill>
                  <a:schemeClr val="bg1"/>
                </a:solidFill>
              </a:rPr>
              <a:t>базата данни</a:t>
            </a:r>
            <a:endParaRPr lang="en-US" sz="3800" b="1" dirty="0">
              <a:solidFill>
                <a:schemeClr val="bg1"/>
              </a:solidFill>
            </a:endParaRPr>
          </a:p>
          <a:p>
            <a:pPr lvl="1"/>
            <a:r>
              <a:rPr lang="bg-BG" sz="3600" b="1" dirty="0"/>
              <a:t>Пример</a:t>
            </a:r>
            <a:r>
              <a:rPr lang="bg-BG" sz="3600" dirty="0"/>
              <a:t>: Школо е информационна система </a:t>
            </a:r>
          </a:p>
          <a:p>
            <a:pPr lvl="2"/>
            <a:r>
              <a:rPr lang="bg-BG" sz="3400" dirty="0"/>
              <a:t>При </a:t>
            </a:r>
            <a:r>
              <a:rPr lang="bg-BG" sz="3400" b="1" dirty="0"/>
              <a:t>натсикане</a:t>
            </a:r>
            <a:r>
              <a:rPr lang="bg-BG" sz="3400" dirty="0"/>
              <a:t> на бутона </a:t>
            </a:r>
            <a:r>
              <a:rPr lang="en-US" sz="3400" dirty="0"/>
              <a:t>[</a:t>
            </a:r>
            <a:r>
              <a:rPr lang="bg-BG" sz="3400" b="1" dirty="0"/>
              <a:t>Отсъствия</a:t>
            </a:r>
            <a:r>
              <a:rPr lang="en-US" sz="3400" dirty="0"/>
              <a:t>]</a:t>
            </a:r>
            <a:r>
              <a:rPr lang="bg-BG" sz="3400" dirty="0"/>
              <a:t>, потребителят може да види </a:t>
            </a:r>
            <a:r>
              <a:rPr lang="bg-BG" sz="3400" b="1" dirty="0">
                <a:solidFill>
                  <a:schemeClr val="bg1"/>
                </a:solidFill>
              </a:rPr>
              <a:t>всичките</a:t>
            </a:r>
            <a:r>
              <a:rPr lang="bg-BG" sz="3400" dirty="0"/>
              <a:t> си такива</a:t>
            </a:r>
            <a:endParaRPr lang="ru-RU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Заявки от потребителя</a:t>
            </a:r>
            <a:r>
              <a:rPr lang="en-US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48F000-B9FA-C6B9-A5D2-3EB22EBD6E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4B174C-F40C-1EBF-70FC-5FBC2D0780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496" y="4815553"/>
            <a:ext cx="2526954" cy="130499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C66ADDD6-7AEA-EB73-C95B-7B2F777955BA}"/>
              </a:ext>
            </a:extLst>
          </p:cNvPr>
          <p:cNvSpPr/>
          <p:nvPr/>
        </p:nvSpPr>
        <p:spPr bwMode="auto">
          <a:xfrm>
            <a:off x="3578541" y="5310572"/>
            <a:ext cx="502006" cy="31496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E2DC618-0D26-1E0C-3C4E-A317297AF2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85638" y="4582103"/>
            <a:ext cx="6811326" cy="17718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894815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474448-C0E1-C761-93E0-74053A184E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86164E-4EDE-611A-A46B-FF23061259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bg-BG" sz="3600" dirty="0"/>
              <a:t>Заявките също така </a:t>
            </a:r>
            <a:r>
              <a:rPr lang="bg-BG" sz="3600" b="1" dirty="0">
                <a:solidFill>
                  <a:schemeClr val="bg1"/>
                </a:solidFill>
              </a:rPr>
              <a:t>търсят </a:t>
            </a:r>
            <a:r>
              <a:rPr lang="ru-RU" sz="3600" dirty="0"/>
              <a:t>и </a:t>
            </a:r>
            <a:r>
              <a:rPr lang="bg-BG" sz="3600" b="1" dirty="0">
                <a:solidFill>
                  <a:schemeClr val="bg1"/>
                </a:solidFill>
              </a:rPr>
              <a:t>филтрират </a:t>
            </a:r>
            <a:r>
              <a:rPr lang="ru-RU" sz="3600" dirty="0"/>
              <a:t>информацията според определени критерии</a:t>
            </a:r>
          </a:p>
          <a:p>
            <a:pPr lvl="1">
              <a:buClr>
                <a:schemeClr val="tx2"/>
              </a:buClr>
            </a:pPr>
            <a:r>
              <a:rPr lang="ru-RU" sz="3400" dirty="0"/>
              <a:t>При натискане на бутона </a:t>
            </a:r>
            <a:r>
              <a:rPr lang="en-US" sz="3400" dirty="0"/>
              <a:t>[</a:t>
            </a:r>
            <a:r>
              <a:rPr lang="bg-BG" sz="3400" b="1" dirty="0"/>
              <a:t>Ф</a:t>
            </a:r>
            <a:r>
              <a:rPr lang="ru-RU" sz="3400" b="1" dirty="0"/>
              <a:t>илтри</a:t>
            </a:r>
            <a:r>
              <a:rPr lang="en-US" sz="3400" dirty="0"/>
              <a:t>]</a:t>
            </a:r>
            <a:r>
              <a:rPr lang="ru-RU" sz="3400" dirty="0"/>
              <a:t>, можем да </a:t>
            </a:r>
            <a:r>
              <a:rPr lang="ru-RU" sz="3400" b="1" dirty="0">
                <a:solidFill>
                  <a:schemeClr val="bg1"/>
                </a:solidFill>
              </a:rPr>
              <a:t>изберем</a:t>
            </a:r>
            <a:r>
              <a:rPr lang="ru-RU" sz="3400" dirty="0"/>
              <a:t> кои </a:t>
            </a:r>
            <a:r>
              <a:rPr lang="ru-RU" sz="3400" b="1" dirty="0">
                <a:solidFill>
                  <a:schemeClr val="bg1"/>
                </a:solidFill>
              </a:rPr>
              <a:t>оценки</a:t>
            </a:r>
            <a:r>
              <a:rPr lang="ru-RU" sz="3400" dirty="0"/>
              <a:t> да ни се </a:t>
            </a:r>
            <a:r>
              <a:rPr lang="ru-RU" sz="3400" b="1" dirty="0">
                <a:solidFill>
                  <a:schemeClr val="bg1"/>
                </a:solidFill>
              </a:rPr>
              <a:t>визуализират</a:t>
            </a:r>
            <a:r>
              <a:rPr lang="ru-RU" sz="3400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8D1B64-0E49-90C8-AF65-3BC09A7A4B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Заявки от потребителя</a:t>
            </a:r>
            <a:r>
              <a:rPr lang="en-US" dirty="0"/>
              <a:t> 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1AD335-26F3-CA88-49F2-0E8210C990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1000" y="3960536"/>
            <a:ext cx="1665000" cy="5876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694ECFA-262C-9363-EFA6-E9F6BDCED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920" y="5488858"/>
            <a:ext cx="10946160" cy="68514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Down 8">
            <a:extLst>
              <a:ext uri="{FF2B5EF4-FFF2-40B4-BE49-F238E27FC236}">
                <a16:creationId xmlns:a16="http://schemas.microsoft.com/office/drawing/2014/main" id="{AECC8366-C296-C700-CD81-E6244E94EB51}"/>
              </a:ext>
            </a:extLst>
          </p:cNvPr>
          <p:cNvSpPr/>
          <p:nvPr/>
        </p:nvSpPr>
        <p:spPr bwMode="auto">
          <a:xfrm>
            <a:off x="5871000" y="4731353"/>
            <a:ext cx="450000" cy="587647"/>
          </a:xfrm>
          <a:prstGeom prst="down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43094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224000"/>
            <a:ext cx="11818096" cy="5528766"/>
          </a:xfrm>
        </p:spPr>
        <p:txBody>
          <a:bodyPr>
            <a:normAutofit/>
          </a:bodyPr>
          <a:lstStyle/>
          <a:p>
            <a:r>
              <a:rPr lang="ru-RU" sz="3800" dirty="0"/>
              <a:t>Предоставят </a:t>
            </a:r>
            <a:r>
              <a:rPr lang="bg-BG" sz="3800" b="1" dirty="0">
                <a:solidFill>
                  <a:schemeClr val="bg1"/>
                </a:solidFill>
              </a:rPr>
              <a:t>визуално представление </a:t>
            </a:r>
            <a:r>
              <a:rPr lang="ru-RU" sz="3800" dirty="0"/>
              <a:t>на данните, което </a:t>
            </a:r>
            <a:r>
              <a:rPr lang="bg-BG" sz="3800" b="1" dirty="0">
                <a:solidFill>
                  <a:schemeClr val="bg1"/>
                </a:solidFill>
              </a:rPr>
              <a:t>облекчава анализа и представянето</a:t>
            </a:r>
            <a:r>
              <a:rPr lang="ru-RU" sz="3800" dirty="0"/>
              <a:t> на информацията</a:t>
            </a:r>
            <a:endParaRPr lang="en-US" sz="3800" dirty="0"/>
          </a:p>
          <a:p>
            <a:r>
              <a:rPr lang="ru-RU" sz="3800" dirty="0"/>
              <a:t>ИС позволяват автоматизация на създаването на </a:t>
            </a:r>
            <a:r>
              <a:rPr lang="ru-RU" sz="3800" b="1" dirty="0">
                <a:solidFill>
                  <a:schemeClr val="bg1"/>
                </a:solidFill>
              </a:rPr>
              <a:t>отчети</a:t>
            </a:r>
            <a:endParaRPr lang="en-US" sz="3800" b="1" dirty="0">
              <a:solidFill>
                <a:schemeClr val="bg1"/>
              </a:solidFill>
            </a:endParaRPr>
          </a:p>
          <a:p>
            <a:pPr lvl="1">
              <a:buClr>
                <a:schemeClr val="tx2"/>
              </a:buClr>
            </a:pPr>
            <a:r>
              <a:rPr lang="bg-BG" sz="3600" b="1" dirty="0">
                <a:solidFill>
                  <a:schemeClr val="bg1"/>
                </a:solidFill>
              </a:rPr>
              <a:t>Улесняване</a:t>
            </a:r>
            <a:r>
              <a:rPr lang="bg-BG" sz="3600" dirty="0"/>
              <a:t> на</a:t>
            </a:r>
            <a:r>
              <a:rPr lang="ru-RU" sz="3600" dirty="0"/>
              <a:t> вземането на решения </a:t>
            </a:r>
          </a:p>
          <a:p>
            <a:pPr lvl="1">
              <a:buClr>
                <a:schemeClr val="tx2"/>
              </a:buClr>
            </a:pPr>
            <a:r>
              <a:rPr lang="ru-RU" sz="3600" b="1" dirty="0">
                <a:solidFill>
                  <a:schemeClr val="bg1"/>
                </a:solidFill>
              </a:rPr>
              <a:t>Подобряване</a:t>
            </a:r>
            <a:r>
              <a:rPr lang="ru-RU" sz="3600" dirty="0"/>
              <a:t> на ефективността на бизнес процесите</a:t>
            </a:r>
          </a:p>
          <a:p>
            <a:pPr lvl="1"/>
            <a:endParaRPr lang="ru-RU" sz="3600" dirty="0"/>
          </a:p>
          <a:p>
            <a:endParaRPr lang="en-US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Отчети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E9ED9B0-0DD1-E15D-7A12-48067CEC2E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5079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CRM </a:t>
            </a:r>
            <a:r>
              <a:rPr lang="ru-RU" sz="3600" dirty="0"/>
              <a:t>(Управление на взаимоотношенията с клиентите)</a:t>
            </a:r>
            <a:endParaRPr lang="en-US" sz="3600" dirty="0"/>
          </a:p>
          <a:p>
            <a:pPr>
              <a:buClr>
                <a:schemeClr val="tx2"/>
              </a:buClr>
            </a:pPr>
            <a:r>
              <a:rPr lang="ru-RU" sz="3600" b="1" dirty="0">
                <a:solidFill>
                  <a:schemeClr val="bg1"/>
                </a:solidFill>
              </a:rPr>
              <a:t>HRMS</a:t>
            </a:r>
            <a:r>
              <a:rPr lang="ru-RU" sz="3600" dirty="0"/>
              <a:t> (Управление на човешки ресурси)</a:t>
            </a:r>
            <a:endParaRPr lang="en-US" sz="3600" dirty="0"/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MIS </a:t>
            </a:r>
            <a:r>
              <a:rPr lang="ru-RU" sz="3600" dirty="0"/>
              <a:t>(Управление на информацията)</a:t>
            </a:r>
            <a:endParaRPr lang="en-US" sz="3600" b="1" dirty="0">
              <a:solidFill>
                <a:schemeClr val="bg1"/>
              </a:solidFill>
            </a:endParaRP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TPS </a:t>
            </a:r>
            <a:r>
              <a:rPr lang="ru-RU" sz="3600" dirty="0"/>
              <a:t>(Обработка на транзакции)</a:t>
            </a:r>
            <a:endParaRPr lang="bg-BG" sz="3600" b="1" dirty="0">
              <a:solidFill>
                <a:schemeClr val="bg1"/>
              </a:solidFill>
            </a:endParaRP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ERP </a:t>
            </a:r>
            <a:r>
              <a:rPr lang="ru-RU" sz="3600" dirty="0"/>
              <a:t>(Интегрирана система за управление на ресурсите)</a:t>
            </a: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PMS </a:t>
            </a:r>
            <a:r>
              <a:rPr lang="ru-RU" sz="3600" dirty="0"/>
              <a:t>(Управление на проекти)</a:t>
            </a:r>
          </a:p>
          <a:p>
            <a:pPr>
              <a:buClr>
                <a:schemeClr val="tx2"/>
              </a:buClr>
            </a:pPr>
            <a:r>
              <a:rPr lang="en-US" sz="3600" b="1" dirty="0">
                <a:solidFill>
                  <a:schemeClr val="bg1"/>
                </a:solidFill>
              </a:rPr>
              <a:t>LMS </a:t>
            </a:r>
            <a:r>
              <a:rPr lang="ru-RU" sz="3600" dirty="0"/>
              <a:t>(Управление на </a:t>
            </a:r>
            <a:r>
              <a:rPr lang="bg-BG" sz="3600" dirty="0"/>
              <a:t>обучения</a:t>
            </a:r>
            <a:r>
              <a:rPr lang="ru-RU" sz="3600" dirty="0"/>
              <a:t>)</a:t>
            </a:r>
          </a:p>
          <a:p>
            <a:pPr>
              <a:buClr>
                <a:schemeClr val="tx2"/>
              </a:buClr>
            </a:pPr>
            <a:r>
              <a:rPr lang="bg-BG" sz="3600" dirty="0"/>
              <a:t>И други...</a:t>
            </a:r>
            <a:endParaRPr lang="ru-RU" sz="36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ИС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AD9D385-7FE8-3598-C646-0D13A4F68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76159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FDD69CC-1FDC-A212-5B5B-64E12F0305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DB7789-2981-EB9A-49F4-AA93489C64A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CRM</a:t>
            </a:r>
            <a:r>
              <a:rPr lang="bg-BG" b="1" dirty="0">
                <a:solidFill>
                  <a:schemeClr val="bg1"/>
                </a:solidFill>
              </a:rPr>
              <a:t> системите </a:t>
            </a:r>
            <a:r>
              <a:rPr lang="bg-BG" dirty="0"/>
              <a:t>(</a:t>
            </a:r>
            <a:r>
              <a:rPr lang="en-US" dirty="0"/>
              <a:t>Customer Relationship Management) </a:t>
            </a:r>
            <a:r>
              <a:rPr lang="bg-BG" dirty="0"/>
              <a:t>управляват взаимоотношенията с клиенти</a:t>
            </a:r>
          </a:p>
          <a:p>
            <a:r>
              <a:rPr lang="bg-BG" dirty="0"/>
              <a:t>Примери за </a:t>
            </a:r>
            <a:r>
              <a:rPr lang="en-US" b="1" dirty="0"/>
              <a:t>CRM</a:t>
            </a:r>
            <a:r>
              <a:rPr lang="bg-BG" dirty="0"/>
              <a:t> системи:</a:t>
            </a:r>
          </a:p>
          <a:p>
            <a:pPr lvl="1"/>
            <a:r>
              <a:rPr lang="bg-BG" dirty="0"/>
              <a:t>В </a:t>
            </a:r>
            <a:r>
              <a:rPr lang="bg-BG" b="1" dirty="0"/>
              <a:t>продажбите</a:t>
            </a:r>
            <a:r>
              <a:rPr lang="bg-BG" dirty="0"/>
              <a:t> ползваме </a:t>
            </a:r>
            <a:r>
              <a:rPr lang="en-US" dirty="0"/>
              <a:t>CRM, </a:t>
            </a:r>
            <a:r>
              <a:rPr lang="bg-BG" dirty="0"/>
              <a:t>за да проследим всеки клиент: какво сме си </a:t>
            </a:r>
            <a:r>
              <a:rPr lang="bg-BG" b="1" dirty="0">
                <a:solidFill>
                  <a:schemeClr val="bg1"/>
                </a:solidFill>
              </a:rPr>
              <a:t>писали</a:t>
            </a:r>
            <a:r>
              <a:rPr lang="bg-BG" dirty="0"/>
              <a:t> с него, какви </a:t>
            </a:r>
            <a:r>
              <a:rPr lang="bg-BG" b="1" dirty="0">
                <a:solidFill>
                  <a:schemeClr val="bg1"/>
                </a:solidFill>
              </a:rPr>
              <a:t>оферти</a:t>
            </a:r>
            <a:r>
              <a:rPr lang="bg-BG" dirty="0"/>
              <a:t> сме му </a:t>
            </a:r>
            <a:r>
              <a:rPr lang="bg-BG" b="1" dirty="0">
                <a:solidFill>
                  <a:schemeClr val="bg1"/>
                </a:solidFill>
              </a:rPr>
              <a:t>пратили</a:t>
            </a:r>
            <a:r>
              <a:rPr lang="bg-BG" dirty="0"/>
              <a:t>, какви </a:t>
            </a:r>
            <a:r>
              <a:rPr lang="bg-BG" b="1" dirty="0">
                <a:solidFill>
                  <a:schemeClr val="bg1"/>
                </a:solidFill>
              </a:rPr>
              <a:t>цени</a:t>
            </a:r>
            <a:r>
              <a:rPr lang="bg-BG" dirty="0"/>
              <a:t> ползва при нас, какви </a:t>
            </a:r>
            <a:r>
              <a:rPr lang="bg-BG" b="1" dirty="0">
                <a:solidFill>
                  <a:schemeClr val="bg1"/>
                </a:solidFill>
              </a:rPr>
              <a:t>отстъпки </a:t>
            </a:r>
            <a:r>
              <a:rPr lang="bg-BG" dirty="0"/>
              <a:t>и още...</a:t>
            </a:r>
          </a:p>
          <a:p>
            <a:pPr lvl="1"/>
            <a:r>
              <a:rPr lang="bg-BG" dirty="0"/>
              <a:t>В обслужването на клиенти ползваме </a:t>
            </a:r>
            <a:r>
              <a:rPr lang="en-US" dirty="0"/>
              <a:t>CRM</a:t>
            </a:r>
            <a:r>
              <a:rPr lang="bg-BG" dirty="0"/>
              <a:t> система за </a:t>
            </a:r>
            <a:r>
              <a:rPr lang="bg-BG" b="1" dirty="0"/>
              <a:t>проследяване на заявки</a:t>
            </a:r>
            <a:r>
              <a:rPr lang="bg-BG" dirty="0"/>
              <a:t> (</a:t>
            </a:r>
            <a:r>
              <a:rPr lang="en-US" dirty="0"/>
              <a:t>ticketing system): </a:t>
            </a:r>
            <a:r>
              <a:rPr lang="bg-BG" b="1" dirty="0">
                <a:solidFill>
                  <a:schemeClr val="bg1"/>
                </a:solidFill>
              </a:rPr>
              <a:t>подаване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обработване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затваряне</a:t>
            </a:r>
            <a:r>
              <a:rPr lang="bg-BG" dirty="0"/>
              <a:t> на заявка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7165A92-E220-51D7-8D84-4A0F2AB34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CRM: </a:t>
            </a:r>
            <a:r>
              <a:rPr lang="bg-BG" dirty="0"/>
              <a:t>система за управление на клиенти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206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0A629E8-3ABE-AB3F-E715-616613AFEA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E680C8-A350-66E4-6913-2A42B020A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CRM</a:t>
            </a:r>
            <a:r>
              <a:rPr lang="bg-BG" dirty="0"/>
              <a:t> система – пример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1A01722-9A2C-4135-07C3-31CF5D6DA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406" y="1376348"/>
            <a:ext cx="10281190" cy="515765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15255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61EE5-9825-32B5-A8B2-5399B7C7FF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bg-BG" dirty="0"/>
              <a:t>Съхранение на данни</a:t>
            </a:r>
          </a:p>
          <a:p>
            <a:r>
              <a:rPr lang="bg-BG" dirty="0"/>
              <a:t>База данни</a:t>
            </a:r>
          </a:p>
          <a:p>
            <a:r>
              <a:rPr lang="bg-BG" dirty="0"/>
              <a:t>Информационни системи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0054F0F-8FD1-DA59-6A74-A034A0C86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bg-BG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271278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F26922-719D-CF08-2A69-A62692913B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1D83F-144A-E951-F978-D8048A459B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HRMS</a:t>
            </a:r>
            <a:r>
              <a:rPr lang="en-US" dirty="0"/>
              <a:t> </a:t>
            </a:r>
            <a:r>
              <a:rPr lang="ru-RU" dirty="0"/>
              <a:t>системите (</a:t>
            </a:r>
            <a:r>
              <a:rPr lang="en-US" dirty="0"/>
              <a:t>Human Resource Management System) </a:t>
            </a:r>
            <a:r>
              <a:rPr lang="ru-RU" dirty="0"/>
              <a:t>управляват процесите, свързани с управлението на </a:t>
            </a:r>
            <a:r>
              <a:rPr lang="ru-RU" b="1" dirty="0">
                <a:solidFill>
                  <a:schemeClr val="bg1"/>
                </a:solidFill>
              </a:rPr>
              <a:t>човешките ресурси</a:t>
            </a:r>
          </a:p>
          <a:p>
            <a:r>
              <a:rPr lang="ru-RU" dirty="0"/>
              <a:t>Примери за </a:t>
            </a:r>
            <a:r>
              <a:rPr lang="en-US" b="1" dirty="0"/>
              <a:t>HRMS</a:t>
            </a:r>
            <a:r>
              <a:rPr lang="en-US" dirty="0"/>
              <a:t> </a:t>
            </a:r>
            <a:r>
              <a:rPr lang="ru-RU" dirty="0"/>
              <a:t>системи:</a:t>
            </a:r>
          </a:p>
          <a:p>
            <a:pPr lvl="1"/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подбора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персонал</a:t>
            </a:r>
            <a:r>
              <a:rPr lang="ru-RU" dirty="0"/>
              <a:t> ползваме </a:t>
            </a:r>
            <a:r>
              <a:rPr lang="ru-RU" b="1" dirty="0"/>
              <a:t>HRMS</a:t>
            </a:r>
            <a:r>
              <a:rPr lang="ru-RU" dirty="0"/>
              <a:t> за проследяване на </a:t>
            </a:r>
            <a:r>
              <a:rPr lang="ru-RU" b="1" dirty="0"/>
              <a:t>кандидати</a:t>
            </a:r>
            <a:r>
              <a:rPr lang="ru-RU" dirty="0"/>
              <a:t>: </a:t>
            </a:r>
            <a:r>
              <a:rPr lang="ru-RU" b="1" dirty="0"/>
              <a:t>интервюта</a:t>
            </a:r>
            <a:r>
              <a:rPr lang="ru-RU" dirty="0"/>
              <a:t>, </a:t>
            </a:r>
            <a:r>
              <a:rPr lang="ru-RU" b="1" dirty="0"/>
              <a:t>оценки</a:t>
            </a:r>
            <a:r>
              <a:rPr lang="ru-RU" dirty="0"/>
              <a:t>, </a:t>
            </a:r>
            <a:r>
              <a:rPr lang="ru-RU" b="1" dirty="0"/>
              <a:t>оферти</a:t>
            </a:r>
            <a:endParaRPr lang="en-US" b="1" dirty="0"/>
          </a:p>
          <a:p>
            <a:pPr lvl="1"/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управлението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служителите</a:t>
            </a:r>
            <a:r>
              <a:rPr lang="ru-RU" dirty="0"/>
              <a:t> ползваме </a:t>
            </a:r>
            <a:r>
              <a:rPr lang="ru-RU" b="1" dirty="0"/>
              <a:t>HRMS</a:t>
            </a:r>
            <a:r>
              <a:rPr lang="ru-RU" dirty="0"/>
              <a:t> за </a:t>
            </a:r>
            <a:r>
              <a:rPr lang="ru-RU" b="1" dirty="0"/>
              <a:t>проследяване</a:t>
            </a:r>
            <a:r>
              <a:rPr lang="ru-RU" dirty="0"/>
              <a:t> на работното време: </a:t>
            </a:r>
            <a:r>
              <a:rPr lang="ru-RU" b="1" dirty="0"/>
              <a:t>записване</a:t>
            </a:r>
            <a:r>
              <a:rPr lang="ru-RU" dirty="0"/>
              <a:t>, </a:t>
            </a:r>
            <a:r>
              <a:rPr lang="ru-RU" b="1" dirty="0"/>
              <a:t>обработване</a:t>
            </a:r>
            <a:r>
              <a:rPr lang="ru-RU" dirty="0"/>
              <a:t>, </a:t>
            </a:r>
            <a:r>
              <a:rPr lang="ru-RU" b="1" dirty="0"/>
              <a:t>анализ</a:t>
            </a:r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C80103-AAA0-8D78-2FD7-892BA30D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HRMS</a:t>
            </a:r>
            <a:r>
              <a:rPr lang="bg-BG" sz="3400" dirty="0"/>
              <a:t>: система за управление на човешки ресурси</a:t>
            </a:r>
          </a:p>
        </p:txBody>
      </p:sp>
    </p:spTree>
    <p:extLst>
      <p:ext uri="{BB962C8B-B14F-4D97-AF65-F5344CB8AC3E}">
        <p14:creationId xmlns:p14="http://schemas.microsoft.com/office/powerpoint/2010/main" val="3349064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14053C3-0AB2-DFEB-3878-3B49D2365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E163FCA-7DBA-3BB7-F5A2-1FB390649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HRMS</a:t>
            </a:r>
            <a:r>
              <a:rPr lang="bg-BG" dirty="0"/>
              <a:t> система – пример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45AFE76-E2C3-42B1-2471-A0B58519C1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62" y="909000"/>
            <a:ext cx="10616238" cy="5919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7237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F26922-719D-CF08-2A69-A62692913B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1D83F-144A-E951-F978-D8048A459B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ru-RU" b="1" dirty="0">
                <a:solidFill>
                  <a:schemeClr val="bg1"/>
                </a:solidFill>
              </a:rPr>
              <a:t>MIS</a:t>
            </a:r>
            <a:r>
              <a:rPr lang="ru-RU" dirty="0"/>
              <a:t> системите (Management Information Systems) управляват </a:t>
            </a:r>
            <a:r>
              <a:rPr lang="ru-RU" b="1" dirty="0">
                <a:solidFill>
                  <a:schemeClr val="bg1"/>
                </a:solidFill>
              </a:rPr>
              <a:t>информацията</a:t>
            </a:r>
            <a:r>
              <a:rPr lang="ru-RU" dirty="0"/>
              <a:t>, необходима за вземане на </a:t>
            </a:r>
            <a:r>
              <a:rPr lang="ru-RU" b="1" dirty="0"/>
              <a:t>управленски</a:t>
            </a:r>
            <a:r>
              <a:rPr lang="ru-RU" dirty="0"/>
              <a:t> </a:t>
            </a:r>
            <a:r>
              <a:rPr lang="ru-RU" b="1" dirty="0"/>
              <a:t>решения</a:t>
            </a:r>
          </a:p>
          <a:p>
            <a:r>
              <a:rPr lang="ru-RU" dirty="0"/>
              <a:t>Примери за </a:t>
            </a:r>
            <a:r>
              <a:rPr lang="ru-RU" b="1" dirty="0">
                <a:solidFill>
                  <a:schemeClr val="bg1"/>
                </a:solidFill>
              </a:rPr>
              <a:t>MIS</a:t>
            </a:r>
            <a:r>
              <a:rPr lang="ru-RU" dirty="0"/>
              <a:t> системи:</a:t>
            </a:r>
          </a:p>
          <a:p>
            <a:pPr lvl="1"/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бизнес анализа </a:t>
            </a:r>
            <a:r>
              <a:rPr lang="ru-RU" dirty="0"/>
              <a:t>ползваме </a:t>
            </a:r>
            <a:r>
              <a:rPr lang="ru-RU" b="1" dirty="0"/>
              <a:t>MIS</a:t>
            </a:r>
            <a:r>
              <a:rPr lang="ru-RU" dirty="0"/>
              <a:t> за </a:t>
            </a:r>
            <a:r>
              <a:rPr lang="ru-RU" b="1" dirty="0"/>
              <a:t>събиране</a:t>
            </a:r>
            <a:r>
              <a:rPr lang="ru-RU" dirty="0"/>
              <a:t> и </a:t>
            </a:r>
            <a:r>
              <a:rPr lang="ru-RU" b="1" dirty="0"/>
              <a:t>анализ</a:t>
            </a:r>
            <a:r>
              <a:rPr lang="ru-RU" dirty="0"/>
              <a:t> на </a:t>
            </a:r>
            <a:r>
              <a:rPr lang="ru-RU" b="1" dirty="0"/>
              <a:t>данни</a:t>
            </a:r>
            <a:r>
              <a:rPr lang="ru-RU" dirty="0"/>
              <a:t>: </a:t>
            </a:r>
            <a:r>
              <a:rPr lang="ru-RU" b="1" dirty="0"/>
              <a:t>продажби</a:t>
            </a:r>
            <a:r>
              <a:rPr lang="ru-RU" dirty="0"/>
              <a:t>, </a:t>
            </a:r>
            <a:r>
              <a:rPr lang="ru-RU" b="1" dirty="0"/>
              <a:t>печалби</a:t>
            </a:r>
            <a:r>
              <a:rPr lang="ru-RU" dirty="0"/>
              <a:t>, </a:t>
            </a:r>
            <a:r>
              <a:rPr lang="ru-RU" b="1" dirty="0"/>
              <a:t>разходи</a:t>
            </a:r>
          </a:p>
          <a:p>
            <a:pPr lvl="1"/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отчетността</a:t>
            </a:r>
            <a:r>
              <a:rPr lang="ru-RU" dirty="0"/>
              <a:t> ползваме </a:t>
            </a:r>
            <a:r>
              <a:rPr lang="ru-RU" b="1" dirty="0"/>
              <a:t>MIS</a:t>
            </a:r>
            <a:r>
              <a:rPr lang="ru-RU" dirty="0"/>
              <a:t> за </a:t>
            </a:r>
            <a:r>
              <a:rPr lang="ru-RU" b="1" dirty="0"/>
              <a:t>генериране</a:t>
            </a:r>
            <a:r>
              <a:rPr lang="ru-RU" dirty="0"/>
              <a:t> на </a:t>
            </a:r>
            <a:r>
              <a:rPr lang="ru-RU" b="1" dirty="0"/>
              <a:t>отчети</a:t>
            </a:r>
            <a:r>
              <a:rPr lang="ru-RU" dirty="0"/>
              <a:t>: </a:t>
            </a:r>
            <a:r>
              <a:rPr lang="ru-RU" b="1" dirty="0"/>
              <a:t>финансови</a:t>
            </a:r>
            <a:r>
              <a:rPr lang="ru-RU" dirty="0"/>
              <a:t>, </a:t>
            </a:r>
            <a:r>
              <a:rPr lang="ru-RU" b="1" dirty="0"/>
              <a:t>оперативни</a:t>
            </a:r>
            <a:r>
              <a:rPr lang="ru-RU" dirty="0"/>
              <a:t>, </a:t>
            </a:r>
            <a:r>
              <a:rPr lang="ru-RU" b="1" dirty="0"/>
              <a:t>стратегически</a:t>
            </a:r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C80103-AAA0-8D78-2FD7-892BA30D2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MIS: </a:t>
            </a:r>
            <a:r>
              <a:rPr lang="bg-BG" dirty="0"/>
              <a:t>системи за управление на информация</a:t>
            </a:r>
          </a:p>
        </p:txBody>
      </p:sp>
    </p:spTree>
    <p:extLst>
      <p:ext uri="{BB962C8B-B14F-4D97-AF65-F5344CB8AC3E}">
        <p14:creationId xmlns:p14="http://schemas.microsoft.com/office/powerpoint/2010/main" val="656653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E80272-7BD7-5340-1C8F-64E7FA45DA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94B62CB-D369-B535-BF5F-AE3E3C245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 </a:t>
            </a:r>
            <a:r>
              <a:rPr lang="bg-BG" dirty="0"/>
              <a:t>система – пример</a:t>
            </a:r>
            <a:endParaRPr lang="en-US" dirty="0"/>
          </a:p>
        </p:txBody>
      </p:sp>
      <p:pic>
        <p:nvPicPr>
          <p:cNvPr id="2050" name="Picture 2" descr="How we developed a Management Information System (MIS) from scratch | DDI  Development">
            <a:extLst>
              <a:ext uri="{FF2B5EF4-FFF2-40B4-BE49-F238E27FC236}">
                <a16:creationId xmlns:a16="http://schemas.microsoft.com/office/drawing/2014/main" id="{81663563-0103-C390-3BC1-81448B5113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817"/>
          <a:stretch/>
        </p:blipFill>
        <p:spPr bwMode="auto">
          <a:xfrm>
            <a:off x="1505999" y="1356303"/>
            <a:ext cx="9180002" cy="5234394"/>
          </a:xfrm>
          <a:prstGeom prst="rect">
            <a:avLst/>
          </a:prstGeom>
          <a:noFill/>
          <a:ln>
            <a:solidFill>
              <a:schemeClr val="bg2">
                <a:lumMod val="8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068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4BF68B-C8FB-06EF-4442-B9EB2FBA89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7E8DAC-433A-2A4B-C7F0-2A9774F802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TPS </a:t>
            </a:r>
            <a:r>
              <a:rPr lang="bg-BG" dirty="0"/>
              <a:t>е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система </a:t>
            </a:r>
            <a:r>
              <a:rPr lang="ru-RU" dirty="0"/>
              <a:t>за обработка на информация за </a:t>
            </a:r>
            <a:r>
              <a:rPr lang="ru-RU" b="1" dirty="0">
                <a:solidFill>
                  <a:schemeClr val="bg1"/>
                </a:solidFill>
              </a:rPr>
              <a:t>бизнес транзакции</a:t>
            </a:r>
          </a:p>
          <a:p>
            <a:pPr lvl="1"/>
            <a:r>
              <a:rPr lang="ru-RU" dirty="0"/>
              <a:t>Включва </a:t>
            </a:r>
            <a:r>
              <a:rPr lang="ru-RU" b="1" dirty="0">
                <a:solidFill>
                  <a:schemeClr val="bg1"/>
                </a:solidFill>
              </a:rPr>
              <a:t>събиране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модифициране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извличане</a:t>
            </a:r>
            <a:r>
              <a:rPr lang="ru-RU" dirty="0"/>
              <a:t> на всички данни за транзакции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Производителност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надеждност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последователност</a:t>
            </a:r>
            <a:r>
              <a:rPr lang="ru-RU" dirty="0"/>
              <a:t>.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C7B9270-A8CE-59AD-35F2-E1CAD7539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TPS</a:t>
            </a:r>
            <a:r>
              <a:rPr lang="bg-BG" dirty="0"/>
              <a:t>: Системи за обработка на транзакции</a:t>
            </a:r>
            <a:endParaRPr lang="en-US" dirty="0"/>
          </a:p>
        </p:txBody>
      </p:sp>
      <p:pic>
        <p:nvPicPr>
          <p:cNvPr id="1028" name="Picture 4" descr="What Are Transaction Processing Systems?">
            <a:extLst>
              <a:ext uri="{FF2B5EF4-FFF2-40B4-BE49-F238E27FC236}">
                <a16:creationId xmlns:a16="http://schemas.microsoft.com/office/drawing/2014/main" id="{1E94EE23-A4C2-4317-CFBF-E9BF80A525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5750" y="4329000"/>
            <a:ext cx="4220500" cy="237403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6276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35792C-3278-F3F8-0416-3798876E54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CBF07E6-408A-4A59-C68C-2933AFC83A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b="1" dirty="0"/>
              <a:t>Square</a:t>
            </a:r>
            <a:r>
              <a:rPr lang="ru-RU" dirty="0"/>
              <a:t> е известна със своите </a:t>
            </a:r>
            <a:r>
              <a:rPr lang="ru-RU" b="1" dirty="0"/>
              <a:t>услуги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обработка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плащания</a:t>
            </a:r>
            <a:r>
              <a:rPr lang="ru-RU" dirty="0"/>
              <a:t>, които позволяват на търговците да приемат </a:t>
            </a:r>
            <a:r>
              <a:rPr lang="ru-RU" b="1" dirty="0"/>
              <a:t>кредитни карти </a:t>
            </a:r>
            <a:r>
              <a:rPr lang="ru-RU" dirty="0"/>
              <a:t>и други видове </a:t>
            </a:r>
            <a:r>
              <a:rPr lang="ru-RU" b="1" dirty="0"/>
              <a:t>електронни плащания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6EBCFDC-73B0-0D16-7568-976F52313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en-US" dirty="0"/>
              <a:t>TPS </a:t>
            </a:r>
            <a:r>
              <a:rPr lang="bg-BG" dirty="0"/>
              <a:t>система – пример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D1B96E8-A808-C253-8586-BE25010731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4662" y="3078163"/>
            <a:ext cx="6081289" cy="3429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875611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8" y="1676785"/>
            <a:ext cx="8775781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800" dirty="0"/>
              <a:t>Данни в реалния и компютърния свят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800" dirty="0"/>
              <a:t>Нужда от </a:t>
            </a:r>
            <a:r>
              <a:rPr lang="bg-BG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ИТ системи</a:t>
            </a:r>
            <a:endParaRPr lang="bg-BG" sz="3800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3800" dirty="0"/>
              <a:t>Какво са </a:t>
            </a:r>
            <a:r>
              <a:rPr lang="bg-BG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базите данни</a:t>
            </a:r>
            <a:r>
              <a:rPr lang="bg-BG" sz="3800" dirty="0"/>
              <a:t>?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600" dirty="0">
                <a:solidFill>
                  <a:schemeClr val="bg2"/>
                </a:solidFill>
              </a:rPr>
              <a:t>Защо са необходими?</a:t>
            </a:r>
            <a:endParaRPr lang="bg-BG" sz="3600" dirty="0"/>
          </a:p>
          <a:p>
            <a:pPr marL="360363" indent="-360363" fontAlgn="base">
              <a:buClr>
                <a:schemeClr val="bg2"/>
              </a:buClr>
            </a:pPr>
            <a:r>
              <a:rPr lang="bg-BG" sz="3800" dirty="0"/>
              <a:t>Употреба и примери за </a:t>
            </a:r>
            <a:r>
              <a:rPr lang="bg-BG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ИТ системите</a:t>
            </a:r>
            <a:endParaRPr lang="bg-BG" sz="3800" dirty="0"/>
          </a:p>
          <a:p>
            <a:pPr marL="969948" lvl="1" indent="-360363" fontAlgn="base">
              <a:buClr>
                <a:schemeClr val="bg2"/>
              </a:buClr>
            </a:pPr>
            <a:endParaRPr lang="bg-BG" sz="3600" dirty="0">
              <a:solidFill>
                <a:schemeClr val="bg2"/>
              </a:solidFill>
            </a:endParaRP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0B4E4D01-944A-42D8-3E9E-25CD3B8E3D8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66438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134" y="1424607"/>
            <a:ext cx="2547732" cy="2547732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690D8AB0-F471-3CB2-A1E0-877E9230833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Какво е база данни? Кога и защо е необходима?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26F54DEC-9908-3610-472A-E672EC3DAD6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Съхранение на данни. База данни</a:t>
            </a:r>
          </a:p>
        </p:txBody>
      </p:sp>
    </p:spTree>
    <p:extLst>
      <p:ext uri="{BB962C8B-B14F-4D97-AF65-F5344CB8AC3E}">
        <p14:creationId xmlns:p14="http://schemas.microsoft.com/office/powerpoint/2010/main" val="4069831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E605031-18A6-F6CD-5805-9DE50DE4F4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286598" cy="5528766"/>
          </a:xfrm>
        </p:spPr>
        <p:txBody>
          <a:bodyPr/>
          <a:lstStyle/>
          <a:p>
            <a:pPr marL="372110" indent="-360045">
              <a:lnSpc>
                <a:spcPct val="100000"/>
              </a:lnSpc>
              <a:spcBef>
                <a:spcPts val="1610"/>
              </a:spcBef>
              <a:buFont typeface="Wingdings"/>
              <a:buChar char=""/>
              <a:tabLst>
                <a:tab pos="372745" algn="l"/>
              </a:tabLst>
            </a:pPr>
            <a:r>
              <a:rPr lang="bg-BG" dirty="0"/>
              <a:t>Стандартно (на хартиен носител) </a:t>
            </a:r>
            <a:r>
              <a:rPr lang="bg-BG" sz="3400" b="1" spc="-15" dirty="0">
                <a:solidFill>
                  <a:srgbClr val="224464"/>
                </a:solidFill>
                <a:latin typeface="Calibri"/>
                <a:cs typeface="Calibri"/>
              </a:rPr>
              <a:t>съхранение на данни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4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30" dirty="0">
                <a:solidFill>
                  <a:srgbClr val="224464"/>
                </a:solidFill>
                <a:latin typeface="Calibri"/>
                <a:cs typeface="Calibri"/>
              </a:rPr>
              <a:t>Поръчки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dirty="0"/>
              <a:t>Касови бележки</a:t>
            </a:r>
            <a:endParaRPr lang="en-US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в истинския свят</a:t>
            </a:r>
            <a:endParaRPr lang="en-US" dirty="0"/>
          </a:p>
        </p:txBody>
      </p:sp>
      <p:sp>
        <p:nvSpPr>
          <p:cNvPr id="11" name="object 11"/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dirty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4</a:t>
            </a:fld>
            <a:endParaRPr sz="1000">
              <a:latin typeface="Calibri"/>
              <a:cs typeface="Calibri"/>
            </a:endParaRPr>
          </a:p>
        </p:txBody>
      </p:sp>
      <p:pic>
        <p:nvPicPr>
          <p:cNvPr id="2050" name="Picture 2" descr="The receipts prove it: Everything seems to be rising, from gas to cookies |  KX NEWS">
            <a:extLst>
              <a:ext uri="{FF2B5EF4-FFF2-40B4-BE49-F238E27FC236}">
                <a16:creationId xmlns:a16="http://schemas.microsoft.com/office/drawing/2014/main" id="{DB01D814-6E1C-E4CE-5573-18B944EE2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2999" y="3975748"/>
            <a:ext cx="4800600" cy="247476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B64670-C4F3-348F-1421-9F71ACBB5C7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6248402" y="1285981"/>
            <a:ext cx="4097478" cy="530458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55425045-B951-FCC0-608B-9C3C8F02AA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662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C3247B6-3C54-DEFB-8B22-DFE6C98257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r>
              <a:rPr lang="bg-BG" sz="3400" spc="-60" dirty="0">
                <a:solidFill>
                  <a:srgbClr val="224464"/>
                </a:solidFill>
                <a:cs typeface="Calibri"/>
              </a:rPr>
              <a:t>Можем да </a:t>
            </a:r>
            <a:r>
              <a:rPr lang="bg-BG" sz="3400" b="1" spc="-60" dirty="0">
                <a:solidFill>
                  <a:srgbClr val="224464"/>
                </a:solidFill>
                <a:cs typeface="Calibri"/>
              </a:rPr>
              <a:t>групираме аналогични по смисъл данни </a:t>
            </a:r>
            <a:r>
              <a:rPr lang="bg-BG" sz="3400" spc="-60" dirty="0">
                <a:solidFill>
                  <a:srgbClr val="224464"/>
                </a:solidFill>
                <a:cs typeface="Calibri"/>
              </a:rPr>
              <a:t>в отделни колони</a:t>
            </a:r>
            <a:r>
              <a:rPr lang="bg-BG" sz="3400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bg-BG" sz="3400" dirty="0">
              <a:latin typeface="Calibri"/>
              <a:cs typeface="Calibri"/>
            </a:endParaRPr>
          </a:p>
          <a:p>
            <a:endParaRPr lang="bg-BG" sz="3400" dirty="0"/>
          </a:p>
          <a:p>
            <a:endParaRPr lang="bg-BG" sz="3400" dirty="0"/>
          </a:p>
          <a:p>
            <a:endParaRPr lang="bg-BG" sz="3400" dirty="0"/>
          </a:p>
          <a:p>
            <a:pPr>
              <a:buNone/>
            </a:pPr>
            <a:endParaRPr lang="bg-BG" sz="3400" dirty="0"/>
          </a:p>
          <a:p>
            <a:r>
              <a:rPr lang="bg-BG" sz="3400" dirty="0"/>
              <a:t>Така съхраняваме данните в </a:t>
            </a:r>
            <a:r>
              <a:rPr lang="bg-BG" sz="3400" b="1" dirty="0"/>
              <a:t>таблици</a:t>
            </a:r>
            <a:r>
              <a:rPr lang="bg-BG" sz="3400" dirty="0"/>
              <a:t> (както в Excel)</a:t>
            </a:r>
          </a:p>
          <a:p>
            <a:r>
              <a:rPr lang="bg-BG" dirty="0"/>
              <a:t>Таблиците може да са </a:t>
            </a:r>
            <a:r>
              <a:rPr lang="bg-BG" b="1" dirty="0"/>
              <a:t>свързани </a:t>
            </a:r>
            <a:r>
              <a:rPr lang="bg-BG" dirty="0"/>
              <a:t>(напр. продукти и поръчки)</a:t>
            </a:r>
            <a:endParaRPr lang="bg-BG" sz="3400" b="1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 съхранение на данни към бази данни</a:t>
            </a:r>
            <a:endParaRPr lang="en-US" dirty="0"/>
          </a:p>
        </p:txBody>
      </p:sp>
      <p:sp>
        <p:nvSpPr>
          <p:cNvPr id="10" name="object 10"/>
          <p:cNvSpPr/>
          <p:nvPr/>
        </p:nvSpPr>
        <p:spPr>
          <a:xfrm rot="5400000">
            <a:off x="2665215" y="3278385"/>
            <a:ext cx="402984" cy="551815"/>
          </a:xfrm>
          <a:custGeom>
            <a:avLst/>
            <a:gdLst/>
            <a:ahLst/>
            <a:cxnLst/>
            <a:rect l="l" t="t" r="r" b="b"/>
            <a:pathLst>
              <a:path w="475614" h="551814">
                <a:moveTo>
                  <a:pt x="237743" y="0"/>
                </a:moveTo>
                <a:lnTo>
                  <a:pt x="0" y="237743"/>
                </a:lnTo>
                <a:lnTo>
                  <a:pt x="118872" y="237743"/>
                </a:lnTo>
                <a:lnTo>
                  <a:pt x="118872" y="551688"/>
                </a:lnTo>
                <a:lnTo>
                  <a:pt x="356615" y="551688"/>
                </a:lnTo>
                <a:lnTo>
                  <a:pt x="356615" y="237743"/>
                </a:lnTo>
                <a:lnTo>
                  <a:pt x="475488" y="237743"/>
                </a:lnTo>
                <a:lnTo>
                  <a:pt x="237743" y="0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dirty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5</a:t>
            </a:fld>
            <a:endParaRPr sz="1000">
              <a:latin typeface="Calibri"/>
              <a:cs typeface="Calibri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BA40998-706A-62A0-3C2C-8DA4085F711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352800" y="2819400"/>
            <a:ext cx="8324313" cy="186464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032" name="Picture 8" descr="Printable Order Form Template (2 Options) - Freebie Finding Mom">
            <a:extLst>
              <a:ext uri="{FF2B5EF4-FFF2-40B4-BE49-F238E27FC236}">
                <a16:creationId xmlns:a16="http://schemas.microsoft.com/office/drawing/2014/main" id="{DF1FD92E-8B13-F1FE-FCBD-8B767CE993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438400"/>
            <a:ext cx="2024473" cy="2620049"/>
          </a:xfrm>
          <a:prstGeom prst="roundRect">
            <a:avLst>
              <a:gd name="adj" fmla="val 5133"/>
            </a:avLst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scene3d>
            <a:camera prst="perspectiveHeroicExtremeRightFacing" fov="3600000">
              <a:rot lat="126651" lon="20412553" rev="29307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C6BA29BF-ACB1-8B84-EC37-E7BB7D0F5E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1769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ext Placeholder 69">
            <a:extLst>
              <a:ext uri="{FF2B5EF4-FFF2-40B4-BE49-F238E27FC236}">
                <a16:creationId xmlns:a16="http://schemas.microsoft.com/office/drawing/2014/main" id="{DC931EDA-4DC3-E507-BE2D-25188076631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18400" y="1121143"/>
            <a:ext cx="7278000" cy="5736857"/>
          </a:xfrm>
        </p:spPr>
        <p:txBody>
          <a:bodyPr>
            <a:normAutofit lnSpcReduction="10000"/>
          </a:bodyPr>
          <a:lstStyle/>
          <a:p>
            <a:pPr marL="372110" indent="-360045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372110" algn="l"/>
                <a:tab pos="372745" algn="l"/>
              </a:tabLst>
            </a:pPr>
            <a:r>
              <a:rPr lang="bg-BG" sz="3400" b="1" spc="-10" dirty="0">
                <a:solidFill>
                  <a:schemeClr val="bg1"/>
                </a:solidFill>
                <a:latin typeface="Calibri"/>
                <a:cs typeface="Calibri"/>
              </a:rPr>
              <a:t>Съхраняването и обработката на данни </a:t>
            </a:r>
            <a:r>
              <a:rPr lang="bg-BG" sz="3400" b="1" spc="-10" dirty="0">
                <a:latin typeface="Calibri"/>
                <a:cs typeface="Calibri"/>
              </a:rPr>
              <a:t>е необходимост </a:t>
            </a:r>
            <a:r>
              <a:rPr lang="bg-BG" sz="3400" spc="-5" dirty="0">
                <a:cs typeface="Calibri"/>
              </a:rPr>
              <a:t>в технологичната индустрия</a:t>
            </a:r>
            <a:endParaRPr lang="en-US" sz="3400" dirty="0">
              <a:latin typeface="Calibri"/>
              <a:cs typeface="Calibri"/>
            </a:endParaRPr>
          </a:p>
          <a:p>
            <a:pPr marL="372110" indent="-360045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372110" algn="l"/>
                <a:tab pos="372745" algn="l"/>
              </a:tabLst>
            </a:pPr>
            <a:r>
              <a:rPr lang="ru-RU" sz="3400" spc="-10" dirty="0">
                <a:solidFill>
                  <a:srgbClr val="224464"/>
                </a:solidFill>
                <a:cs typeface="Calibri"/>
              </a:rPr>
              <a:t>Нужди за съхранение на данни</a:t>
            </a:r>
            <a:r>
              <a:rPr lang="en-US" sz="3400" spc="-5" dirty="0">
                <a:solidFill>
                  <a:srgbClr val="224464"/>
                </a:solidFill>
                <a:latin typeface="Calibri"/>
                <a:cs typeface="Calibri"/>
              </a:rPr>
              <a:t>:</a:t>
            </a:r>
            <a:endParaRPr lang="en-US" sz="34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Лесно търсене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Лесно променяне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15" dirty="0">
                <a:solidFill>
                  <a:srgbClr val="224464"/>
                </a:solidFill>
                <a:latin typeface="Calibri"/>
                <a:cs typeface="Calibri"/>
              </a:rPr>
              <a:t>Производителност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dirty="0">
                <a:cs typeface="Calibri"/>
              </a:rPr>
              <a:t>Точност и последователност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ru-RU" sz="3200" dirty="0">
                <a:solidFill>
                  <a:srgbClr val="224464"/>
                </a:solidFill>
                <a:cs typeface="Calibri"/>
              </a:rPr>
              <a:t>Сигурност и контрол на достъпа</a:t>
            </a:r>
            <a:endParaRPr lang="en-US" sz="3200" dirty="0">
              <a:latin typeface="Calibri"/>
              <a:cs typeface="Calibri"/>
            </a:endParaRPr>
          </a:p>
          <a:p>
            <a:pPr marL="805180" lvl="1" indent="-360680">
              <a:lnSpc>
                <a:spcPct val="100000"/>
              </a:lnSpc>
              <a:buClr>
                <a:schemeClr val="tx1"/>
              </a:buClr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bg-BG" sz="3200" spc="-5" dirty="0">
                <a:solidFill>
                  <a:srgbClr val="224464"/>
                </a:solidFill>
                <a:cs typeface="Calibri"/>
              </a:rPr>
              <a:t>Съкращаване</a:t>
            </a:r>
            <a:endParaRPr lang="en-US" sz="3200" dirty="0"/>
          </a:p>
        </p:txBody>
      </p:sp>
      <p:sp>
        <p:nvSpPr>
          <p:cNvPr id="117" name="object 117"/>
          <p:cNvSpPr txBox="1"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Защо се нуждаем от бази данни?</a:t>
            </a:r>
            <a:endParaRPr lang="en-US" dirty="0"/>
          </a:p>
        </p:txBody>
      </p:sp>
      <p:pic>
        <p:nvPicPr>
          <p:cNvPr id="121" name="Picture 1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77200" y="838200"/>
            <a:ext cx="3962400" cy="3962400"/>
          </a:xfrm>
          <a:prstGeom prst="rect">
            <a:avLst/>
          </a:prstGeom>
        </p:spPr>
      </p:pic>
      <p:sp>
        <p:nvSpPr>
          <p:cNvPr id="106" name="object 15">
            <a:extLst>
              <a:ext uri="{FF2B5EF4-FFF2-40B4-BE49-F238E27FC236}">
                <a16:creationId xmlns:a16="http://schemas.microsoft.com/office/drawing/2014/main" id="{37CE6B7F-8446-3804-46EB-322B94F25F47}"/>
              </a:ext>
            </a:extLst>
          </p:cNvPr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dirty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6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303567B-9D28-23BA-E0DA-FE5BDCE19FF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0842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752600" y="961148"/>
            <a:ext cx="8518146" cy="572111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2110" marR="135890" indent="-360045">
              <a:lnSpc>
                <a:spcPct val="105000"/>
              </a:lnSpc>
              <a:spcBef>
                <a:spcPts val="100"/>
              </a:spcBef>
              <a:buClr>
                <a:schemeClr val="tx2"/>
              </a:buClr>
              <a:buFont typeface="Wingdings"/>
              <a:buChar char=""/>
              <a:tabLst>
                <a:tab pos="372110" algn="l"/>
                <a:tab pos="372745" algn="l"/>
              </a:tabLst>
            </a:pPr>
            <a:r>
              <a:rPr lang="bg-BG" sz="2800" b="1" spc="-15" dirty="0">
                <a:solidFill>
                  <a:schemeClr val="bg1"/>
                </a:solidFill>
                <a:latin typeface="Calibri"/>
                <a:cs typeface="Calibri"/>
              </a:rPr>
              <a:t>База данни</a:t>
            </a:r>
            <a:r>
              <a:rPr sz="2800" b="1" dirty="0">
                <a:solidFill>
                  <a:srgbClr val="FF9F00"/>
                </a:solidFill>
                <a:latin typeface="Calibri"/>
                <a:cs typeface="Calibri"/>
              </a:rPr>
              <a:t> </a:t>
            </a:r>
            <a:r>
              <a:rPr lang="bg-BG" sz="2800" dirty="0">
                <a:solidFill>
                  <a:srgbClr val="224464"/>
                </a:solidFill>
                <a:latin typeface="Calibri"/>
                <a:cs typeface="Calibri"/>
              </a:rPr>
              <a:t>е колекция от данни</a:t>
            </a:r>
            <a:r>
              <a:rPr sz="2800" spc="-1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2800" spc="-25" dirty="0">
                <a:solidFill>
                  <a:srgbClr val="224464"/>
                </a:solidFill>
                <a:latin typeface="Calibri"/>
                <a:cs typeface="Calibri"/>
              </a:rPr>
              <a:t>които да бъдат лесно достъпни</a:t>
            </a:r>
            <a:r>
              <a:rPr sz="2800" spc="-5" dirty="0">
                <a:solidFill>
                  <a:srgbClr val="224464"/>
                </a:solidFill>
                <a:latin typeface="Calibri"/>
                <a:cs typeface="Calibri"/>
              </a:rPr>
              <a:t>,</a:t>
            </a:r>
            <a:r>
              <a:rPr sz="2800" dirty="0">
                <a:solidFill>
                  <a:srgbClr val="224464"/>
                </a:solidFill>
                <a:latin typeface="Calibri"/>
                <a:cs typeface="Calibri"/>
              </a:rPr>
              <a:t> </a:t>
            </a:r>
            <a:r>
              <a:rPr lang="bg-BG" sz="2800" spc="-5" dirty="0">
                <a:solidFill>
                  <a:srgbClr val="224464"/>
                </a:solidFill>
                <a:latin typeface="Calibri"/>
                <a:cs typeface="Calibri"/>
              </a:rPr>
              <a:t>управлявани и променяни</a:t>
            </a:r>
            <a:endParaRPr lang="en-US" sz="2800" spc="-5" dirty="0">
              <a:solidFill>
                <a:srgbClr val="224464"/>
              </a:solidFill>
              <a:latin typeface="Calibri"/>
              <a:cs typeface="Calibri"/>
            </a:endParaRPr>
          </a:p>
          <a:p>
            <a:pPr marL="372110" marR="5080" indent="-360045">
              <a:lnSpc>
                <a:spcPct val="105100"/>
              </a:lnSpc>
              <a:spcBef>
                <a:spcPts val="1800"/>
              </a:spcBef>
              <a:buClr>
                <a:schemeClr val="tx2"/>
              </a:buClr>
              <a:buFont typeface="Wingdings"/>
              <a:buChar char=""/>
              <a:tabLst>
                <a:tab pos="372110" algn="l"/>
                <a:tab pos="372745" algn="l"/>
              </a:tabLst>
            </a:pPr>
            <a:r>
              <a:rPr lang="ru-RU" sz="2800" b="1" spc="-15" dirty="0">
                <a:solidFill>
                  <a:schemeClr val="bg1"/>
                </a:solidFill>
                <a:cs typeface="Calibri"/>
              </a:rPr>
              <a:t>Съвременните бази данни</a:t>
            </a:r>
            <a:r>
              <a:rPr lang="ru-RU" sz="2800" b="1" dirty="0">
                <a:solidFill>
                  <a:schemeClr val="bg1"/>
                </a:solidFill>
                <a:cs typeface="Calibri"/>
              </a:rPr>
              <a:t> </a:t>
            </a:r>
            <a:r>
              <a:rPr lang="ru-RU" sz="2800" spc="-10" dirty="0">
                <a:solidFill>
                  <a:srgbClr val="224464"/>
                </a:solidFill>
                <a:cs typeface="Calibri"/>
              </a:rPr>
              <a:t>се управляват от системи за управление на бази данни (СУБД)</a:t>
            </a:r>
            <a:endParaRPr lang="ru-RU" sz="2800" dirty="0">
              <a:cs typeface="Calibri"/>
            </a:endParaRPr>
          </a:p>
          <a:p>
            <a:pPr marL="805180" marR="648970" lvl="1" indent="-360045">
              <a:lnSpc>
                <a:spcPct val="105100"/>
              </a:lnSpc>
              <a:spcBef>
                <a:spcPts val="12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ru-RU" sz="2800" spc="-10" dirty="0">
                <a:solidFill>
                  <a:srgbClr val="224464"/>
                </a:solidFill>
                <a:cs typeface="Calibri"/>
              </a:rPr>
              <a:t>Определят </a:t>
            </a:r>
            <a:r>
              <a:rPr lang="ru-RU" sz="2800" b="1" spc="-10" dirty="0">
                <a:solidFill>
                  <a:srgbClr val="224464"/>
                </a:solidFill>
                <a:cs typeface="Calibri"/>
              </a:rPr>
              <a:t>структурата</a:t>
            </a:r>
            <a:r>
              <a:rPr lang="ru-RU" sz="2800" spc="-10" dirty="0">
                <a:solidFill>
                  <a:srgbClr val="224464"/>
                </a:solidFill>
                <a:cs typeface="Calibri"/>
              </a:rPr>
              <a:t> на базата данни</a:t>
            </a:r>
            <a:endParaRPr lang="ru-RU" sz="2800" dirty="0">
              <a:cs typeface="Calibri"/>
            </a:endParaRPr>
          </a:p>
          <a:p>
            <a:pPr marL="805180" marR="1016635" lvl="1" indent="-360045">
              <a:lnSpc>
                <a:spcPct val="105100"/>
              </a:lnSpc>
              <a:spcBef>
                <a:spcPts val="1200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ru-RU" sz="2800" spc="-20" dirty="0">
                <a:solidFill>
                  <a:srgbClr val="224464"/>
                </a:solidFill>
                <a:cs typeface="Calibri"/>
              </a:rPr>
              <a:t>Позволяват ни да </a:t>
            </a:r>
            <a:r>
              <a:rPr lang="ru-RU" sz="2800" b="1" spc="-20" dirty="0">
                <a:solidFill>
                  <a:srgbClr val="224464"/>
                </a:solidFill>
                <a:cs typeface="Calibri"/>
              </a:rPr>
              <a:t>добавяме</a:t>
            </a:r>
            <a:r>
              <a:rPr lang="ru-RU" sz="2800" spc="-20" dirty="0">
                <a:solidFill>
                  <a:srgbClr val="224464"/>
                </a:solidFill>
                <a:cs typeface="Calibri"/>
              </a:rPr>
              <a:t> (</a:t>
            </a:r>
            <a:r>
              <a:rPr lang="ru-RU" sz="2800" b="1" spc="-20" dirty="0">
                <a:solidFill>
                  <a:srgbClr val="224464"/>
                </a:solidFill>
                <a:cs typeface="Calibri"/>
              </a:rPr>
              <a:t>C</a:t>
            </a:r>
            <a:r>
              <a:rPr lang="ru-RU" sz="2800" spc="-20" dirty="0">
                <a:solidFill>
                  <a:srgbClr val="224464"/>
                </a:solidFill>
                <a:cs typeface="Calibri"/>
              </a:rPr>
              <a:t>reate)</a:t>
            </a:r>
            <a:r>
              <a:rPr lang="ru-RU" sz="2800" spc="-10" dirty="0">
                <a:solidFill>
                  <a:srgbClr val="224464"/>
                </a:solidFill>
                <a:cs typeface="Calibri"/>
              </a:rPr>
              <a:t>, </a:t>
            </a:r>
            <a:r>
              <a:rPr lang="ru-RU" sz="2800" b="1" spc="-10" dirty="0">
                <a:solidFill>
                  <a:srgbClr val="224464"/>
                </a:solidFill>
                <a:cs typeface="Calibri"/>
              </a:rPr>
              <a:t>четем</a:t>
            </a:r>
            <a:r>
              <a:rPr lang="ru-RU" sz="2800" spc="-10" dirty="0">
                <a:solidFill>
                  <a:srgbClr val="224464"/>
                </a:solidFill>
                <a:cs typeface="Calibri"/>
              </a:rPr>
              <a:t> (</a:t>
            </a:r>
            <a:r>
              <a:rPr lang="ru-RU" sz="2800" b="1" spc="-20" dirty="0">
                <a:solidFill>
                  <a:srgbClr val="224464"/>
                </a:solidFill>
                <a:cs typeface="Calibri"/>
              </a:rPr>
              <a:t>R</a:t>
            </a:r>
            <a:r>
              <a:rPr lang="ru-RU" sz="2800" spc="-20" dirty="0">
                <a:solidFill>
                  <a:srgbClr val="224464"/>
                </a:solidFill>
                <a:cs typeface="Calibri"/>
              </a:rPr>
              <a:t>ead)</a:t>
            </a:r>
            <a:r>
              <a:rPr lang="ru-RU" sz="2800" spc="-5" dirty="0">
                <a:solidFill>
                  <a:srgbClr val="224464"/>
                </a:solidFill>
                <a:cs typeface="Calibri"/>
              </a:rPr>
              <a:t>, </a:t>
            </a:r>
            <a:r>
              <a:rPr lang="ru-RU" sz="2800" b="1" spc="-5" dirty="0">
                <a:solidFill>
                  <a:srgbClr val="224464"/>
                </a:solidFill>
                <a:cs typeface="Calibri"/>
              </a:rPr>
              <a:t>променяме</a:t>
            </a:r>
            <a:r>
              <a:rPr lang="ru-RU" sz="2800" dirty="0">
                <a:solidFill>
                  <a:srgbClr val="224464"/>
                </a:solidFill>
                <a:cs typeface="Calibri"/>
              </a:rPr>
              <a:t> (</a:t>
            </a:r>
            <a:r>
              <a:rPr lang="ru-RU" sz="2800" b="1" spc="-15" dirty="0">
                <a:solidFill>
                  <a:srgbClr val="224464"/>
                </a:solidFill>
                <a:cs typeface="Calibri"/>
              </a:rPr>
              <a:t>U</a:t>
            </a:r>
            <a:r>
              <a:rPr lang="ru-RU" sz="2800" spc="-15" dirty="0">
                <a:solidFill>
                  <a:srgbClr val="224464"/>
                </a:solidFill>
                <a:cs typeface="Calibri"/>
              </a:rPr>
              <a:t>pdate)</a:t>
            </a:r>
            <a:r>
              <a:rPr lang="ru-RU" sz="2800" spc="-4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800" spc="-5" dirty="0">
                <a:solidFill>
                  <a:srgbClr val="224464"/>
                </a:solidFill>
                <a:cs typeface="Calibri"/>
              </a:rPr>
              <a:t>и </a:t>
            </a:r>
            <a:r>
              <a:rPr lang="ru-RU" sz="2800" b="1" spc="-5" dirty="0">
                <a:solidFill>
                  <a:srgbClr val="224464"/>
                </a:solidFill>
                <a:cs typeface="Calibri"/>
              </a:rPr>
              <a:t>изтриваме</a:t>
            </a:r>
            <a:r>
              <a:rPr lang="ru-RU" sz="2800" dirty="0">
                <a:solidFill>
                  <a:srgbClr val="224464"/>
                </a:solidFill>
                <a:cs typeface="Calibri"/>
              </a:rPr>
              <a:t> (</a:t>
            </a:r>
            <a:r>
              <a:rPr lang="ru-RU" sz="2800" b="1" spc="-15" dirty="0">
                <a:solidFill>
                  <a:srgbClr val="224464"/>
                </a:solidFill>
                <a:cs typeface="Calibri"/>
              </a:rPr>
              <a:t>D</a:t>
            </a:r>
            <a:r>
              <a:rPr lang="ru-RU" sz="2800" spc="-15" dirty="0">
                <a:solidFill>
                  <a:srgbClr val="224464"/>
                </a:solidFill>
                <a:cs typeface="Calibri"/>
              </a:rPr>
              <a:t>elete) данни</a:t>
            </a:r>
            <a:r>
              <a:rPr lang="ru-RU" sz="2800" spc="-5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800" spc="-10" dirty="0">
                <a:solidFill>
                  <a:srgbClr val="224464"/>
                </a:solidFill>
                <a:cs typeface="Calibri"/>
              </a:rPr>
              <a:t>(</a:t>
            </a:r>
            <a:r>
              <a:rPr lang="ru-RU" sz="2800" b="1" spc="-10" dirty="0">
                <a:solidFill>
                  <a:srgbClr val="224464"/>
                </a:solidFill>
                <a:cs typeface="Calibri"/>
              </a:rPr>
              <a:t>CRUD</a:t>
            </a:r>
            <a:r>
              <a:rPr lang="ru-RU" sz="2800" b="1" spc="20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800" spc="-20" dirty="0">
                <a:solidFill>
                  <a:srgbClr val="224464"/>
                </a:solidFill>
                <a:cs typeface="Calibri"/>
              </a:rPr>
              <a:t>операции)</a:t>
            </a:r>
            <a:endParaRPr lang="ru-RU" sz="2800" dirty="0">
              <a:cs typeface="Calibri"/>
            </a:endParaRPr>
          </a:p>
          <a:p>
            <a:pPr marL="805180" lvl="1" indent="-360680">
              <a:lnSpc>
                <a:spcPct val="100000"/>
              </a:lnSpc>
              <a:spcBef>
                <a:spcPts val="1395"/>
              </a:spcBef>
              <a:buFont typeface="Wingdings"/>
              <a:buChar char=""/>
              <a:tabLst>
                <a:tab pos="805180" algn="l"/>
                <a:tab pos="805815" algn="l"/>
              </a:tabLst>
            </a:pPr>
            <a:r>
              <a:rPr lang="ru-RU" sz="2800" spc="-25" dirty="0">
                <a:solidFill>
                  <a:srgbClr val="224464"/>
                </a:solidFill>
                <a:cs typeface="Calibri"/>
              </a:rPr>
              <a:t>Изпълняват </a:t>
            </a:r>
            <a:r>
              <a:rPr lang="ru-RU" sz="2800" b="1" spc="-25" dirty="0">
                <a:solidFill>
                  <a:srgbClr val="224464"/>
                </a:solidFill>
                <a:cs typeface="Calibri"/>
              </a:rPr>
              <a:t>заявки</a:t>
            </a:r>
            <a:r>
              <a:rPr lang="ru-RU" sz="2800" spc="-25" dirty="0">
                <a:solidFill>
                  <a:srgbClr val="224464"/>
                </a:solidFill>
                <a:cs typeface="Calibri"/>
              </a:rPr>
              <a:t> </a:t>
            </a:r>
            <a:r>
              <a:rPr lang="ru-RU" sz="2800" spc="-5" dirty="0">
                <a:solidFill>
                  <a:srgbClr val="224464"/>
                </a:solidFill>
                <a:cs typeface="Calibri"/>
              </a:rPr>
              <a:t>(филтриране /</a:t>
            </a:r>
            <a:r>
              <a:rPr lang="ru-RU" sz="2800" spc="-20" dirty="0">
                <a:solidFill>
                  <a:srgbClr val="224464"/>
                </a:solidFill>
                <a:cs typeface="Calibri"/>
              </a:rPr>
              <a:t> търсене на данни)</a:t>
            </a:r>
            <a:endParaRPr lang="ru-RU" sz="2800" dirty="0">
              <a:cs typeface="Calibri"/>
            </a:endParaRPr>
          </a:p>
          <a:p>
            <a:pPr marL="372110" marR="135890" indent="-360045">
              <a:lnSpc>
                <a:spcPct val="105000"/>
              </a:lnSpc>
              <a:spcBef>
                <a:spcPts val="100"/>
              </a:spcBef>
              <a:buClr>
                <a:schemeClr val="tx2"/>
              </a:buClr>
              <a:buFont typeface="Wingdings"/>
              <a:buChar char=""/>
              <a:tabLst>
                <a:tab pos="372110" algn="l"/>
                <a:tab pos="372745" algn="l"/>
              </a:tabLst>
            </a:pPr>
            <a:endParaRPr sz="2800" dirty="0">
              <a:latin typeface="Calibri"/>
              <a:cs typeface="Calibri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title"/>
          </p:nvPr>
        </p:nvSpPr>
        <p:spPr>
          <a:xfrm>
            <a:off x="1296957" y="227247"/>
            <a:ext cx="8625520" cy="62966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lang="bg-BG" sz="4000" spc="-15" dirty="0"/>
              <a:t>Какво е база данни</a:t>
            </a:r>
            <a:r>
              <a:rPr sz="4000" spc="-15" dirty="0"/>
              <a:t>?</a:t>
            </a:r>
            <a:endParaRPr sz="4000" dirty="0"/>
          </a:p>
        </p:txBody>
      </p: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38303" y="3249000"/>
            <a:ext cx="2014727" cy="2014727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925300" y="6618223"/>
            <a:ext cx="144145" cy="1549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640">
              <a:lnSpc>
                <a:spcPts val="1065"/>
              </a:lnSpc>
            </a:pPr>
            <a:fld id="{81D60167-4931-47E6-BA6A-407CBD079E47}" type="slidenum">
              <a:rPr sz="1000" dirty="0">
                <a:solidFill>
                  <a:srgbClr val="224464"/>
                </a:solidFill>
                <a:latin typeface="Calibri"/>
                <a:cs typeface="Calibri"/>
              </a:rPr>
              <a:pPr marL="40640">
                <a:lnSpc>
                  <a:spcPts val="1065"/>
                </a:lnSpc>
              </a:pPr>
              <a:t>7</a:t>
            </a:fld>
            <a:endParaRPr sz="1000">
              <a:latin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8AFC0B7-8530-58B4-8A0B-690D24E12F4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339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200" b="1" spc="-15" dirty="0">
                <a:solidFill>
                  <a:schemeClr val="bg1"/>
                </a:solidFill>
                <a:cs typeface="Calibri"/>
              </a:rPr>
              <a:t>Индексите</a:t>
            </a:r>
            <a:r>
              <a:rPr lang="bg-BG" sz="3200" b="1" spc="-15" dirty="0">
                <a:solidFill>
                  <a:srgbClr val="FF9F00"/>
                </a:solidFill>
                <a:cs typeface="Calibri"/>
              </a:rPr>
              <a:t> </a:t>
            </a:r>
            <a:r>
              <a:rPr lang="ru-RU" sz="3200" dirty="0"/>
              <a:t>в базите данни са структури, които ускоряват търсенето и филтрирането на данни</a:t>
            </a:r>
          </a:p>
          <a:p>
            <a:pPr lvl="1">
              <a:buClr>
                <a:schemeClr val="tx2"/>
              </a:buClr>
            </a:pPr>
            <a:r>
              <a:rPr lang="bg-BG" sz="3000" spc="-15" dirty="0">
                <a:cs typeface="Calibri"/>
              </a:rPr>
              <a:t>Осигуряват </a:t>
            </a:r>
            <a:r>
              <a:rPr lang="bg-BG" sz="3000" b="1" spc="-15" dirty="0">
                <a:solidFill>
                  <a:schemeClr val="bg1"/>
                </a:solidFill>
                <a:cs typeface="Calibri"/>
              </a:rPr>
              <a:t>бързо намиране </a:t>
            </a:r>
            <a:r>
              <a:rPr lang="ru-RU" sz="3000" dirty="0"/>
              <a:t>на записи по конкретно поле, </a:t>
            </a:r>
            <a:r>
              <a:rPr lang="bg-BG" sz="3000" b="1" spc="-15" dirty="0">
                <a:solidFill>
                  <a:schemeClr val="bg1"/>
                </a:solidFill>
                <a:cs typeface="Calibri"/>
              </a:rPr>
              <a:t>без да е необходимо </a:t>
            </a:r>
            <a:r>
              <a:rPr lang="ru-RU" sz="3000" dirty="0"/>
              <a:t>преглеждането на цялата таблица</a:t>
            </a:r>
          </a:p>
          <a:p>
            <a:r>
              <a:rPr lang="ru-RU" sz="3200" dirty="0"/>
              <a:t>Подобряват </a:t>
            </a:r>
            <a:r>
              <a:rPr lang="bg-BG" sz="3200" b="1" spc="-15" dirty="0">
                <a:solidFill>
                  <a:schemeClr val="bg1"/>
                </a:solidFill>
                <a:cs typeface="Calibri"/>
              </a:rPr>
              <a:t>ефективността</a:t>
            </a:r>
            <a:r>
              <a:rPr lang="bg-BG" sz="3200" b="1" spc="-15" dirty="0">
                <a:solidFill>
                  <a:srgbClr val="FF9F00"/>
                </a:solidFill>
                <a:cs typeface="Calibri"/>
              </a:rPr>
              <a:t> </a:t>
            </a:r>
            <a:r>
              <a:rPr lang="ru-RU" sz="3200" dirty="0"/>
              <a:t>на заявките, като намаляват времето за изпълнение</a:t>
            </a:r>
          </a:p>
          <a:p>
            <a:r>
              <a:rPr lang="ru-RU" sz="3200" dirty="0"/>
              <a:t>Създават оптимизирани пътища за достъп до данните</a:t>
            </a:r>
          </a:p>
          <a:p>
            <a:pPr lvl="1"/>
            <a:r>
              <a:rPr lang="ru-RU" sz="3000" dirty="0"/>
              <a:t>Това подобрява общата производителност на базата данни</a:t>
            </a:r>
          </a:p>
          <a:p>
            <a:pPr>
              <a:buNone/>
            </a:pP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Индексиране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6A65020-B314-6FED-1B63-42BEAE4137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pic>
        <p:nvPicPr>
          <p:cNvPr id="7" name="Picture 6" descr="A logo of a database&#10;&#10;Description automatically generated">
            <a:extLst>
              <a:ext uri="{FF2B5EF4-FFF2-40B4-BE49-F238E27FC236}">
                <a16:creationId xmlns:a16="http://schemas.microsoft.com/office/drawing/2014/main" id="{295DDD46-BCA6-7B95-B33A-DA9E7675309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41" t="11905" r="10714" b="7738"/>
          <a:stretch/>
        </p:blipFill>
        <p:spPr>
          <a:xfrm>
            <a:off x="10233188" y="3339000"/>
            <a:ext cx="1775309" cy="174303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173899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Information Technology PNG Images Transparent Free Download | PNGMar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62500" y="1371599"/>
            <a:ext cx="2667000" cy="2782957"/>
          </a:xfrm>
          <a:prstGeom prst="rect">
            <a:avLst/>
          </a:prstGeom>
          <a:noFill/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C168A3BC-C01C-551C-201D-F1D0EBEB060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454000"/>
            <a:ext cx="10961783" cy="1173084"/>
          </a:xfrm>
        </p:spPr>
        <p:txBody>
          <a:bodyPr/>
          <a:lstStyle/>
          <a:p>
            <a:r>
              <a:rPr lang="ru-RU" dirty="0"/>
              <a:t>Какво представляват? Защо са необходими? Видове ИТ системи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8297701F-4061-796D-E6D0-DFB20F5269B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595916"/>
            <a:ext cx="10961783" cy="768084"/>
          </a:xfrm>
        </p:spPr>
        <p:txBody>
          <a:bodyPr/>
          <a:lstStyle/>
          <a:p>
            <a:r>
              <a:rPr lang="bg-BG" dirty="0"/>
              <a:t>Информационни системи (ИС)</a:t>
            </a:r>
          </a:p>
        </p:txBody>
      </p:sp>
    </p:spTree>
    <p:extLst>
      <p:ext uri="{BB962C8B-B14F-4D97-AF65-F5344CB8AC3E}">
        <p14:creationId xmlns:p14="http://schemas.microsoft.com/office/powerpoint/2010/main" val="1021459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4317</TotalTime>
  <Words>1108</Words>
  <Application>Microsoft Office PowerPoint</Application>
  <PresentationFormat>Widescreen</PresentationFormat>
  <Paragraphs>160</Paragraphs>
  <Slides>28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Consolas</vt:lpstr>
      <vt:lpstr>Wingdings</vt:lpstr>
      <vt:lpstr>SoftUni</vt:lpstr>
      <vt:lpstr>Информационни системи</vt:lpstr>
      <vt:lpstr>Съдържание</vt:lpstr>
      <vt:lpstr>Съхранение на данни. База данни</vt:lpstr>
      <vt:lpstr>Данни в истинския свят</vt:lpstr>
      <vt:lpstr>От съхранение на данни към бази данни</vt:lpstr>
      <vt:lpstr>Защо се нуждаем от бази данни?</vt:lpstr>
      <vt:lpstr>Какво е база данни?</vt:lpstr>
      <vt:lpstr>Индексиране</vt:lpstr>
      <vt:lpstr>Информационни системи (ИС)</vt:lpstr>
      <vt:lpstr>Нужда от информационни системи (1)</vt:lpstr>
      <vt:lpstr>Нужда от информационни системи (2)</vt:lpstr>
      <vt:lpstr>Нужда от информационни системи (3)</vt:lpstr>
      <vt:lpstr>Нужда от информационни системи (4)</vt:lpstr>
      <vt:lpstr>Заявки от потребителя (1)</vt:lpstr>
      <vt:lpstr>Заявки от потребителя (2)</vt:lpstr>
      <vt:lpstr>Отчети</vt:lpstr>
      <vt:lpstr>Видове ИС</vt:lpstr>
      <vt:lpstr>CRM: система за управление на клиенти</vt:lpstr>
      <vt:lpstr>CRM система – пример</vt:lpstr>
      <vt:lpstr>HRMS: система за управление на човешки ресурси</vt:lpstr>
      <vt:lpstr>HRMS система – пример</vt:lpstr>
      <vt:lpstr>MIS: системи за управление на информация</vt:lpstr>
      <vt:lpstr>MIS система – пример</vt:lpstr>
      <vt:lpstr>TPS: Системи за обработка на транзакции</vt:lpstr>
      <vt:lpstr>TPS система – пример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Информационни системи</dc:title>
  <dc:subject>Software Development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197</cp:revision>
  <dcterms:created xsi:type="dcterms:W3CDTF">2018-05-23T13:08:44Z</dcterms:created>
  <dcterms:modified xsi:type="dcterms:W3CDTF">2024-07-15T10:18:35Z</dcterms:modified>
  <cp:category>computer programming;programming;software development;software engineering</cp:category>
</cp:coreProperties>
</file>