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627" r:id="rId2"/>
    <p:sldId id="298" r:id="rId3"/>
    <p:sldId id="309" r:id="rId4"/>
    <p:sldId id="512" r:id="rId5"/>
    <p:sldId id="310" r:id="rId6"/>
    <p:sldId id="311" r:id="rId7"/>
    <p:sldId id="317" r:id="rId8"/>
    <p:sldId id="318" r:id="rId9"/>
    <p:sldId id="319" r:id="rId10"/>
    <p:sldId id="730" r:id="rId11"/>
    <p:sldId id="731" r:id="rId12"/>
    <p:sldId id="732" r:id="rId13"/>
    <p:sldId id="742" r:id="rId14"/>
    <p:sldId id="324" r:id="rId15"/>
    <p:sldId id="504" r:id="rId16"/>
    <p:sldId id="5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6C6856F-54ED-452D-9B31-11F146FAEF26}">
          <p14:sldIdLst>
            <p14:sldId id="627"/>
            <p14:sldId id="298"/>
          </p14:sldIdLst>
        </p14:section>
        <p14:section name="Делегати" id="{C08D9EAD-70D0-47D6-8929-EDAEF22E0319}">
          <p14:sldIdLst>
            <p14:sldId id="309"/>
            <p14:sldId id="512"/>
            <p14:sldId id="310"/>
            <p14:sldId id="311"/>
            <p14:sldId id="317"/>
            <p14:sldId id="318"/>
            <p14:sldId id="319"/>
          </p14:sldIdLst>
        </p14:section>
        <p14:section name="Събития" id="{8291236B-30E2-46A5-A1C7-FC2227D0FBE0}">
          <p14:sldIdLst>
            <p14:sldId id="730"/>
            <p14:sldId id="731"/>
            <p14:sldId id="732"/>
            <p14:sldId id="742"/>
          </p14:sldIdLst>
        </p14:section>
        <p14:section name="Обобщение" id="{420DA943-0028-48E3-B660-2AF83B1B3F18}">
          <p14:sldIdLst>
            <p14:sldId id="324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95238" autoAdjust="0"/>
  </p:normalViewPr>
  <p:slideViewPr>
    <p:cSldViewPr showGuides="1">
      <p:cViewPr varScale="1">
        <p:scale>
          <a:sx n="117" d="100"/>
          <a:sy n="117" d="100"/>
        </p:scale>
        <p:origin x="848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5029FBD-B8C1-52EF-A710-856C939CBF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670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7A46289-2BBB-A993-77F4-D59B059AC3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15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4EA7AC8-5107-FCDC-0337-FADB3CA2D0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160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E5301E9-EC60-CB3F-6633-5EB1D4AFC8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0960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8DFBAF0-2153-7462-A3AA-DCFE41DC1E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477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70#0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bg-BG" dirty="0"/>
              <a:t>Обратно извикване (</a:t>
            </a:r>
            <a:r>
              <a:rPr lang="en-US" dirty="0"/>
              <a:t>Callbacks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Делегати и събития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2" name="Picture 2" descr="https://miro.medium.com/max/1610/1*xy6Cj3xMWUM7_9u5GPrIUg.png">
            <a:extLst>
              <a:ext uri="{FF2B5EF4-FFF2-40B4-BE49-F238E27FC236}">
                <a16:creationId xmlns:a16="http://schemas.microsoft.com/office/drawing/2014/main" id="{444DE4DC-33BD-2836-C41F-212175913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000" y="2722680"/>
            <a:ext cx="3600523" cy="226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96753"/>
            <a:ext cx="4212418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F6B45188-389A-66FD-AC5D-B4B72B12DD6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Събития (</a:t>
            </a:r>
            <a:r>
              <a:rPr lang="en-US" dirty="0"/>
              <a:t>Events) </a:t>
            </a:r>
            <a:r>
              <a:rPr lang="bg-BG" dirty="0"/>
              <a:t>и </a:t>
            </a:r>
            <a:r>
              <a:rPr lang="en-US" dirty="0"/>
              <a:t>EventHandler 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DAD1B628-E7FD-882A-C6B6-E2BB167360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800" dirty="0"/>
              <a:t>Хващане и обработка на събития в C#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205371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8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 </a:t>
            </a:r>
            <a:r>
              <a:rPr lang="bg-BG" sz="3200" dirty="0"/>
              <a:t>са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потребителски действия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b="1" dirty="0"/>
              <a:t>Примери</a:t>
            </a:r>
            <a:r>
              <a:rPr lang="en-US" sz="2900" dirty="0"/>
              <a:t>: </a:t>
            </a:r>
            <a:r>
              <a:rPr lang="bg-BG" sz="2900" dirty="0"/>
              <a:t>натискане на бутон</a:t>
            </a:r>
            <a:r>
              <a:rPr lang="en-US" sz="2900" dirty="0"/>
              <a:t>, </a:t>
            </a:r>
            <a:r>
              <a:rPr lang="bg-BG" sz="2900" dirty="0"/>
              <a:t>клик с мишката</a:t>
            </a:r>
            <a:r>
              <a:rPr lang="en-US" sz="2900" dirty="0"/>
              <a:t>,</a:t>
            </a:r>
            <a:br>
              <a:rPr lang="en-US" sz="2900" dirty="0"/>
            </a:br>
            <a:r>
              <a:rPr lang="bg-BG" sz="2900" dirty="0"/>
              <a:t>движение на мишката, събитие от таймер,</a:t>
            </a:r>
            <a:br>
              <a:rPr lang="en-US" sz="2900" dirty="0"/>
            </a:br>
            <a:r>
              <a:rPr lang="bg-BG" sz="2900" dirty="0"/>
              <a:t>събитие от клавиатурата и други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dirty="0"/>
              <a:t>Можем да се "</a:t>
            </a:r>
            <a:r>
              <a:rPr lang="bg-BG" sz="2900" b="1" dirty="0">
                <a:solidFill>
                  <a:schemeClr val="bg1"/>
                </a:solidFill>
              </a:rPr>
              <a:t>абонираме за събитие</a:t>
            </a:r>
            <a:r>
              <a:rPr lang="bg-BG" sz="2900" dirty="0"/>
              <a:t>" и</a:t>
            </a:r>
            <a:br>
              <a:rPr lang="bg-BG" sz="2900" dirty="0"/>
            </a:br>
            <a:r>
              <a:rPr lang="bg-BG" sz="2900" dirty="0"/>
              <a:t>да го обработваме, когато възникне</a:t>
            </a:r>
          </a:p>
          <a:p>
            <a:pPr>
              <a:lnSpc>
                <a:spcPct val="108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 </a:t>
            </a:r>
            <a:r>
              <a:rPr lang="bg-BG" sz="3200" dirty="0"/>
              <a:t>се декларират в даден</a:t>
            </a:r>
            <a:br>
              <a:rPr lang="bg-BG" sz="3200" dirty="0"/>
            </a:br>
            <a:r>
              <a:rPr lang="bg-BG" sz="3200" dirty="0"/>
              <a:t>клас като </a:t>
            </a:r>
            <a:r>
              <a:rPr lang="bg-BG" sz="3200" b="1" dirty="0">
                <a:solidFill>
                  <a:schemeClr val="bg1"/>
                </a:solidFill>
              </a:rPr>
              <a:t>делегати</a:t>
            </a:r>
            <a:r>
              <a:rPr lang="bg-BG" sz="3200" dirty="0"/>
              <a:t> и се хващат чрез</a:t>
            </a:r>
            <a:br>
              <a:rPr lang="bg-BG" sz="3200" dirty="0"/>
            </a:br>
            <a:r>
              <a:rPr lang="bg-BG" sz="3200" dirty="0"/>
              <a:t>обработчици (</a:t>
            </a:r>
            <a:r>
              <a:rPr lang="en-US" sz="3200" b="1" dirty="0">
                <a:solidFill>
                  <a:schemeClr val="bg1"/>
                </a:solidFill>
              </a:rPr>
              <a:t>event handlers</a:t>
            </a:r>
            <a:r>
              <a:rPr lang="bg-BG" sz="3200" dirty="0"/>
              <a:t>)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dirty="0"/>
              <a:t>Например: класът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2900" dirty="0"/>
              <a:t> </a:t>
            </a:r>
            <a:r>
              <a:rPr lang="bg-BG" sz="2900" dirty="0"/>
              <a:t>има събитие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</a:p>
          <a:p>
            <a:pPr lvl="1">
              <a:lnSpc>
                <a:spcPct val="108000"/>
              </a:lnSpc>
            </a:pPr>
            <a:r>
              <a:rPr lang="bg-BG" sz="2900" dirty="0"/>
              <a:t>Събитието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bg-BG" sz="2900" dirty="0"/>
              <a:t> се обработва от </a:t>
            </a:r>
            <a:r>
              <a:rPr lang="en-US" sz="2900" dirty="0"/>
              <a:t>event handler </a:t>
            </a:r>
            <a:r>
              <a:rPr lang="en-US" sz="2900" b="1" noProof="1">
                <a:latin typeface="Consolas" panose="020B0609020204030204" pitchFamily="49" charset="0"/>
              </a:rPr>
              <a:t>ButtonOK_Click()</a:t>
            </a:r>
            <a:endParaRPr lang="en-US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endParaRPr lang="en-US" dirty="0"/>
          </a:p>
        </p:txBody>
      </p:sp>
      <p:pic>
        <p:nvPicPr>
          <p:cNvPr id="8" name="Picture 2" descr="Dan Wahlin - Understanding C# Events, Delegates and Lambdas – New  Pluralsight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319" y="1404000"/>
            <a:ext cx="3690245" cy="2943000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98C87834-632A-962C-4458-31C23CCA6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6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Събитията са </a:t>
            </a:r>
            <a:r>
              <a:rPr lang="bg-BG" sz="3000" b="1" dirty="0">
                <a:solidFill>
                  <a:schemeClr val="bg1"/>
                </a:solidFill>
              </a:rPr>
              <a:t>широко използвани</a:t>
            </a:r>
            <a:r>
              <a:rPr lang="en-US" sz="3000" dirty="0"/>
              <a:t> </a:t>
            </a:r>
            <a:r>
              <a:rPr lang="bg-BG" sz="3000" dirty="0"/>
              <a:t>в</a:t>
            </a:r>
            <a:r>
              <a:rPr lang="en-US" sz="3000" dirty="0"/>
              <a:t> Graphical User Interfaces (</a:t>
            </a:r>
            <a:r>
              <a:rPr lang="en-US" sz="3000" b="1" dirty="0">
                <a:solidFill>
                  <a:schemeClr val="bg1"/>
                </a:solidFill>
              </a:rPr>
              <a:t>GUIs</a:t>
            </a:r>
            <a:r>
              <a:rPr lang="en-US" sz="3000" dirty="0"/>
              <a:t>)</a:t>
            </a:r>
          </a:p>
          <a:p>
            <a:r>
              <a:rPr lang="bg-BG" sz="3000" dirty="0"/>
              <a:t>Компоненти </a:t>
            </a:r>
            <a:r>
              <a:rPr lang="en-US" sz="3000" dirty="0"/>
              <a:t>(</a:t>
            </a:r>
            <a:r>
              <a:rPr lang="bg-BG" sz="3000" dirty="0"/>
              <a:t>като бутони</a:t>
            </a:r>
            <a:r>
              <a:rPr lang="en-US" sz="3000" dirty="0"/>
              <a:t>) </a:t>
            </a:r>
            <a:r>
              <a:rPr lang="bg-BG" sz="3000" dirty="0"/>
              <a:t>дефинират различни събития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</a:rPr>
              <a:t>Click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Focus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Change</a:t>
            </a:r>
            <a:r>
              <a:rPr lang="bg-BG" sz="3000" noProof="1"/>
              <a:t> и т.н.</a:t>
            </a:r>
            <a:r>
              <a:rPr lang="en-US" sz="3000" dirty="0"/>
              <a:t>)</a:t>
            </a:r>
          </a:p>
          <a:p>
            <a:r>
              <a:rPr lang="bg-BG" sz="3000" dirty="0"/>
              <a:t>Вашата програма може да се </a:t>
            </a:r>
            <a:r>
              <a:rPr lang="bg-BG" sz="3000" b="1" dirty="0">
                <a:solidFill>
                  <a:schemeClr val="bg1"/>
                </a:solidFill>
              </a:rPr>
              <a:t>абонира</a:t>
            </a:r>
            <a:r>
              <a:rPr lang="en-US" sz="3000" dirty="0"/>
              <a:t> (</a:t>
            </a:r>
            <a:r>
              <a:rPr lang="bg-BG" sz="3000" dirty="0"/>
              <a:t>да слуша</a:t>
            </a:r>
            <a:r>
              <a:rPr lang="en-US" sz="3000" dirty="0"/>
              <a:t>) </a:t>
            </a:r>
            <a:r>
              <a:rPr lang="bg-BG" sz="3000" dirty="0"/>
              <a:t>за конкретно събитие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 да реагира </a:t>
            </a:r>
            <a:r>
              <a:rPr lang="bg-BG" sz="3000" dirty="0"/>
              <a:t>на него (да го прихваща)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r>
              <a:rPr lang="en-US" dirty="0"/>
              <a:t> </a:t>
            </a:r>
            <a:r>
              <a:rPr lang="bg-BG" dirty="0"/>
              <a:t>в потребителски интерфейси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050696" y="4149000"/>
            <a:ext cx="7400304" cy="22682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var button = MainForm.buttonOK;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button.Click += (sender, args) =&gt;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latin typeface="+mn-lt"/>
                <a:sym typeface="Wingdings" pitchFamily="2" charset="2"/>
              </a:rPr>
              <a:t>Кодът ще се изпълни при натискане на бутона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6EECE5-C99B-E635-75B0-55D1D6F86507}"/>
              </a:ext>
            </a:extLst>
          </p:cNvPr>
          <p:cNvGrpSpPr/>
          <p:nvPr/>
        </p:nvGrpSpPr>
        <p:grpSpPr>
          <a:xfrm>
            <a:off x="876000" y="4402198"/>
            <a:ext cx="2816596" cy="1761897"/>
            <a:chOff x="549116" y="4491904"/>
            <a:chExt cx="2816596" cy="17618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367349-0B1A-B2BF-C7AB-6C1D169E7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116" y="4491904"/>
              <a:ext cx="2816596" cy="176189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2761" y="5769000"/>
              <a:ext cx="360040" cy="437917"/>
            </a:xfrm>
            <a:prstGeom prst="rect">
              <a:avLst/>
            </a:prstGeom>
          </p:spPr>
        </p:pic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4D46A797-0893-ED1D-1ABB-F3F21136B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19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7AF3DE-082C-1A9D-00D2-C9507691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Абониране на събитие: пример с таймер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88B635E-E9E1-9C52-81A2-67CA41C122FF}"/>
              </a:ext>
            </a:extLst>
          </p:cNvPr>
          <p:cNvSpPr txBox="1">
            <a:spLocks/>
          </p:cNvSpPr>
          <p:nvPr/>
        </p:nvSpPr>
        <p:spPr>
          <a:xfrm>
            <a:off x="696000" y="1449000"/>
            <a:ext cx="10800000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 timer = new Timer(500);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int count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</a:t>
            </a:r>
            <a:r>
              <a:rPr lang="bg-BG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Абонираме се за събитието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timer.Elapsed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timer.Elapsed += (sender, args) =&gt;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Console.WriteLine("Timer: " + (++count));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timer.Start();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</a:t>
            </a:r>
            <a:r>
              <a:rPr lang="bg-BG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Продължаваме изпълнението на приложението</a:t>
            </a:r>
            <a:endParaRPr lang="en-US" sz="2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Console.WriteLine("Press any key…");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Console.ReadKey();</a:t>
            </a:r>
            <a:endParaRPr lang="en-US" sz="2600" dirty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0FC0F35A-9BE4-CAF8-3E3F-F4BA1016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1" y="1584000"/>
            <a:ext cx="3735000" cy="771885"/>
          </a:xfrm>
          <a:prstGeom prst="wedgeRoundRectCallout">
            <a:avLst>
              <a:gd name="adj1" fmla="val -64959"/>
              <a:gd name="adj2" fmla="val -27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using System.Timers;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7CBB0A-6EC3-80A5-3A8C-DDCFFAAE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000" y="2982801"/>
            <a:ext cx="2597030" cy="3038630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EDAA4E60-48B1-E06E-397E-66A00B6AF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42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449000"/>
            <a:ext cx="10579914" cy="5147311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Ламбда функции</a:t>
            </a:r>
            <a:r>
              <a:rPr lang="bg-BG" sz="3400" dirty="0">
                <a:solidFill>
                  <a:schemeClr val="bg2"/>
                </a:solidFill>
              </a:rPr>
              <a:t> == методи </a:t>
            </a:r>
            <a:r>
              <a:rPr lang="bg-BG" sz="3400" b="1" dirty="0">
                <a:solidFill>
                  <a:schemeClr val="bg2"/>
                </a:solidFill>
              </a:rPr>
              <a:t>без име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Делегатите са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bg-BG" sz="3400" dirty="0">
                <a:solidFill>
                  <a:schemeClr val="bg2"/>
                </a:solidFill>
              </a:rPr>
              <a:t>, които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съдържат методи </a:t>
            </a:r>
            <a:r>
              <a:rPr lang="bg-BG" sz="3400" dirty="0">
                <a:solidFill>
                  <a:schemeClr val="bg2"/>
                </a:solidFill>
              </a:rPr>
              <a:t>като стойност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Някои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generic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делегати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</a:t>
            </a:r>
            <a:r>
              <a:rPr lang="en-US" sz="3400" dirty="0">
                <a:solidFill>
                  <a:schemeClr val="bg2"/>
                </a:solidFill>
              </a:rPr>
              <a:t> C#: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3200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sz="3200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bg-BG" sz="3200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Събитията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позволяват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да се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абонираме за известия </a:t>
            </a:r>
            <a:r>
              <a:rPr lang="bg-BG" sz="3600" dirty="0">
                <a:solidFill>
                  <a:schemeClr val="bg2"/>
                </a:solidFill>
              </a:rPr>
              <a:t>за нещо, което се случва в обекта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Когато дадено събитие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се случи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3400" b="1" dirty="0">
                <a:solidFill>
                  <a:schemeClr val="bg2"/>
                </a:solidFill>
              </a:rPr>
              <a:t>,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всички абонирани са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известени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61238BA-08C4-DADC-8E25-4CB513DA1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73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C6CEC92-D0CB-B8DE-A6E3-F08259714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25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 defTabSz="895081">
              <a:buFontTx/>
              <a:buAutoNum type="arabicPeriod"/>
            </a:pPr>
            <a:r>
              <a:rPr lang="en-US" sz="3400" dirty="0"/>
              <a:t>͏</a:t>
            </a:r>
            <a:r>
              <a:rPr lang="bg-BG" sz="3400" b="1" dirty="0"/>
              <a:t>Ламбда функции </a:t>
            </a:r>
            <a:r>
              <a:rPr lang="bg-BG" sz="3400" dirty="0"/>
              <a:t>и</a:t>
            </a:r>
            <a:r>
              <a:rPr lang="bg-BG" sz="3400" b="1" dirty="0"/>
              <a:t> делегати</a:t>
            </a:r>
            <a:r>
              <a:rPr lang="bg-BG" sz="3400" dirty="0"/>
              <a:t> в </a:t>
            </a:r>
            <a:r>
              <a:rPr lang="en-US" sz="3400" dirty="0"/>
              <a:t>C#</a:t>
            </a:r>
          </a:p>
          <a:p>
            <a:pPr marL="715963" lvl="1" indent="-427038" defTabSz="895081"/>
            <a:r>
              <a:rPr lang="bg-BG" sz="3200" dirty="0"/>
              <a:t>Вградени делегати: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R&gt;</a:t>
            </a:r>
            <a:endParaRPr lang="en-US" sz="3200" dirty="0"/>
          </a:p>
          <a:p>
            <a:pPr marL="444367" indent="-444367" defTabSz="895081">
              <a:buFontTx/>
              <a:buAutoNum type="arabicPeriod"/>
            </a:pPr>
            <a:r>
              <a:rPr lang="en-US" sz="3400" dirty="0"/>
              <a:t>͏</a:t>
            </a:r>
            <a:r>
              <a:rPr lang="bg-BG" sz="3400" b="1" dirty="0"/>
              <a:t>Събития</a:t>
            </a:r>
            <a:r>
              <a:rPr lang="bg-BG" sz="3400" dirty="0"/>
              <a:t> и </a:t>
            </a:r>
            <a:r>
              <a:rPr lang="bg-BG" sz="3400" b="1" dirty="0"/>
              <a:t>обработчици</a:t>
            </a:r>
            <a:r>
              <a:rPr lang="bg-BG" sz="3400" dirty="0"/>
              <a:t> на събития: </a:t>
            </a:r>
            <a:endParaRPr lang="en-US" sz="3400" dirty="0"/>
          </a:p>
          <a:p>
            <a:pPr marL="746433" lvl="1" indent="-457200" defTabSz="895081"/>
            <a:r>
              <a:rPr lang="en-US" sz="3200" b="1" dirty="0"/>
              <a:t>Events</a:t>
            </a:r>
            <a:endParaRPr lang="en-US" sz="3200" dirty="0"/>
          </a:p>
          <a:p>
            <a:pPr marL="746433" lvl="1" indent="-457200" defTabSz="895081"/>
            <a:r>
              <a:rPr lang="en-US" sz="3200" b="1" dirty="0"/>
              <a:t>E</a:t>
            </a:r>
            <a:r>
              <a:rPr lang="en-US" sz="3200" b="1"/>
              <a:t>vent </a:t>
            </a:r>
            <a:r>
              <a:rPr lang="en-US" sz="3200" b="1" dirty="0"/>
              <a:t>handlers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FC2C4AE-B95A-AC2E-D8FA-63F8A773E0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4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840" y="991235"/>
            <a:ext cx="2726320" cy="315388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894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D095874-9808-4B3B-6E78-BB8EED0328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fr-FR" dirty="0"/>
              <a:t>Lambda Operator =&gt;, Func&lt;T, V&gt;, Action&lt;T&gt;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B606DD65-FED6-2C1D-ED5E-D469EEB467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Ламбда функции и делегати в </a:t>
            </a:r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117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Ламбда функциите </a:t>
            </a:r>
            <a:r>
              <a:rPr lang="bg-BG" sz="3600" dirty="0"/>
              <a:t>са методи (функции) без име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Записани чрез съкратен синтаксис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Приемат параметри и връщат стойност: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функции в </a:t>
            </a:r>
            <a:r>
              <a:rPr lang="en-US" dirty="0"/>
              <a:t>C#</a:t>
            </a:r>
            <a:endParaRPr lang="en-GB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516000" y="3384000"/>
            <a:ext cx="2378753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x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755999" y="3395781"/>
            <a:ext cx="7930597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Div2(int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756002" y="4222160"/>
            <a:ext cx="7930596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bool NonZero(int x) { return 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!=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516000" y="4222160"/>
            <a:ext cx="2378754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x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516001" y="5858589"/>
            <a:ext cx="2378752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()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756000" y="5858589"/>
            <a:ext cx="7930597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Func42()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11074" y="3507831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080010" y="4334210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081001" y="5970639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1DEB1BA-2017-9619-6685-6E2D69808CE4}"/>
              </a:ext>
            </a:extLst>
          </p:cNvPr>
          <p:cNvSpPr txBox="1">
            <a:spLocks/>
          </p:cNvSpPr>
          <p:nvPr/>
        </p:nvSpPr>
        <p:spPr>
          <a:xfrm>
            <a:off x="516001" y="5037287"/>
            <a:ext cx="2378752" cy="603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(x,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y)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2A2-D1F2-6CC9-70AD-8ED4585D8963}"/>
              </a:ext>
            </a:extLst>
          </p:cNvPr>
          <p:cNvSpPr txBox="1">
            <a:spLocks/>
          </p:cNvSpPr>
          <p:nvPr/>
        </p:nvSpPr>
        <p:spPr>
          <a:xfrm>
            <a:off x="3756000" y="5037287"/>
            <a:ext cx="7930597" cy="603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Sum(int x, int y) { return 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y; 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9B8537F-4419-DD1D-A81F-BA71D412242A}"/>
              </a:ext>
            </a:extLst>
          </p:cNvPr>
          <p:cNvSpPr/>
          <p:nvPr/>
        </p:nvSpPr>
        <p:spPr bwMode="auto">
          <a:xfrm>
            <a:off x="3081001" y="5149337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2931E8-B45A-98BF-BD90-6476A7556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61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Делегат</a:t>
            </a:r>
            <a:r>
              <a:rPr lang="en-US" sz="3200" dirty="0"/>
              <a:t> </a:t>
            </a:r>
            <a:r>
              <a:rPr lang="bg-BG" sz="3200" dirty="0"/>
              <a:t>== тип данни, който съдържа като стойност </a:t>
            </a:r>
            <a:r>
              <a:rPr lang="bg-BG" sz="3200" b="1" dirty="0"/>
              <a:t>метод</a:t>
            </a:r>
            <a:r>
              <a:rPr lang="bg-BG" sz="3200" dirty="0"/>
              <a:t> с конкретен списък от </a:t>
            </a:r>
            <a:r>
              <a:rPr lang="bg-BG" sz="3200" b="1" dirty="0"/>
              <a:t>параметри</a:t>
            </a:r>
            <a:r>
              <a:rPr lang="bg-BG" sz="3200" dirty="0"/>
              <a:t> и </a:t>
            </a:r>
            <a:r>
              <a:rPr lang="bg-BG" sz="3200" b="1" dirty="0"/>
              <a:t>тип на връщаната стойност</a:t>
            </a:r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Чрез делегати един </a:t>
            </a:r>
            <a:r>
              <a:rPr lang="bg-BG" sz="3000" b="1" dirty="0"/>
              <a:t>метод може да приеме друг метод </a:t>
            </a:r>
            <a:r>
              <a:rPr lang="bg-BG" sz="3000" dirty="0"/>
              <a:t>като входен параметър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Чрез делегати се дефинират </a:t>
            </a:r>
            <a:r>
              <a:rPr lang="en-US" sz="3000" b="1" dirty="0"/>
              <a:t>callback</a:t>
            </a:r>
            <a:r>
              <a:rPr lang="bg-BG" sz="3000" dirty="0"/>
              <a:t> методи (обратно извикване)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2394000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y);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65AF9-717B-4F3C-85C0-1FBE3775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3229734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E9A53-E1FA-EAA3-0B2F-CE350EAF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4065469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result = calc(3, 5);  </a:t>
            </a:r>
            <a:r>
              <a:rPr lang="en-US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2036489-BA2D-D8C3-100D-FA4F424A2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65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1229924"/>
            <a:ext cx="11815018" cy="55273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400" b="1" dirty="0"/>
              <a:t>Дефиниране на делегат </a:t>
            </a:r>
            <a:r>
              <a:rPr lang="bg-BG" sz="3400" dirty="0"/>
              <a:t>(функция)</a:t>
            </a:r>
            <a:r>
              <a:rPr lang="en-US" sz="3400" dirty="0"/>
              <a:t> </a:t>
            </a:r>
            <a:r>
              <a:rPr lang="bg-BG" sz="3400" dirty="0"/>
              <a:t>чрез </a:t>
            </a:r>
            <a:r>
              <a:rPr lang="en-US" sz="3400" b="1" noProof="1">
                <a:latin typeface="Consolas" panose="020B0609020204030204" pitchFamily="49" charset="0"/>
              </a:rPr>
              <a:t>Func&lt;T,</a:t>
            </a:r>
            <a:r>
              <a:rPr lang="bg-BG" sz="3400" b="1" dirty="0"/>
              <a:t> </a:t>
            </a:r>
            <a:r>
              <a:rPr lang="en-US" sz="3400" b="1" noProof="1">
                <a:latin typeface="Consolas" panose="020B0609020204030204" pitchFamily="49" charset="0"/>
              </a:rPr>
              <a:t>V&gt;</a:t>
            </a:r>
            <a:r>
              <a:rPr lang="bg-BG" sz="3400" dirty="0"/>
              <a:t>:</a:t>
            </a: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bg-BG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</a:pPr>
            <a:r>
              <a:rPr lang="bg-BG" sz="3400" dirty="0"/>
              <a:t>Извикване на функцията от делегата: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8271" y="3229052"/>
            <a:ext cx="10098304" cy="554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 func = n =&gt; "number" + n;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2995" y="2446618"/>
            <a:ext cx="2303005" cy="576931"/>
          </a:xfrm>
          <a:prstGeom prst="wedgeRoundRectCallout">
            <a:avLst>
              <a:gd name="adj1" fmla="val 56585"/>
              <a:gd name="adj2" fmla="val 9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входа</a:t>
            </a: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3648" y="1088919"/>
            <a:ext cx="465519" cy="3732827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250835" y="1982115"/>
            <a:ext cx="2628526" cy="635243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Ламбда израз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331000" y="3940497"/>
            <a:ext cx="3234095" cy="613503"/>
          </a:xfrm>
          <a:prstGeom prst="wedgeRoundRectCallout">
            <a:avLst>
              <a:gd name="adj1" fmla="val -4123"/>
              <a:gd name="adj2" fmla="val -82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Входен параметър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750309" y="3935564"/>
            <a:ext cx="3002904" cy="57693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Връщан израз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181861" y="2446617"/>
            <a:ext cx="2609190" cy="576931"/>
          </a:xfrm>
          <a:prstGeom prst="wedgeRoundRectCallout">
            <a:avLst>
              <a:gd name="adj1" fmla="val 6234"/>
              <a:gd name="adj2" fmla="val 94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изхода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872674" y="3952301"/>
            <a:ext cx="1227564" cy="576931"/>
          </a:xfrm>
          <a:prstGeom prst="wedgeRoundRectCallout">
            <a:avLst>
              <a:gd name="adj1" fmla="val 79895"/>
              <a:gd name="adj2" fmla="val -874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17E0E9-A2F9-BB47-EBFA-C5099B37B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1" y="5467771"/>
            <a:ext cx="10800599" cy="976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Console.WriteLine(func(5));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number5</a:t>
            </a:r>
            <a:endParaRPr lang="bg-BG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Console.WriteLine(func(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AC0F845-856A-A342-F5A6-B53E2D2CC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229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89229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от конзолата </a:t>
            </a:r>
            <a:r>
              <a:rPr lang="bg-BG" sz="3400" b="1" dirty="0">
                <a:solidFill>
                  <a:schemeClr val="bg1"/>
                </a:solidFill>
              </a:rPr>
              <a:t>цяло число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r>
              <a:rPr lang="bg-BG" sz="3400" dirty="0"/>
              <a:t>Отпечатайте числата </a:t>
            </a:r>
            <a:r>
              <a:rPr lang="bg-BG" sz="3400" b="1" dirty="0"/>
              <a:t>1</a:t>
            </a:r>
            <a:r>
              <a:rPr lang="bg-BG" sz="3400" dirty="0"/>
              <a:t>, </a:t>
            </a:r>
            <a:r>
              <a:rPr lang="bg-BG" sz="3400" b="1" dirty="0"/>
              <a:t>2</a:t>
            </a:r>
            <a:r>
              <a:rPr lang="bg-BG" sz="3400" dirty="0"/>
              <a:t>, …, </a:t>
            </a:r>
            <a:r>
              <a:rPr lang="en-US" sz="3400" b="1" dirty="0"/>
              <a:t>n</a:t>
            </a:r>
            <a:r>
              <a:rPr lang="en-US" sz="3400" dirty="0"/>
              <a:t> </a:t>
            </a:r>
            <a:r>
              <a:rPr lang="bg-BG" sz="3400" dirty="0"/>
              <a:t>и техния квадрат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Числа на квадрат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2831" y="3425842"/>
            <a:ext cx="198368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4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56000" y="2844000"/>
            <a:ext cx="2664440" cy="17509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1 -&gt; 1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2 -&gt; 4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3 -&gt; 9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4 -&gt; 16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91" y="3500468"/>
            <a:ext cx="523739" cy="438036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B5F81A5-0F64-C489-59A2-B5750B449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989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Числа на квадрат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3444" y="1449622"/>
            <a:ext cx="11085113" cy="2249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Func&lt;int, long&gt; </a:t>
            </a:r>
            <a:r>
              <a:rPr lang="en-US" sz="2800" noProof="1">
                <a:solidFill>
                  <a:schemeClr val="tx1"/>
                </a:solidFill>
              </a:rPr>
              <a:t>square = x =&gt; x * x;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int n = int.Parse(Console.ReadLine());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 (int x = 1; x &lt;= n; x++)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Console.WriteLine($"{x} =&gt; {square(x)}");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1B7C-61CD-4CFD-B01F-BD5E14CBC123}"/>
              </a:ext>
            </a:extLst>
          </p:cNvPr>
          <p:cNvSpPr txBox="1"/>
          <p:nvPr/>
        </p:nvSpPr>
        <p:spPr>
          <a:xfrm>
            <a:off x="553678" y="6323846"/>
            <a:ext cx="1101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dirty="0">
                <a:hlinkClick r:id="rId2"/>
              </a:rPr>
              <a:t>https://</a:t>
            </a:r>
            <a:r>
              <a:rPr lang="en-US" sz="1799" dirty="0" err="1">
                <a:hlinkClick r:id="rId2"/>
              </a:rPr>
              <a:t>judge.softuni.org</a:t>
            </a:r>
            <a:r>
              <a:rPr lang="en-US" sz="1799" dirty="0">
                <a:hlinkClick r:id="rId2"/>
              </a:rPr>
              <a:t>/Contests/Practice/Index/4070#0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A91409A-070F-9818-4CF0-21B991AF5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3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подаваме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sz="3400" dirty="0"/>
              <a:t> </a:t>
            </a:r>
            <a:r>
              <a:rPr lang="bg-BG" sz="3400" dirty="0"/>
              <a:t>на методи</a:t>
            </a:r>
            <a:r>
              <a:rPr lang="en-US" sz="34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pPr>
              <a:spcBef>
                <a:spcPts val="1800"/>
              </a:spcBef>
            </a:pPr>
            <a:r>
              <a:rPr lang="bg-BG" sz="3400" dirty="0"/>
              <a:t>Можем да използваме метода така</a:t>
            </a:r>
            <a:r>
              <a:rPr lang="en-US" sz="3400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функции на метод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1971207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int Calc(int 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5400" y="4671207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b = Calc(a,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 = Calc(a,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 = Calc(b,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C93899A-1A1E-E38F-07D8-EF49F786D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003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3848</TotalTime>
  <Words>1044</Words>
  <Application>Microsoft Macintosh PowerPoint</Application>
  <PresentationFormat>Widescreen</PresentationFormat>
  <Paragraphs>155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SoftUni</vt:lpstr>
      <vt:lpstr>Делегати и събития</vt:lpstr>
      <vt:lpstr>Съдържание</vt:lpstr>
      <vt:lpstr>Ламбда функции и делегати в C#</vt:lpstr>
      <vt:lpstr>Ламбда функции в C#</vt:lpstr>
      <vt:lpstr>Делегати</vt:lpstr>
      <vt:lpstr>Generic делегати – Func&lt;T, V&gt;</vt:lpstr>
      <vt:lpstr>Задача: Числа на квадрат</vt:lpstr>
      <vt:lpstr>Решение: Числа на квадрат</vt:lpstr>
      <vt:lpstr>Подаване на функции на метод</vt:lpstr>
      <vt:lpstr>Хващане и обработка на събития в C#</vt:lpstr>
      <vt:lpstr>Събития</vt:lpstr>
      <vt:lpstr>Събития в потребителски интерфейси</vt:lpstr>
      <vt:lpstr>Абониране на събитие: пример с таймер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Делегати и събития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105</cp:revision>
  <dcterms:created xsi:type="dcterms:W3CDTF">2018-05-23T13:08:44Z</dcterms:created>
  <dcterms:modified xsi:type="dcterms:W3CDTF">2024-06-25T14:32:16Z</dcterms:modified>
  <cp:category>© SoftUni – https://softuni.org</cp:category>
</cp:coreProperties>
</file>