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3" r:id="rId4"/>
    <p:sldId id="492" r:id="rId5"/>
    <p:sldId id="495" r:id="rId6"/>
    <p:sldId id="528" r:id="rId7"/>
    <p:sldId id="529" r:id="rId8"/>
    <p:sldId id="530" r:id="rId9"/>
    <p:sldId id="494" r:id="rId10"/>
    <p:sldId id="504" r:id="rId11"/>
    <p:sldId id="505" r:id="rId12"/>
    <p:sldId id="506" r:id="rId13"/>
    <p:sldId id="507" r:id="rId14"/>
    <p:sldId id="519" r:id="rId15"/>
    <p:sldId id="520" r:id="rId16"/>
    <p:sldId id="522" r:id="rId17"/>
    <p:sldId id="521" r:id="rId18"/>
    <p:sldId id="524" r:id="rId19"/>
    <p:sldId id="508" r:id="rId20"/>
    <p:sldId id="509" r:id="rId21"/>
    <p:sldId id="515" r:id="rId22"/>
    <p:sldId id="516" r:id="rId23"/>
    <p:sldId id="525" r:id="rId24"/>
    <p:sldId id="526" r:id="rId25"/>
    <p:sldId id="510" r:id="rId26"/>
    <p:sldId id="401" r:id="rId27"/>
    <p:sldId id="53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D5DFF93-F109-42C1-82DC-F3DC38E201FD}">
          <p14:sldIdLst>
            <p14:sldId id="274"/>
            <p14:sldId id="276"/>
          </p14:sldIdLst>
        </p14:section>
        <p14:section name="Lists" id="{75255194-587A-4A21-B155-F0650F50C22E}">
          <p14:sldIdLst>
            <p14:sldId id="493"/>
            <p14:sldId id="492"/>
            <p14:sldId id="495"/>
            <p14:sldId id="528"/>
            <p14:sldId id="529"/>
            <p14:sldId id="530"/>
            <p14:sldId id="494"/>
          </p14:sldIdLst>
        </p14:section>
        <p14:section name="Reading Lists from the Console" id="{4D341BA8-2906-4632-BBCD-AFE393EE5B9E}">
          <p14:sldIdLst>
            <p14:sldId id="504"/>
            <p14:sldId id="505"/>
            <p14:sldId id="506"/>
            <p14:sldId id="507"/>
            <p14:sldId id="519"/>
            <p14:sldId id="520"/>
            <p14:sldId id="522"/>
            <p14:sldId id="521"/>
            <p14:sldId id="524"/>
          </p14:sldIdLst>
        </p14:section>
        <p14:section name="Sorting Lists and Arrays" id="{76D4156F-3A13-4126-BB8E-5436707FC4AB}">
          <p14:sldIdLst>
            <p14:sldId id="508"/>
            <p14:sldId id="509"/>
            <p14:sldId id="515"/>
            <p14:sldId id="516"/>
            <p14:sldId id="525"/>
            <p14:sldId id="526"/>
          </p14:sldIdLst>
        </p14:section>
        <p14:section name="Conclusion" id="{BC8083E7-5324-4637-ABE9-88A592F79812}">
          <p14:sldIdLst>
            <p14:sldId id="510"/>
            <p14:sldId id="401"/>
            <p14:sldId id="5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3DB260-BDCC-440C-A2A4-CDB8034CDC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0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C7ADBF-0802-410C-81E6-2FF0770B25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928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71A23B-5C38-4F54-886A-15CDA6D88D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61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FF5DFD4-93B8-42D0-AC25-A8E58301E7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6801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8BCA1C-F2F1-4FA3-B1F6-35B9309A6B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550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768A88F-C682-42E1-9C9C-773E652345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874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1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71#1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4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29919" y="2406501"/>
            <a:ext cx="5532165" cy="204499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7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F78281-F0CC-4D96-9D70-27876AA263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Using for Loop or String.Split()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54" y="1157710"/>
            <a:ext cx="2783292" cy="27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First, read from the console the list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</a:p>
          <a:p>
            <a:endParaRPr lang="en-US" dirty="0"/>
          </a:p>
          <a:p>
            <a:r>
              <a:rPr lang="en-US" sz="3600" dirty="0"/>
              <a:t>Next, create a list of a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5401" y="1902823"/>
            <a:ext cx="7378287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0" y="3326492"/>
            <a:ext cx="8712968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int number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list.</a:t>
            </a:r>
            <a:r>
              <a:rPr lang="en-US" sz="2600" dirty="0">
                <a:solidFill>
                  <a:schemeClr val="bg1"/>
                </a:solidFill>
              </a:rPr>
              <a:t>Add(</a:t>
            </a:r>
            <a:r>
              <a:rPr lang="en-US" sz="2600" dirty="0">
                <a:solidFill>
                  <a:schemeClr val="tx1"/>
                </a:solidFill>
              </a:rPr>
              <a:t>number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// The list now holds: {10, 20, 30, 40, 50}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A2D07-F530-4549-9F61-D46ED218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647" y="3326492"/>
            <a:ext cx="1664566" cy="2492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FE92903-FFA1-4813-B48F-013FFB0CD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62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1" y="1952558"/>
            <a:ext cx="4891689" cy="544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7294" y="2663582"/>
            <a:ext cx="9647178" cy="2353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184232" y="3741742"/>
            <a:ext cx="2869068" cy="963264"/>
          </a:xfrm>
          <a:prstGeom prst="wedgeRoundRectCallout">
            <a:avLst>
              <a:gd name="adj1" fmla="val -18156"/>
              <a:gd name="adj2" fmla="val -69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Convert a collection into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5401" y="5218078"/>
            <a:ext cx="8262085" cy="99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101" y="5274048"/>
            <a:ext cx="2125621" cy="963264"/>
          </a:xfrm>
          <a:prstGeom prst="wedgeRoundRectCallout">
            <a:avLst>
              <a:gd name="adj1" fmla="val -69064"/>
              <a:gd name="adj2" fmla="val -205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Read a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399" b="1" noProof="1">
                <a:solidFill>
                  <a:srgbClr val="FFFFFF"/>
                </a:solidFill>
              </a:rPr>
              <a:t> of integers</a:t>
            </a:r>
            <a:endParaRPr lang="en-US" sz="2399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0F830DB-BCBC-406C-A21C-56525A6C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0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66002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list.Count;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Output: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10" y="260649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1815018" cy="5199712"/>
          </a:xfrm>
        </p:spPr>
        <p:txBody>
          <a:bodyPr/>
          <a:lstStyle/>
          <a:p>
            <a:r>
              <a:rPr lang="en-US" dirty="0"/>
              <a:t>Write a program that </a:t>
            </a:r>
            <a:r>
              <a:rPr lang="en-US" b="1" dirty="0">
                <a:solidFill>
                  <a:schemeClr val="bg1"/>
                </a:solidFill>
              </a:rPr>
              <a:t>sums all numbers </a:t>
            </a:r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-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79" y="3946073"/>
            <a:ext cx="3743235" cy="1632756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373" y="3946073"/>
            <a:ext cx="1999638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7317" y="3946073"/>
            <a:ext cx="1244882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5502" y="4081867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373" y="4946339"/>
            <a:ext cx="1999639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7318" y="4946338"/>
            <a:ext cx="1244881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5502" y="5072609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1263F4A-831F-43D7-9E7F-114140952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0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Gauss' Trick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7381" y="6381328"/>
            <a:ext cx="10554067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https://judge.softuni.org/Contests/Practice/Index/3171#11</a:t>
            </a:r>
            <a:endParaRPr lang="en-US" sz="1999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9D71378-EE01-498C-9BB2-1DA6FCD7CB8D}"/>
              </a:ext>
            </a:extLst>
          </p:cNvPr>
          <p:cNvSpPr txBox="1">
            <a:spLocks/>
          </p:cNvSpPr>
          <p:nvPr/>
        </p:nvSpPr>
        <p:spPr>
          <a:xfrm>
            <a:off x="676272" y="1274186"/>
            <a:ext cx="10836275" cy="503513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numbers = Console.ReadLine()</a:t>
            </a:r>
            <a:br>
              <a:rPr lang="en-GB" sz="2600" noProof="1"/>
            </a:br>
            <a:r>
              <a:rPr lang="en-GB" sz="2600" noProof="1"/>
              <a:t>.Split()</a:t>
            </a:r>
          </a:p>
          <a:p>
            <a:pPr>
              <a:defRPr/>
            </a:pPr>
            <a:r>
              <a:rPr lang="en-GB" sz="2600" noProof="1"/>
              <a:t>  .Select(int.Parse)</a:t>
            </a:r>
          </a:p>
          <a:p>
            <a:pPr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.ToList()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sz="2600" noProof="1"/>
              <a:t>int originalLength = numbers.Count;</a:t>
            </a:r>
          </a:p>
          <a:p>
            <a:pPr>
              <a:defRPr/>
            </a:pPr>
            <a:r>
              <a:rPr lang="en-GB" sz="2600" noProof="1"/>
              <a:t>for (int i = 0; i &lt; originalLength / 2; i++)</a:t>
            </a:r>
          </a:p>
          <a:p>
            <a:pPr>
              <a:defRPr/>
            </a:pPr>
            <a:r>
              <a:rPr lang="en-GB" sz="2600" noProof="1"/>
              <a:t>{</a:t>
            </a:r>
          </a:p>
          <a:p>
            <a:pPr>
              <a:defRPr/>
            </a:pPr>
            <a:r>
              <a:rPr lang="en-GB" sz="2600" noProof="1"/>
              <a:t>  numbers[i] += numbers[numbers.Count - 1];</a:t>
            </a:r>
          </a:p>
          <a:p>
            <a:pPr>
              <a:defRPr/>
            </a:pPr>
            <a:r>
              <a:rPr lang="en-GB" sz="2600" noProof="1"/>
              <a:t>  numbers.</a:t>
            </a:r>
            <a:r>
              <a:rPr lang="en-GB" sz="2600" noProof="1">
                <a:solidFill>
                  <a:srgbClr val="FFA000"/>
                </a:solidFill>
              </a:rPr>
              <a:t>RemoveAt(</a:t>
            </a:r>
            <a:r>
              <a:rPr lang="en-GB" sz="2600" noProof="1"/>
              <a:t>numbers.Count - 1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  <a:r>
              <a:rPr lang="en-GB" sz="2600" noProof="1"/>
              <a:t>;</a:t>
            </a:r>
          </a:p>
          <a:p>
            <a:pPr>
              <a:defRPr/>
            </a:pPr>
            <a:r>
              <a:rPr lang="en-GB" sz="2600" noProof="1"/>
              <a:t>}</a:t>
            </a:r>
          </a:p>
          <a:p>
            <a:pPr>
              <a:defRPr/>
            </a:pPr>
            <a:r>
              <a:rPr lang="en-GB" sz="2600" noProof="1"/>
              <a:t>Console.WriteLine(string.Join(" ", numbers));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831C83-0C61-4A35-9620-E7DBCFB85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0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</a:t>
            </a:r>
            <a:r>
              <a:rPr lang="en-US" b="1" dirty="0">
                <a:solidFill>
                  <a:schemeClr val="bg1"/>
                </a:solidFill>
              </a:rPr>
              <a:t>two lists with numbers</a:t>
            </a:r>
            <a:r>
              <a:rPr lang="en-US" dirty="0"/>
              <a:t>. Print a </a:t>
            </a:r>
            <a:r>
              <a:rPr lang="en-US" b="1" dirty="0">
                <a:solidFill>
                  <a:schemeClr val="bg1"/>
                </a:solidFill>
              </a:rPr>
              <a:t>result list</a:t>
            </a:r>
            <a:r>
              <a:rPr lang="en-US" dirty="0"/>
              <a:t>, which</a:t>
            </a:r>
            <a:br>
              <a:rPr lang="en-US" dirty="0"/>
            </a:br>
            <a:r>
              <a:rPr lang="en-US" dirty="0"/>
              <a:t>contains the numbers from both of the lists.</a:t>
            </a:r>
          </a:p>
          <a:p>
            <a:pPr lvl="1"/>
            <a:r>
              <a:rPr lang="en-US" dirty="0"/>
              <a:t>If the </a:t>
            </a:r>
            <a:r>
              <a:rPr lang="en-US" b="1" dirty="0">
                <a:solidFill>
                  <a:schemeClr val="bg1"/>
                </a:solidFill>
              </a:rPr>
              <a:t>lengths of the two lists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not equal</a:t>
            </a:r>
            <a:r>
              <a:rPr lang="en-US" dirty="0"/>
              <a:t>, just add the remaining elements at the end of the list: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43473" y="4681965"/>
            <a:ext cx="209851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1 2 3 4 5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2369" y="4943505"/>
            <a:ext cx="326379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766" y="5046700"/>
            <a:ext cx="542825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73" y="3299555"/>
            <a:ext cx="2201348" cy="2738766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0C1E755-6EB0-4FEF-A80B-780B50263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20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(1)</a:t>
            </a:r>
            <a:endParaRPr lang="bg-BG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EBCD58-AB07-446C-8517-BCE5FF9961B3}"/>
              </a:ext>
            </a:extLst>
          </p:cNvPr>
          <p:cNvSpPr txBox="1">
            <a:spLocks/>
          </p:cNvSpPr>
          <p:nvPr/>
        </p:nvSpPr>
        <p:spPr>
          <a:xfrm>
            <a:off x="500612" y="1345936"/>
            <a:ext cx="11187602" cy="48193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600" noProof="1">
                <a:solidFill>
                  <a:srgbClr val="00B050"/>
                </a:solidFill>
              </a:rPr>
              <a:t>// TODO: </a:t>
            </a:r>
            <a:r>
              <a:rPr lang="en-GB" sz="2600" i="1" noProof="1">
                <a:solidFill>
                  <a:srgbClr val="00B050"/>
                </a:solidFill>
              </a:rPr>
              <a:t>Read the input</a:t>
            </a:r>
          </a:p>
          <a:p>
            <a:pPr>
              <a:defRPr/>
            </a:pP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resultNums = </a:t>
            </a:r>
            <a:r>
              <a:rPr lang="en-GB" sz="2600" noProof="1">
                <a:solidFill>
                  <a:srgbClr val="FFA000"/>
                </a:solidFill>
              </a:rPr>
              <a:t>new List&lt;int&gt;()</a:t>
            </a:r>
            <a:r>
              <a:rPr lang="en-GB" sz="2600" noProof="1"/>
              <a:t>;</a:t>
            </a:r>
          </a:p>
          <a:p>
            <a:pPr>
              <a:defRPr/>
            </a:pPr>
            <a:r>
              <a:rPr lang="en-GB" sz="2600" noProof="1"/>
              <a:t>for (int i = 0; i &lt; </a:t>
            </a:r>
            <a:r>
              <a:rPr lang="en-GB" sz="2600" noProof="1">
                <a:solidFill>
                  <a:srgbClr val="FFA000"/>
                </a:solidFill>
              </a:rPr>
              <a:t>Math.Min(</a:t>
            </a:r>
            <a:r>
              <a:rPr lang="en-GB" sz="2600" noProof="1"/>
              <a:t>nums1.</a:t>
            </a:r>
            <a:r>
              <a:rPr lang="en-GB" sz="2600" noProof="1">
                <a:solidFill>
                  <a:srgbClr val="FFA000"/>
                </a:solidFill>
              </a:rPr>
              <a:t>Count</a:t>
            </a:r>
            <a:r>
              <a:rPr lang="en-GB" sz="2600" noProof="1"/>
              <a:t>, nums2.</a:t>
            </a:r>
            <a:r>
              <a:rPr lang="en-GB" sz="2600" noProof="1">
                <a:solidFill>
                  <a:srgbClr val="FFA000"/>
                </a:solidFill>
              </a:rPr>
              <a:t>Count)</a:t>
            </a:r>
            <a:r>
              <a:rPr lang="en-GB" sz="2600" noProof="1"/>
              <a:t>; i++)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00B050"/>
                </a:solidFill>
              </a:rPr>
              <a:t>  // TODO: </a:t>
            </a:r>
            <a:r>
              <a:rPr lang="en-GB" sz="2600" i="1" noProof="1">
                <a:solidFill>
                  <a:srgbClr val="00B050"/>
                </a:solidFill>
              </a:rPr>
              <a:t>Add numbers in resultNums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FFA000"/>
                </a:solidFill>
              </a:rPr>
              <a:t>if (</a:t>
            </a:r>
            <a:r>
              <a:rPr lang="en-GB" sz="2600" noProof="1"/>
              <a:t>nums1.Count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nums2.Count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</a:p>
          <a:p>
            <a:pPr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/>
              <a:t>resultNums.AddRange(GetRemainingElements(nums1, nums2));</a:t>
            </a:r>
          </a:p>
          <a:p>
            <a:pPr>
              <a:defRPr/>
            </a:pPr>
            <a:r>
              <a:rPr lang="en-GB" sz="2600" noProof="1">
                <a:solidFill>
                  <a:srgbClr val="FFA000"/>
                </a:solidFill>
              </a:rPr>
              <a:t>else if (</a:t>
            </a:r>
            <a:r>
              <a:rPr lang="en-GB" sz="2600" noProof="1"/>
              <a:t>nums2.Count </a:t>
            </a:r>
            <a:r>
              <a:rPr lang="en-GB" sz="2600" noProof="1">
                <a:solidFill>
                  <a:srgbClr val="FFA000"/>
                </a:solidFill>
              </a:rPr>
              <a:t>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nums1.Count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/>
              <a:t>resultNums.AddRange(GetRemainingElements(nums2, nums1));</a:t>
            </a:r>
          </a:p>
          <a:p>
            <a:pPr>
              <a:lnSpc>
                <a:spcPct val="100000"/>
              </a:lnSpc>
              <a:defRPr/>
            </a:pPr>
            <a:endParaRPr lang="en-GB" sz="2600" noProof="1"/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Console.WriteLine(string.Join(" ", resultNums));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9CD45D-71CD-44D4-ADB8-EA0513875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(2)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</a:t>
            </a:r>
            <a:r>
              <a:rPr lang="bg-BG" sz="1999" dirty="0"/>
              <a:t> </a:t>
            </a:r>
            <a:r>
              <a:rPr lang="en-US" sz="1999" dirty="0">
                <a:hlinkClick r:id="rId3"/>
              </a:rPr>
              <a:t>https://judge.softuni.org/Contests/Practice/Index/3171#12</a:t>
            </a:r>
            <a:endParaRPr lang="en-US" sz="1999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C60A71-45B7-43BF-8A1D-B236622D1510}"/>
              </a:ext>
            </a:extLst>
          </p:cNvPr>
          <p:cNvSpPr txBox="1">
            <a:spLocks/>
          </p:cNvSpPr>
          <p:nvPr/>
        </p:nvSpPr>
        <p:spPr>
          <a:xfrm>
            <a:off x="266913" y="1412777"/>
            <a:ext cx="11655000" cy="421920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600" noProof="1"/>
              <a:t>static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GetRemainingElements(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longerList,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shorterList)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nums =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new List&lt;int&gt;()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/>
              <a:t>for (int i = shorterList.Count; i &lt; longerList.Count; i++)   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  nums.</a:t>
            </a:r>
            <a:r>
              <a:rPr lang="en-GB" sz="2600" noProof="1">
                <a:solidFill>
                  <a:srgbClr val="FFA000"/>
                </a:solidFill>
              </a:rPr>
              <a:t>Add(</a:t>
            </a:r>
            <a:r>
              <a:rPr lang="en-GB" sz="2600" noProof="1"/>
              <a:t>longerList[i]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return nums;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9252AC-C6CF-4416-A5CB-A16561C8D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1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4" y="1398994"/>
            <a:ext cx="2656451" cy="2656451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0A4FF7F-8CFD-4AF6-A21B-51D70D9908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Sorting Lists and Arrays</a:t>
            </a:r>
          </a:p>
        </p:txBody>
      </p:sp>
    </p:spTree>
    <p:extLst>
      <p:ext uri="{BB962C8B-B14F-4D97-AF65-F5344CB8AC3E}">
        <p14:creationId xmlns:p14="http://schemas.microsoft.com/office/powerpoint/2010/main" val="35006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5954" indent="-445954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5954" indent="-445954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5954" indent="-445954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5954" indent="-445954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35260D-C4CC-405F-B09E-403CEF4A44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Sorting a list </a:t>
            </a:r>
            <a:r>
              <a:rPr lang="en-US" sz="3399" dirty="0"/>
              <a:t>== reorder its elements incrementally: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 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2112" y="2466883"/>
            <a:ext cx="10570473" cy="42757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600" b="1" noProof="1">
                <a:latin typeface="Consolas" pitchFamily="49" charset="0"/>
              </a:rPr>
              <a:t>George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Console.WriteLine(string.Join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740917" y="3356993"/>
            <a:ext cx="2936097" cy="746833"/>
          </a:xfrm>
          <a:prstGeom prst="wedgeRoundRectCallout">
            <a:avLst>
              <a:gd name="adj1" fmla="val -65576"/>
              <a:gd name="adj2" fmla="val -24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71528" y="4999566"/>
            <a:ext cx="3464632" cy="589674"/>
          </a:xfrm>
          <a:prstGeom prst="wedgeRoundRectCallout">
            <a:avLst>
              <a:gd name="adj1" fmla="val -58538"/>
              <a:gd name="adj2" fmla="val 388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2A40108-FF41-4B07-8288-5E004ADFF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1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1815018" cy="5199712"/>
          </a:xfrm>
        </p:spPr>
        <p:txBody>
          <a:bodyPr/>
          <a:lstStyle/>
          <a:p>
            <a:r>
              <a:rPr lang="en-US" sz="3600" dirty="0"/>
              <a:t>Read a number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and n lines of </a:t>
            </a:r>
            <a:r>
              <a:rPr lang="en-US" sz="3600" b="1" dirty="0">
                <a:solidFill>
                  <a:schemeClr val="bg1"/>
                </a:solidFill>
              </a:rPr>
              <a:t>products</a:t>
            </a:r>
            <a:endParaRPr lang="en-US" sz="36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Print a </a:t>
            </a:r>
            <a:r>
              <a:rPr lang="en-US" sz="3400" b="1" dirty="0">
                <a:solidFill>
                  <a:schemeClr val="bg1"/>
                </a:solidFill>
              </a:rPr>
              <a:t>numbered list </a:t>
            </a:r>
            <a:r>
              <a:rPr lang="en-US" sz="3400" dirty="0"/>
              <a:t>of all the products </a:t>
            </a:r>
            <a:r>
              <a:rPr lang="en-US" sz="3400" b="1" dirty="0">
                <a:solidFill>
                  <a:schemeClr val="bg1"/>
                </a:solidFill>
              </a:rPr>
              <a:t>ordered by name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600" dirty="0"/>
              <a:t>Examples: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27449" y="3448673"/>
            <a:ext cx="1881549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Tomatoes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862" y="3710215"/>
            <a:ext cx="2124644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1.Apples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2.Onions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3.Potatoes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7614" y="4486874"/>
            <a:ext cx="587676" cy="4733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4307" y="3350995"/>
            <a:ext cx="1156225" cy="2515761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597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2865" y="3448673"/>
            <a:ext cx="742757" cy="24180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BC137A6-5206-42C4-9ACB-CACB291EE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List of Products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CC2-C2AF-4A78-AEB9-14448B46442C}"/>
              </a:ext>
            </a:extLst>
          </p:cNvPr>
          <p:cNvSpPr txBox="1"/>
          <p:nvPr/>
        </p:nvSpPr>
        <p:spPr>
          <a:xfrm>
            <a:off x="817381" y="6376905"/>
            <a:ext cx="10554067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https://judge.softuni.org/Contests/Practice/Index/3171#13</a:t>
            </a:r>
            <a:endParaRPr lang="en-US" sz="1999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B1CF5EE-3AD0-43E0-91E7-30E838679435}"/>
              </a:ext>
            </a:extLst>
          </p:cNvPr>
          <p:cNvSpPr txBox="1">
            <a:spLocks/>
          </p:cNvSpPr>
          <p:nvPr/>
        </p:nvSpPr>
        <p:spPr>
          <a:xfrm>
            <a:off x="676272" y="1314000"/>
            <a:ext cx="10836275" cy="4950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int n = int.Parse(Console.ReadLine());</a:t>
            </a:r>
          </a:p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List&lt;string&gt; </a:t>
            </a:r>
            <a:r>
              <a:rPr lang="en-GB" noProof="1"/>
              <a:t>products 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new List&lt;string&gt;()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for (int i = 0; i &lt; n; i++)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currentProduct = Console.ReadLine();</a:t>
            </a:r>
          </a:p>
          <a:p>
            <a:pPr>
              <a:defRPr/>
            </a:pPr>
            <a:r>
              <a:rPr lang="en-GB" noProof="1"/>
              <a:t>  products.</a:t>
            </a:r>
            <a:r>
              <a:rPr lang="en-GB" noProof="1">
                <a:solidFill>
                  <a:srgbClr val="FFA000"/>
                </a:solidFill>
              </a:rPr>
              <a:t>Add(</a:t>
            </a:r>
            <a:r>
              <a:rPr lang="en-GB" noProof="1"/>
              <a:t>currentProduct</a:t>
            </a:r>
            <a:r>
              <a:rPr lang="en-GB" noProof="1">
                <a:solidFill>
                  <a:srgbClr val="FFA000"/>
                </a:solidFill>
              </a:rPr>
              <a:t>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}</a:t>
            </a:r>
          </a:p>
          <a:p>
            <a:pPr>
              <a:defRPr/>
            </a:pPr>
            <a:r>
              <a:rPr lang="en-GB" noProof="1"/>
              <a:t>products.</a:t>
            </a:r>
            <a:r>
              <a:rPr lang="en-GB" noProof="1">
                <a:solidFill>
                  <a:srgbClr val="FFA000"/>
                </a:solidFill>
              </a:rPr>
              <a:t>Sort()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products.Count; i++)</a:t>
            </a:r>
          </a:p>
          <a:p>
            <a:pPr>
              <a:defRPr/>
            </a:pPr>
            <a:r>
              <a:rPr lang="en-GB" noProof="1"/>
              <a:t>  Console.WriteLine($"{i + 1}.{products[i]}");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944B4C-2921-46C1-ACEE-E85509E78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0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206229"/>
            <a:ext cx="11815018" cy="5199712"/>
          </a:xfrm>
        </p:spPr>
        <p:txBody>
          <a:bodyPr/>
          <a:lstStyle/>
          <a:p>
            <a:r>
              <a:rPr lang="en-US" sz="3600" dirty="0"/>
              <a:t>Read a </a:t>
            </a:r>
            <a:r>
              <a:rPr lang="en-US" sz="3600" b="1" dirty="0">
                <a:solidFill>
                  <a:schemeClr val="bg1"/>
                </a:solidFill>
              </a:rPr>
              <a:t>list of integers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remove all negative numbers </a:t>
            </a:r>
            <a:r>
              <a:rPr lang="en-US" sz="3600" dirty="0"/>
              <a:t>from it</a:t>
            </a:r>
          </a:p>
          <a:p>
            <a:pPr lvl="1"/>
            <a:r>
              <a:rPr lang="en-US" sz="3400" dirty="0"/>
              <a:t>Print the </a:t>
            </a:r>
            <a:r>
              <a:rPr lang="en-US" sz="3400" b="1" dirty="0">
                <a:solidFill>
                  <a:schemeClr val="bg1"/>
                </a:solidFill>
              </a:rPr>
              <a:t>remaining elements </a:t>
            </a:r>
            <a:r>
              <a:rPr lang="en-US" sz="3400" dirty="0"/>
              <a:t>in </a:t>
            </a:r>
            <a:r>
              <a:rPr lang="en-US" sz="3400" b="1" dirty="0">
                <a:solidFill>
                  <a:schemeClr val="bg1"/>
                </a:solidFill>
              </a:rPr>
              <a:t>reversed order</a:t>
            </a:r>
          </a:p>
          <a:p>
            <a:pPr lvl="1"/>
            <a:r>
              <a:rPr lang="en-US" sz="3400" dirty="0"/>
              <a:t>In case of no elements left in the list, print "</a:t>
            </a:r>
            <a:r>
              <a:rPr lang="en-US" sz="3400" b="1" dirty="0">
                <a:solidFill>
                  <a:schemeClr val="bg1"/>
                </a:solidFill>
              </a:rPr>
              <a:t>empty</a:t>
            </a:r>
            <a:r>
              <a:rPr lang="en-US" sz="3400" dirty="0"/>
              <a:t>"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7489" y="3429000"/>
            <a:ext cx="345624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366" y="3429000"/>
            <a:ext cx="2187947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885" y="3555272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6786" y="4411792"/>
            <a:ext cx="3346942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366" y="4411792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884" y="4538064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6787" y="5385853"/>
            <a:ext cx="334694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366" y="5394587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884" y="5520859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54F60-BD35-4096-8C31-9D6D7454D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https://judge.softuni.org/Contests/Practice/Index/3171#14</a:t>
            </a:r>
            <a:endParaRPr lang="en-US" sz="1999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9F149E3-86F3-44BD-8EAF-DE61E4F59905}"/>
              </a:ext>
            </a:extLst>
          </p:cNvPr>
          <p:cNvSpPr txBox="1">
            <a:spLocks/>
          </p:cNvSpPr>
          <p:nvPr/>
        </p:nvSpPr>
        <p:spPr>
          <a:xfrm>
            <a:off x="676276" y="1563556"/>
            <a:ext cx="10836275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List&lt;int&gt; </a:t>
            </a:r>
            <a:r>
              <a:rPr lang="en-GB" noProof="1"/>
              <a:t>nums 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i="1" noProof="1">
                <a:solidFill>
                  <a:srgbClr val="00B050"/>
                </a:solidFill>
                <a:latin typeface="Calibri"/>
              </a:rPr>
              <a:t>// TODO: Read the List from the console</a:t>
            </a:r>
          </a:p>
          <a:p>
            <a:pPr>
              <a:defRPr/>
            </a:pPr>
            <a:r>
              <a:rPr lang="en-GB" noProof="1"/>
              <a:t>for (int i = 0; i &lt; nums.Count; i++)</a:t>
            </a:r>
          </a:p>
          <a:p>
            <a:pPr>
              <a:defRPr/>
            </a:pPr>
            <a:r>
              <a:rPr lang="en-GB" noProof="1"/>
              <a:t>  if (nums[i] &lt; 0) { nums.</a:t>
            </a:r>
            <a:r>
              <a:rPr lang="en-GB" noProof="1">
                <a:solidFill>
                  <a:srgbClr val="FFA000"/>
                </a:solidFill>
              </a:rPr>
              <a:t>RemoveAt(</a:t>
            </a:r>
            <a:r>
              <a:rPr lang="en-GB" noProof="1"/>
              <a:t>i--</a:t>
            </a:r>
            <a:r>
              <a:rPr lang="en-GB" noProof="1">
                <a:solidFill>
                  <a:schemeClr val="bg1"/>
                </a:solidFill>
              </a:rPr>
              <a:t>)</a:t>
            </a:r>
            <a:r>
              <a:rPr lang="en-GB" noProof="1"/>
              <a:t>; }</a:t>
            </a:r>
          </a:p>
          <a:p>
            <a:pPr>
              <a:defRPr/>
            </a:pPr>
            <a:endParaRPr lang="en-GB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GB" noProof="1"/>
              <a:t>nums.</a:t>
            </a:r>
            <a:r>
              <a:rPr lang="en-GB" noProof="1">
                <a:solidFill>
                  <a:srgbClr val="FFA000"/>
                </a:solidFill>
              </a:rPr>
              <a:t>Reverse()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if (nums.Count == 0)</a:t>
            </a:r>
          </a:p>
          <a:p>
            <a:pPr>
              <a:defRPr/>
            </a:pPr>
            <a:r>
              <a:rPr lang="en-GB" noProof="1"/>
              <a:t>  Console.WriteLine("empty");</a:t>
            </a:r>
          </a:p>
          <a:p>
            <a:pPr>
              <a:defRPr/>
            </a:pPr>
            <a:r>
              <a:rPr lang="en-GB" noProof="1"/>
              <a:t>else </a:t>
            </a:r>
          </a:p>
          <a:p>
            <a:pPr>
              <a:defRPr/>
            </a:pPr>
            <a:r>
              <a:rPr lang="en-GB" noProof="1"/>
              <a:t>  Console.WriteLine(string.Join(" ", nums));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23A346-F0F3-4092-85B3-5FE6DFB34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9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637882"/>
            <a:ext cx="10932814" cy="4671438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Lists</a:t>
            </a:r>
            <a:r>
              <a:rPr lang="en-US" sz="3400" dirty="0">
                <a:solidFill>
                  <a:schemeClr val="bg2"/>
                </a:solidFill>
              </a:rPr>
              <a:t> hold an editable sequence of elements (variable-length)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Can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3400" dirty="0">
                <a:solidFill>
                  <a:schemeClr val="bg2"/>
                </a:solidFill>
              </a:rPr>
              <a:t> elements at any time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Creating (allocating) a list: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 List&lt;T&gt;()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Accessing list elements by index: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list[</a:t>
            </a: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Printing list elements: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string.Join(…)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E269316-2E0E-479B-A761-74BB58985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81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7134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649FBB-B252-4853-BB9B-CF1C8574E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0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25AE5A5-9907-4783-9BAC-727D7B74A2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33469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the same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330676" y="1700808"/>
            <a:ext cx="8805884" cy="49885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List&lt;string&gt;</a:t>
            </a:r>
            <a:r>
              <a:rPr lang="en-US" sz="2400" dirty="0">
                <a:solidFill>
                  <a:schemeClr val="tx1"/>
                </a:solidFill>
              </a:rPr>
              <a:t> names = </a:t>
            </a:r>
            <a:r>
              <a:rPr lang="en-US" sz="2400" dirty="0">
                <a:solidFill>
                  <a:schemeClr val="bg1"/>
                </a:solidFill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Create a list of strings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"Peter"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"Maria"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"George"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 Add elements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name in names)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Console.WriteLine(name);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Console.WriteLine(</a:t>
            </a:r>
            <a:r>
              <a:rPr lang="en-US" sz="2400" dirty="0">
                <a:solidFill>
                  <a:schemeClr val="bg1"/>
                </a:solidFill>
              </a:rPr>
              <a:t>string.Join(</a:t>
            </a:r>
            <a:r>
              <a:rPr lang="en-US" sz="2400" dirty="0">
                <a:solidFill>
                  <a:schemeClr val="tx1"/>
                </a:solidFill>
              </a:rPr>
              <a:t>", ", names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 Print elements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Provides operations to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find</a:t>
            </a:r>
            <a:r>
              <a:rPr lang="en-US" sz="3200" dirty="0"/>
              <a:t> elements: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sz="2800" dirty="0">
                <a:latin typeface="Consolas" panose="020B0609020204030204" pitchFamily="49" charset="0"/>
              </a:rPr>
              <a:t>element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> – adds an element to the List&lt;T&gt;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/>
              <a:t> – number of elements in the List&lt;T&gt;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2800" dirty="0">
                <a:latin typeface="Consolas" panose="020B0609020204030204" pitchFamily="49" charset="0"/>
              </a:rPr>
              <a:t>element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> – removes an element (returns true / false)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RemoveAt(</a:t>
            </a:r>
            <a:r>
              <a:rPr lang="en-US" sz="2800" noProof="1">
                <a:latin typeface="Consolas" panose="020B0609020204030204" pitchFamily="49" charset="0"/>
              </a:rPr>
              <a:t>index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> – removes an element at a certain index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sz="2800" dirty="0">
                <a:latin typeface="Consolas" panose="020B0609020204030204" pitchFamily="49" charset="0"/>
              </a:rPr>
              <a:t>index, element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> – inserts an element to a given index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sz="2800" dirty="0">
                <a:latin typeface="Consolas" panose="020B0609020204030204" pitchFamily="49" charset="0"/>
              </a:rPr>
              <a:t>element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> – determines whether an element is in the list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2800" dirty="0"/>
              <a:t> – sorts the array/list in ascending order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016058-4EC7-48A5-BA92-863BAED20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8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2421" y="2895551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30</a:t>
            </a:r>
            <a:endParaRPr lang="en-US" sz="2399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2245953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20</a:t>
            </a:r>
            <a:endParaRPr lang="en-US" sz="2399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5623" y="160682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003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416" y="3651054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638400" cy="220744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create an empty </a:t>
            </a:r>
            <a:r>
              <a:rPr lang="en-GB" b="1" dirty="0">
                <a:solidFill>
                  <a:schemeClr val="bg1"/>
                </a:solidFill>
              </a:rPr>
              <a:t>List</a:t>
            </a:r>
            <a:r>
              <a:rPr lang="en-GB" dirty="0"/>
              <a:t> and we </a:t>
            </a:r>
            <a:r>
              <a:rPr lang="en-GB" b="1" dirty="0">
                <a:solidFill>
                  <a:schemeClr val="bg1"/>
                </a:solidFill>
              </a:rPr>
              <a:t>add</a:t>
            </a:r>
            <a:r>
              <a:rPr lang="en-GB" dirty="0"/>
              <a:t> several elements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Count</a:t>
            </a:r>
            <a:r>
              <a:rPr lang="en-GB" dirty="0"/>
              <a:t> increases each time we add an element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C2BF70-061D-4700-9DE2-1CAF9845AADF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459C29BB-0B1E-47D7-B950-AB257294AF50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889081D0-8BE3-4F6E-84D8-04061CC77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638400" cy="220744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</a:t>
            </a:r>
            <a:r>
              <a:rPr lang="en-GB" b="1" dirty="0">
                <a:solidFill>
                  <a:schemeClr val="bg1"/>
                </a:solidFill>
              </a:rPr>
              <a:t>remove</a:t>
            </a:r>
            <a:r>
              <a:rPr lang="en-GB" dirty="0"/>
              <a:t> an element from the </a:t>
            </a:r>
            <a:r>
              <a:rPr lang="en-GB" b="1" dirty="0">
                <a:solidFill>
                  <a:schemeClr val="bg1"/>
                </a:solidFill>
              </a:rPr>
              <a:t>List</a:t>
            </a:r>
          </a:p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Count</a:t>
            </a:r>
            <a:r>
              <a:rPr lang="en-GB" dirty="0"/>
              <a:t> decreases each time we remove</a:t>
            </a:r>
            <a:br>
              <a:rPr lang="en-GB" dirty="0"/>
            </a:br>
            <a:r>
              <a:rPr lang="en-GB" dirty="0"/>
              <a:t>an element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C990936-2D76-4B91-A24B-236BFEBDF527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25A61D4C-B16A-4D44-8E00-8E5561A05628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12C0DD8-F449-4AE3-9E98-06CBAC65BC3C}"/>
              </a:ext>
            </a:extLst>
          </p:cNvPr>
          <p:cNvSpPr txBox="1">
            <a:spLocks/>
          </p:cNvSpPr>
          <p:nvPr/>
        </p:nvSpPr>
        <p:spPr>
          <a:xfrm>
            <a:off x="3118688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D66B9E-E8B8-4F97-867D-75B8752E2E6E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1F996DC-6881-4CF3-9984-C9612C7E6BD5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B72F5E-F011-4224-AA37-9E8C10613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241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1975524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399" noProof="1"/>
              <a:t>-10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638400" cy="220744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</a:t>
            </a:r>
            <a:r>
              <a:rPr lang="en-GB" b="1" dirty="0">
                <a:solidFill>
                  <a:schemeClr val="bg1"/>
                </a:solidFill>
              </a:rPr>
              <a:t>insert</a:t>
            </a:r>
            <a:r>
              <a:rPr lang="en-GB" dirty="0"/>
              <a:t> an element at index 1</a:t>
            </a:r>
          </a:p>
          <a:p>
            <a:pPr>
              <a:buClr>
                <a:schemeClr val="tx1"/>
              </a:buClr>
            </a:pPr>
            <a:r>
              <a:rPr lang="en-GB" dirty="0"/>
              <a:t>Other elements </a:t>
            </a:r>
            <a:r>
              <a:rPr lang="en-GB" b="1" dirty="0">
                <a:solidFill>
                  <a:schemeClr val="bg1"/>
                </a:solidFill>
              </a:rPr>
              <a:t>indices</a:t>
            </a:r>
            <a:r>
              <a:rPr lang="en-GB" dirty="0"/>
              <a:t> are changed upon insertion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CCE0DFA-E980-443C-8EF2-86E3DE57C011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05E1BA48-451F-422E-8742-EF9AEA994F4F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1E5129B-226C-4549-BF27-42024C903BE2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4912888-EC67-49E5-87C5-EA8FC9207337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01D8CA1F-FF58-411B-9535-39A0AA689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1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2921769" y="4893537"/>
            <a:ext cx="1404980" cy="1451682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1" y="1342015"/>
            <a:ext cx="10873207" cy="3388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>
                <a:solidFill>
                  <a:schemeClr val="tx1"/>
                </a:solidFill>
              </a:rPr>
              <a:t> nums = </a:t>
            </a:r>
            <a:r>
              <a:rPr lang="en-US" sz="2600" dirty="0">
                <a:solidFill>
                  <a:schemeClr val="bg1"/>
                </a:solidFill>
              </a:rPr>
              <a:t>new List&lt;int&gt; {</a:t>
            </a:r>
            <a:r>
              <a:rPr lang="en-US" sz="2600" dirty="0">
                <a:solidFill>
                  <a:schemeClr val="tx1"/>
                </a:solidFill>
              </a:rPr>
              <a:t> 10, 20, 30, 40, 50, 60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Remove(</a:t>
            </a:r>
            <a:r>
              <a:rPr lang="en-US" sz="2600" dirty="0">
                <a:solidFill>
                  <a:schemeClr val="tx1"/>
                </a:solidFill>
              </a:rPr>
              <a:t>30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Add(</a:t>
            </a:r>
            <a:r>
              <a:rPr lang="en-US" sz="2600" dirty="0">
                <a:solidFill>
                  <a:schemeClr val="tx1"/>
                </a:solidFill>
              </a:rPr>
              <a:t>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Insert(</a:t>
            </a:r>
            <a:r>
              <a:rPr lang="en-US" sz="2600" dirty="0">
                <a:solidFill>
                  <a:schemeClr val="tx1"/>
                </a:solidFill>
              </a:rPr>
              <a:t>0, -100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string.Join(</a:t>
            </a:r>
            <a:r>
              <a:rPr lang="en-US" sz="2600" dirty="0">
                <a:solidFill>
                  <a:schemeClr val="tx1"/>
                </a:solidFill>
              </a:rPr>
              <a:t>", ", nums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Console.WriteLine($"Count: {nums.</a:t>
            </a:r>
            <a:r>
              <a:rPr lang="en-US" sz="2600" dirty="0">
                <a:solidFill>
                  <a:schemeClr val="bg1"/>
                </a:solidFill>
              </a:rPr>
              <a:t>Count</a:t>
            </a:r>
            <a:r>
              <a:rPr lang="en-US" sz="2600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1992" y="5178648"/>
            <a:ext cx="5813066" cy="1202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-100, 10, 20, 40, 50, 60, 100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D3C3A4-782D-4C1C-949F-9607244EB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1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2011</Words>
  <Application>Microsoft Office PowerPoint</Application>
  <PresentationFormat>Widescreen</PresentationFormat>
  <Paragraphs>301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Lists</vt:lpstr>
      <vt:lpstr>List&lt;T&gt; – Overview</vt:lpstr>
      <vt:lpstr>List&lt;T&gt; – Basic Methods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Using for Loop or String.Split()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2021-09-01T16:06:03Z</dcterms:modified>
  <cp:category>Technology Fundamentals with C# Course @ SoftUni – https://softuni.bg/courses/technology-fundamentals</cp:category>
</cp:coreProperties>
</file>